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5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233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925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91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256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618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683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014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001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120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980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889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BD457-CC81-413C-9A2E-994B762D7456}" type="datetimeFigureOut">
              <a:rPr lang="ru-RU" smtClean="0"/>
              <a:pPr/>
              <a:t>25.06.2014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ACAA2-1F17-4BB7-BCD0-19792B008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404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48113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err="1" smtClean="0">
                <a:solidFill>
                  <a:schemeClr val="bg1"/>
                </a:solidFill>
              </a:rPr>
              <a:t>Іван</a:t>
            </a:r>
            <a:r>
              <a:rPr lang="ru-RU" sz="6600" dirty="0" smtClean="0">
                <a:solidFill>
                  <a:schemeClr val="bg1"/>
                </a:solidFill>
              </a:rPr>
              <a:t> Якович</a:t>
            </a:r>
            <a:r>
              <a:rPr lang="en-US" sz="6600" dirty="0" smtClean="0">
                <a:solidFill>
                  <a:schemeClr val="bg1"/>
                </a:solidFill>
              </a:rPr>
              <a:t> </a:t>
            </a:r>
            <a:r>
              <a:rPr lang="ru-RU" sz="6600" smtClean="0">
                <a:solidFill>
                  <a:schemeClr val="bg1"/>
                </a:solidFill>
              </a:rPr>
              <a:t>Франко</a:t>
            </a:r>
          </a:p>
          <a:p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7528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78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160" y="-708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92696"/>
            <a:ext cx="79928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ru-RU" sz="2400" dirty="0" err="1" smtClean="0">
                <a:solidFill>
                  <a:schemeClr val="bg1"/>
                </a:solidFill>
              </a:rPr>
              <a:t>Політична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діяльність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1888-го року Франко </a:t>
            </a:r>
            <a:r>
              <a:rPr lang="ru-RU" dirty="0" err="1" smtClean="0">
                <a:solidFill>
                  <a:schemeClr val="bg1"/>
                </a:solidFill>
              </a:rPr>
              <a:t>деякий</a:t>
            </a:r>
            <a:r>
              <a:rPr lang="ru-RU" dirty="0" smtClean="0">
                <a:solidFill>
                  <a:schemeClr val="bg1"/>
                </a:solidFill>
              </a:rPr>
              <a:t> час </a:t>
            </a:r>
            <a:r>
              <a:rPr lang="ru-RU" dirty="0" err="1" smtClean="0">
                <a:solidFill>
                  <a:schemeClr val="bg1"/>
                </a:solidFill>
              </a:rPr>
              <a:t>працював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часописі</a:t>
            </a:r>
            <a:r>
              <a:rPr lang="ru-RU" dirty="0" smtClean="0">
                <a:solidFill>
                  <a:schemeClr val="bg1"/>
                </a:solidFill>
              </a:rPr>
              <a:t> «Правда». </a:t>
            </a:r>
            <a:r>
              <a:rPr lang="ru-RU" dirty="0" err="1" smtClean="0">
                <a:solidFill>
                  <a:schemeClr val="bg1"/>
                </a:solidFill>
              </a:rPr>
              <a:t>Зв'язки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наддніпрянцями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спричинили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третій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арешт</a:t>
            </a:r>
            <a:r>
              <a:rPr lang="ru-RU" dirty="0" smtClean="0">
                <a:solidFill>
                  <a:schemeClr val="bg1"/>
                </a:solidFill>
              </a:rPr>
              <a:t> (1889) </a:t>
            </a:r>
            <a:r>
              <a:rPr lang="ru-RU" dirty="0" err="1" smtClean="0">
                <a:solidFill>
                  <a:schemeClr val="bg1"/>
                </a:solidFill>
              </a:rPr>
              <a:t>письменника</a:t>
            </a:r>
            <a:r>
              <a:rPr lang="ru-RU" dirty="0" smtClean="0">
                <a:solidFill>
                  <a:schemeClr val="bg1"/>
                </a:solidFill>
              </a:rPr>
              <a:t>. 1890-го року за </a:t>
            </a:r>
            <a:r>
              <a:rPr lang="ru-RU" dirty="0" err="1" smtClean="0">
                <a:solidFill>
                  <a:schemeClr val="bg1"/>
                </a:solidFill>
              </a:rPr>
              <a:t>підтримки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Михайла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Драгоманова</a:t>
            </a:r>
            <a:r>
              <a:rPr lang="ru-RU" dirty="0" smtClean="0">
                <a:solidFill>
                  <a:schemeClr val="bg1"/>
                </a:solidFill>
              </a:rPr>
              <a:t> Франко став </a:t>
            </a:r>
            <a:r>
              <a:rPr lang="ru-RU" dirty="0" err="1" smtClean="0">
                <a:solidFill>
                  <a:schemeClr val="bg1"/>
                </a:solidFill>
              </a:rPr>
              <a:t>співзасновником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Русько-Української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Радикальної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Партії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підготував</a:t>
            </a:r>
            <a:r>
              <a:rPr lang="ru-RU" dirty="0" smtClean="0">
                <a:solidFill>
                  <a:schemeClr val="bg1"/>
                </a:solidFill>
              </a:rPr>
              <a:t> для </a:t>
            </a:r>
            <a:r>
              <a:rPr lang="ru-RU" dirty="0" err="1" smtClean="0">
                <a:solidFill>
                  <a:schemeClr val="bg1"/>
                </a:solidFill>
              </a:rPr>
              <a:t>неї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програму</a:t>
            </a:r>
            <a:r>
              <a:rPr lang="ru-RU" dirty="0" smtClean="0">
                <a:solidFill>
                  <a:schemeClr val="bg1"/>
                </a:solidFill>
              </a:rPr>
              <a:t>, разом з </a:t>
            </a:r>
            <a:r>
              <a:rPr lang="ru-RU" dirty="0" err="1" smtClean="0">
                <a:solidFill>
                  <a:schemeClr val="bg1"/>
                </a:solidFill>
              </a:rPr>
              <a:t>Михайлом</a:t>
            </a:r>
            <a:r>
              <a:rPr lang="ru-RU" dirty="0" smtClean="0">
                <a:solidFill>
                  <a:schemeClr val="bg1"/>
                </a:solidFill>
              </a:rPr>
              <a:t> Павликом </a:t>
            </a:r>
            <a:r>
              <a:rPr lang="ru-RU" dirty="0" err="1" smtClean="0">
                <a:solidFill>
                  <a:schemeClr val="bg1"/>
                </a:solidFill>
              </a:rPr>
              <a:t>видавав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півмісячник</a:t>
            </a:r>
            <a:r>
              <a:rPr lang="ru-RU" dirty="0" smtClean="0">
                <a:solidFill>
                  <a:schemeClr val="bg1"/>
                </a:solidFill>
              </a:rPr>
              <a:t> «Народ» (1890–1895). 1899-го року в </a:t>
            </a:r>
            <a:r>
              <a:rPr lang="ru-RU" dirty="0" err="1" smtClean="0">
                <a:solidFill>
                  <a:schemeClr val="bg1"/>
                </a:solidFill>
              </a:rPr>
              <a:t>Радикальній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Партії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почалась</a:t>
            </a:r>
            <a:r>
              <a:rPr lang="ru-RU" dirty="0" smtClean="0">
                <a:solidFill>
                  <a:schemeClr val="bg1"/>
                </a:solidFill>
              </a:rPr>
              <a:t> криза, Франко </a:t>
            </a:r>
            <a:r>
              <a:rPr lang="ru-RU" dirty="0" err="1" smtClean="0">
                <a:solidFill>
                  <a:schemeClr val="bg1"/>
                </a:solidFill>
              </a:rPr>
              <a:t>спільно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народовцями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заснував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Національно-Демократичну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Партію</a:t>
            </a:r>
            <a:r>
              <a:rPr lang="ru-RU" dirty="0" smtClean="0">
                <a:solidFill>
                  <a:schemeClr val="bg1"/>
                </a:solidFill>
              </a:rPr>
              <a:t>, з </a:t>
            </a:r>
            <a:r>
              <a:rPr lang="ru-RU" dirty="0" err="1" smtClean="0">
                <a:solidFill>
                  <a:schemeClr val="bg1"/>
                </a:solidFill>
              </a:rPr>
              <a:t>якою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співпрацював</a:t>
            </a:r>
            <a:r>
              <a:rPr lang="ru-RU" dirty="0" smtClean="0">
                <a:solidFill>
                  <a:schemeClr val="bg1"/>
                </a:solidFill>
              </a:rPr>
              <a:t> до 1904-го року,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полишив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активну</a:t>
            </a:r>
            <a:r>
              <a:rPr lang="ru-RU" dirty="0" smtClean="0">
                <a:solidFill>
                  <a:schemeClr val="bg1"/>
                </a:solidFill>
              </a:rPr>
              <a:t> участь у </a:t>
            </a:r>
            <a:r>
              <a:rPr lang="ru-RU" dirty="0" err="1" smtClean="0">
                <a:solidFill>
                  <a:schemeClr val="bg1"/>
                </a:solidFill>
              </a:rPr>
              <a:t>політичному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житті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Іванові</a:t>
            </a:r>
            <a:r>
              <a:rPr lang="ru-RU" dirty="0" smtClean="0">
                <a:solidFill>
                  <a:schemeClr val="bg1"/>
                </a:solidFill>
              </a:rPr>
              <a:t> Франку </a:t>
            </a:r>
            <a:r>
              <a:rPr lang="ru-RU" dirty="0" err="1" smtClean="0">
                <a:solidFill>
                  <a:schemeClr val="bg1"/>
                </a:solidFill>
              </a:rPr>
              <a:t>належить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ініціатива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ширшого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вживання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Галичині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назви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українці</a:t>
            </a:r>
            <a:r>
              <a:rPr lang="ru-RU" dirty="0" smtClean="0">
                <a:solidFill>
                  <a:schemeClr val="bg1"/>
                </a:solidFill>
              </a:rPr>
              <a:t>» </a:t>
            </a:r>
            <a:r>
              <a:rPr lang="ru-RU" dirty="0" err="1" smtClean="0">
                <a:solidFill>
                  <a:schemeClr val="bg1"/>
                </a:solidFill>
              </a:rPr>
              <a:t>замість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русини</a:t>
            </a:r>
            <a:r>
              <a:rPr lang="ru-RU" dirty="0" smtClean="0">
                <a:solidFill>
                  <a:schemeClr val="bg1"/>
                </a:solidFill>
              </a:rPr>
              <a:t>» — так </a:t>
            </a:r>
            <a:r>
              <a:rPr lang="ru-RU" dirty="0" err="1" smtClean="0">
                <a:solidFill>
                  <a:schemeClr val="bg1"/>
                </a:solidFill>
              </a:rPr>
              <a:t>традиційно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називали</a:t>
            </a:r>
            <a:r>
              <a:rPr lang="ru-RU" dirty="0" smtClean="0">
                <a:solidFill>
                  <a:schemeClr val="bg1"/>
                </a:solidFill>
              </a:rPr>
              <a:t> себе </a:t>
            </a:r>
            <a:r>
              <a:rPr lang="ru-RU" dirty="0" err="1" smtClean="0">
                <a:solidFill>
                  <a:schemeClr val="bg1"/>
                </a:solidFill>
              </a:rPr>
              <a:t>корінні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галичани</a:t>
            </a:r>
            <a:r>
              <a:rPr lang="ru-RU" dirty="0" smtClean="0">
                <a:solidFill>
                  <a:schemeClr val="bg1"/>
                </a:solidFill>
              </a:rPr>
              <a:t>. В «</a:t>
            </a:r>
            <a:r>
              <a:rPr lang="ru-RU" dirty="0" err="1" smtClean="0">
                <a:solidFill>
                  <a:schemeClr val="bg1"/>
                </a:solidFill>
              </a:rPr>
              <a:t>Одвертому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листі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галицької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української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молодежі</a:t>
            </a:r>
            <a:r>
              <a:rPr lang="ru-RU" dirty="0" smtClean="0">
                <a:solidFill>
                  <a:schemeClr val="bg1"/>
                </a:solidFill>
              </a:rPr>
              <a:t>» (1905) Франко писав: «Ми </a:t>
            </a:r>
            <a:r>
              <a:rPr lang="ru-RU" dirty="0" err="1" smtClean="0">
                <a:solidFill>
                  <a:schemeClr val="bg1"/>
                </a:solidFill>
              </a:rPr>
              <a:t>мусимо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навчитися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чути</a:t>
            </a:r>
            <a:r>
              <a:rPr lang="ru-RU" dirty="0" smtClean="0">
                <a:solidFill>
                  <a:schemeClr val="bg1"/>
                </a:solidFill>
              </a:rPr>
              <a:t> себе </a:t>
            </a:r>
            <a:r>
              <a:rPr lang="ru-RU" dirty="0" err="1" smtClean="0">
                <a:solidFill>
                  <a:schemeClr val="bg1"/>
                </a:solidFill>
              </a:rPr>
              <a:t>українцями</a:t>
            </a:r>
            <a:r>
              <a:rPr lang="ru-RU" dirty="0" smtClean="0">
                <a:solidFill>
                  <a:schemeClr val="bg1"/>
                </a:solidFill>
              </a:rPr>
              <a:t> — не </a:t>
            </a:r>
            <a:r>
              <a:rPr lang="ru-RU" dirty="0" err="1" smtClean="0">
                <a:solidFill>
                  <a:schemeClr val="bg1"/>
                </a:solidFill>
              </a:rPr>
              <a:t>галицькими</a:t>
            </a:r>
            <a:r>
              <a:rPr lang="ru-RU" dirty="0" smtClean="0">
                <a:solidFill>
                  <a:schemeClr val="bg1"/>
                </a:solidFill>
              </a:rPr>
              <a:t>, не </a:t>
            </a:r>
            <a:r>
              <a:rPr lang="ru-RU" dirty="0" err="1" smtClean="0">
                <a:solidFill>
                  <a:schemeClr val="bg1"/>
                </a:solidFill>
              </a:rPr>
              <a:t>буковинськими</a:t>
            </a:r>
            <a:r>
              <a:rPr lang="ru-RU" dirty="0" smtClean="0">
                <a:solidFill>
                  <a:schemeClr val="bg1"/>
                </a:solidFill>
              </a:rPr>
              <a:t>, а </a:t>
            </a:r>
            <a:r>
              <a:rPr lang="ru-RU" dirty="0" err="1" smtClean="0">
                <a:solidFill>
                  <a:schemeClr val="bg1"/>
                </a:solidFill>
              </a:rPr>
              <a:t>українцями</a:t>
            </a:r>
            <a:r>
              <a:rPr lang="ru-RU" dirty="0" smtClean="0">
                <a:solidFill>
                  <a:schemeClr val="bg1"/>
                </a:solidFill>
              </a:rPr>
              <a:t> без </a:t>
            </a:r>
            <a:r>
              <a:rPr lang="ru-RU" dirty="0" err="1" smtClean="0">
                <a:solidFill>
                  <a:schemeClr val="bg1"/>
                </a:solidFill>
              </a:rPr>
              <a:t>соціальних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кордонів</a:t>
            </a:r>
            <a:r>
              <a:rPr lang="ru-RU" dirty="0" smtClean="0">
                <a:solidFill>
                  <a:schemeClr val="bg1"/>
                </a:solidFill>
              </a:rPr>
              <a:t>…»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352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02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0"/>
            <a:ext cx="489654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Останні</a:t>
            </a:r>
            <a:r>
              <a:rPr lang="ru-RU" dirty="0" smtClean="0">
                <a:solidFill>
                  <a:schemeClr val="bg1"/>
                </a:solidFill>
              </a:rPr>
              <a:t> роки </a:t>
            </a:r>
            <a:r>
              <a:rPr lang="ru-RU" dirty="0" err="1" smtClean="0">
                <a:solidFill>
                  <a:schemeClr val="bg1"/>
                </a:solidFill>
              </a:rPr>
              <a:t>життя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1908-го року стан </a:t>
            </a:r>
            <a:r>
              <a:rPr lang="ru-RU" dirty="0" err="1" smtClean="0">
                <a:solidFill>
                  <a:schemeClr val="bg1"/>
                </a:solidFill>
              </a:rPr>
              <a:t>здоров'я</a:t>
            </a:r>
            <a:r>
              <a:rPr lang="ru-RU" dirty="0" smtClean="0">
                <a:solidFill>
                  <a:schemeClr val="bg1"/>
                </a:solidFill>
              </a:rPr>
              <a:t> Франка </a:t>
            </a:r>
            <a:r>
              <a:rPr lang="ru-RU" dirty="0" err="1" smtClean="0">
                <a:solidFill>
                  <a:schemeClr val="bg1"/>
                </a:solidFill>
              </a:rPr>
              <a:t>значно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погіршився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однак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продовжував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працювати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кінця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життя</a:t>
            </a:r>
            <a:r>
              <a:rPr lang="ru-RU" dirty="0" smtClean="0">
                <a:solidFill>
                  <a:schemeClr val="bg1"/>
                </a:solidFill>
              </a:rPr>
              <a:t>. За </a:t>
            </a:r>
            <a:r>
              <a:rPr lang="ru-RU" dirty="0" err="1" smtClean="0">
                <a:solidFill>
                  <a:schemeClr val="bg1"/>
                </a:solidFill>
              </a:rPr>
              <a:t>останній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період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він</a:t>
            </a:r>
            <a:r>
              <a:rPr lang="ru-RU" dirty="0" smtClean="0">
                <a:solidFill>
                  <a:schemeClr val="bg1"/>
                </a:solidFill>
              </a:rPr>
              <a:t> написав «</a:t>
            </a:r>
            <a:r>
              <a:rPr lang="ru-RU" dirty="0" err="1" smtClean="0">
                <a:solidFill>
                  <a:schemeClr val="bg1"/>
                </a:solidFill>
              </a:rPr>
              <a:t>Нарис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історії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українсько-руської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літератури</a:t>
            </a:r>
            <a:r>
              <a:rPr lang="ru-RU" dirty="0" smtClean="0">
                <a:solidFill>
                  <a:schemeClr val="bg1"/>
                </a:solidFill>
              </a:rPr>
              <a:t>» (1910), «</a:t>
            </a:r>
            <a:r>
              <a:rPr lang="ru-RU" dirty="0" err="1" smtClean="0">
                <a:solidFill>
                  <a:schemeClr val="bg1"/>
                </a:solidFill>
              </a:rPr>
              <a:t>Студії</a:t>
            </a:r>
            <a:r>
              <a:rPr lang="ru-RU" dirty="0" smtClean="0">
                <a:solidFill>
                  <a:schemeClr val="bg1"/>
                </a:solidFill>
              </a:rPr>
              <a:t> над </a:t>
            </a:r>
            <a:r>
              <a:rPr lang="ru-RU" dirty="0" err="1" smtClean="0">
                <a:solidFill>
                  <a:schemeClr val="bg1"/>
                </a:solidFill>
              </a:rPr>
              <a:t>українськими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народними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піснями</a:t>
            </a:r>
            <a:r>
              <a:rPr lang="ru-RU" dirty="0" smtClean="0">
                <a:solidFill>
                  <a:schemeClr val="bg1"/>
                </a:solidFill>
              </a:rPr>
              <a:t>» (1913), </a:t>
            </a:r>
            <a:r>
              <a:rPr lang="ru-RU" dirty="0" err="1" smtClean="0">
                <a:solidFill>
                  <a:schemeClr val="bg1"/>
                </a:solidFill>
              </a:rPr>
              <a:t>здійснив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багато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перекладів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античних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поетів</a:t>
            </a:r>
            <a:r>
              <a:rPr lang="ru-RU" dirty="0" smtClean="0">
                <a:solidFill>
                  <a:schemeClr val="bg1"/>
                </a:solidFill>
              </a:rPr>
              <a:t>. 1913-го року вся </a:t>
            </a:r>
            <a:r>
              <a:rPr lang="ru-RU" dirty="0" err="1" smtClean="0">
                <a:solidFill>
                  <a:schemeClr val="bg1"/>
                </a:solidFill>
              </a:rPr>
              <a:t>Україна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святкувала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сорокарічний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ювілей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літературної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праці</a:t>
            </a:r>
            <a:r>
              <a:rPr lang="ru-RU" dirty="0" smtClean="0">
                <a:solidFill>
                  <a:schemeClr val="bg1"/>
                </a:solidFill>
              </a:rPr>
              <a:t> Франка.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Період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останнього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десятиліття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життя</a:t>
            </a:r>
            <a:r>
              <a:rPr lang="ru-RU" dirty="0" smtClean="0">
                <a:solidFill>
                  <a:schemeClr val="bg1"/>
                </a:solidFill>
              </a:rPr>
              <a:t> Франка — </a:t>
            </a:r>
            <a:r>
              <a:rPr lang="ru-RU" dirty="0" err="1" smtClean="0">
                <a:solidFill>
                  <a:schemeClr val="bg1"/>
                </a:solidFill>
              </a:rPr>
              <a:t>дуже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складний</a:t>
            </a:r>
            <a:r>
              <a:rPr lang="ru-RU" dirty="0" smtClean="0">
                <a:solidFill>
                  <a:schemeClr val="bg1"/>
                </a:solidFill>
              </a:rPr>
              <a:t>. За </a:t>
            </a:r>
            <a:r>
              <a:rPr lang="ru-RU" dirty="0" err="1" smtClean="0">
                <a:solidFill>
                  <a:schemeClr val="bg1"/>
                </a:solidFill>
              </a:rPr>
              <a:t>розповідями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Андрія</a:t>
            </a:r>
            <a:r>
              <a:rPr lang="ru-RU" dirty="0" smtClean="0">
                <a:solidFill>
                  <a:schemeClr val="bg1"/>
                </a:solidFill>
              </a:rPr>
              <a:t>, «у </a:t>
            </a:r>
            <a:r>
              <a:rPr lang="ru-RU" dirty="0" err="1" smtClean="0">
                <a:solidFill>
                  <a:schemeClr val="bg1"/>
                </a:solidFill>
              </a:rPr>
              <a:t>цей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період</a:t>
            </a:r>
            <a:r>
              <a:rPr lang="ru-RU" dirty="0" smtClean="0">
                <a:solidFill>
                  <a:schemeClr val="bg1"/>
                </a:solidFill>
              </a:rPr>
              <a:t> батька </a:t>
            </a:r>
            <a:r>
              <a:rPr lang="ru-RU" dirty="0" err="1" smtClean="0">
                <a:solidFill>
                  <a:schemeClr val="bg1"/>
                </a:solidFill>
              </a:rPr>
              <a:t>переслідував</a:t>
            </a:r>
            <a:r>
              <a:rPr lang="ru-RU" dirty="0" smtClean="0">
                <a:solidFill>
                  <a:schemeClr val="bg1"/>
                </a:solidFill>
              </a:rPr>
              <a:t> дух </a:t>
            </a:r>
            <a:r>
              <a:rPr lang="ru-RU" dirty="0" err="1" smtClean="0">
                <a:solidFill>
                  <a:schemeClr val="bg1"/>
                </a:solidFill>
              </a:rPr>
              <a:t>померлого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дідуся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який</a:t>
            </a:r>
            <a:r>
              <a:rPr lang="ru-RU" dirty="0" smtClean="0">
                <a:solidFill>
                  <a:schemeClr val="bg1"/>
                </a:solidFill>
              </a:rPr>
              <a:t> бив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золотим молотом по руках…» «</a:t>
            </a:r>
            <a:r>
              <a:rPr lang="ru-RU" dirty="0" err="1" smtClean="0">
                <a:solidFill>
                  <a:schemeClr val="bg1"/>
                </a:solidFill>
              </a:rPr>
              <a:t>Протягом</a:t>
            </a:r>
            <a:r>
              <a:rPr lang="ru-RU" dirty="0" smtClean="0">
                <a:solidFill>
                  <a:schemeClr val="bg1"/>
                </a:solidFill>
              </a:rPr>
              <a:t> 14-ти </a:t>
            </a:r>
            <a:r>
              <a:rPr lang="ru-RU" dirty="0" err="1" smtClean="0">
                <a:solidFill>
                  <a:schemeClr val="bg1"/>
                </a:solidFill>
              </a:rPr>
              <a:t>днів</a:t>
            </a:r>
            <a:r>
              <a:rPr lang="ru-RU" dirty="0" smtClean="0">
                <a:solidFill>
                  <a:schemeClr val="bg1"/>
                </a:solidFill>
              </a:rPr>
              <a:t> я не </a:t>
            </a:r>
            <a:r>
              <a:rPr lang="ru-RU" dirty="0" err="1" smtClean="0">
                <a:solidFill>
                  <a:schemeClr val="bg1"/>
                </a:solidFill>
              </a:rPr>
              <a:t>міг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ані</a:t>
            </a:r>
            <a:r>
              <a:rPr lang="ru-RU" dirty="0" smtClean="0">
                <a:solidFill>
                  <a:schemeClr val="bg1"/>
                </a:solidFill>
              </a:rPr>
              <a:t> вдень, </a:t>
            </a:r>
            <a:r>
              <a:rPr lang="ru-RU" dirty="0" err="1" smtClean="0">
                <a:solidFill>
                  <a:schemeClr val="bg1"/>
                </a:solidFill>
              </a:rPr>
              <a:t>ані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вночі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заснути</a:t>
            </a:r>
            <a:r>
              <a:rPr lang="ru-RU" dirty="0" smtClean="0">
                <a:solidFill>
                  <a:schemeClr val="bg1"/>
                </a:solidFill>
              </a:rPr>
              <a:t>, не </a:t>
            </a:r>
            <a:r>
              <a:rPr lang="ru-RU" dirty="0" err="1" smtClean="0">
                <a:solidFill>
                  <a:schemeClr val="bg1"/>
                </a:solidFill>
              </a:rPr>
              <a:t>міг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сидіти</a:t>
            </a:r>
            <a:r>
              <a:rPr lang="ru-RU" dirty="0" smtClean="0">
                <a:solidFill>
                  <a:schemeClr val="bg1"/>
                </a:solidFill>
              </a:rPr>
              <a:t>, і, коли, </a:t>
            </a:r>
            <a:r>
              <a:rPr lang="ru-RU" dirty="0" err="1" smtClean="0">
                <a:solidFill>
                  <a:schemeClr val="bg1"/>
                </a:solidFill>
              </a:rPr>
              <a:t>проте</a:t>
            </a:r>
            <a:r>
              <a:rPr lang="ru-RU" dirty="0" smtClean="0">
                <a:solidFill>
                  <a:schemeClr val="bg1"/>
                </a:solidFill>
              </a:rPr>
              <a:t>, не переставав </a:t>
            </a:r>
            <a:r>
              <a:rPr lang="ru-RU" dirty="0" err="1" smtClean="0">
                <a:solidFill>
                  <a:schemeClr val="bg1"/>
                </a:solidFill>
              </a:rPr>
              <a:t>робити</a:t>
            </a:r>
            <a:r>
              <a:rPr lang="ru-RU" dirty="0" smtClean="0">
                <a:solidFill>
                  <a:schemeClr val="bg1"/>
                </a:solidFill>
              </a:rPr>
              <a:t>, то </a:t>
            </a:r>
            <a:r>
              <a:rPr lang="ru-RU" dirty="0" err="1" smtClean="0">
                <a:solidFill>
                  <a:schemeClr val="bg1"/>
                </a:solidFill>
              </a:rPr>
              <a:t>робив</a:t>
            </a:r>
            <a:r>
              <a:rPr lang="ru-RU" dirty="0" smtClean="0">
                <a:solidFill>
                  <a:schemeClr val="bg1"/>
                </a:solidFill>
              </a:rPr>
              <a:t> се </a:t>
            </a:r>
            <a:r>
              <a:rPr lang="ru-RU" dirty="0" err="1" smtClean="0">
                <a:solidFill>
                  <a:schemeClr val="bg1"/>
                </a:solidFill>
              </a:rPr>
              <a:t>серед</a:t>
            </a:r>
            <a:r>
              <a:rPr lang="ru-RU" dirty="0" smtClean="0">
                <a:solidFill>
                  <a:schemeClr val="bg1"/>
                </a:solidFill>
              </a:rPr>
              <a:t> страшенного болю» — писав </a:t>
            </a:r>
            <a:r>
              <a:rPr lang="ru-RU" dirty="0" err="1" smtClean="0">
                <a:solidFill>
                  <a:schemeClr val="bg1"/>
                </a:solidFill>
              </a:rPr>
              <a:t>Іван</a:t>
            </a:r>
            <a:r>
              <a:rPr lang="ru-RU" dirty="0" smtClean="0">
                <a:solidFill>
                  <a:schemeClr val="bg1"/>
                </a:solidFill>
              </a:rPr>
              <a:t> Франко. За таких </a:t>
            </a:r>
            <a:r>
              <a:rPr lang="ru-RU" dirty="0" err="1" smtClean="0">
                <a:solidFill>
                  <a:schemeClr val="bg1"/>
                </a:solidFill>
              </a:rPr>
              <a:t>обставин</a:t>
            </a:r>
            <a:r>
              <a:rPr lang="ru-RU" dirty="0" smtClean="0">
                <a:solidFill>
                  <a:schemeClr val="bg1"/>
                </a:solidFill>
              </a:rPr>
              <a:t> за </a:t>
            </a:r>
            <a:r>
              <a:rPr lang="ru-RU" dirty="0" err="1" smtClean="0">
                <a:solidFill>
                  <a:schemeClr val="bg1"/>
                </a:solidFill>
              </a:rPr>
              <a:t>неповний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рік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смерті</a:t>
            </a:r>
            <a:r>
              <a:rPr lang="ru-RU" dirty="0" smtClean="0">
                <a:solidFill>
                  <a:schemeClr val="bg1"/>
                </a:solidFill>
              </a:rPr>
              <a:t> Франко створив 232 </a:t>
            </a:r>
            <a:r>
              <a:rPr lang="ru-RU" dirty="0" err="1" smtClean="0">
                <a:solidFill>
                  <a:schemeClr val="bg1"/>
                </a:solidFill>
              </a:rPr>
              <a:t>поетичні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переклади</a:t>
            </a:r>
            <a:r>
              <a:rPr lang="ru-RU" dirty="0" smtClean="0">
                <a:solidFill>
                  <a:schemeClr val="bg1"/>
                </a:solidFill>
              </a:rPr>
              <a:t> й </a:t>
            </a:r>
            <a:r>
              <a:rPr lang="ru-RU" dirty="0" err="1" smtClean="0">
                <a:solidFill>
                  <a:schemeClr val="bg1"/>
                </a:solidFill>
              </a:rPr>
              <a:t>переспіви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обсягом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близько</a:t>
            </a:r>
            <a:r>
              <a:rPr lang="ru-RU" dirty="0" smtClean="0">
                <a:solidFill>
                  <a:schemeClr val="bg1"/>
                </a:solidFill>
              </a:rPr>
              <a:t> 7000 </a:t>
            </a:r>
            <a:r>
              <a:rPr lang="ru-RU" dirty="0" err="1" smtClean="0">
                <a:solidFill>
                  <a:schemeClr val="bg1"/>
                </a:solidFill>
              </a:rPr>
              <a:t>поетичних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рядків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3845965" cy="48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6926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30243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Помер </a:t>
            </a:r>
            <a:r>
              <a:rPr lang="ru-RU" dirty="0" err="1" smtClean="0">
                <a:solidFill>
                  <a:schemeClr val="bg1"/>
                </a:solidFill>
              </a:rPr>
              <a:t>Іван</a:t>
            </a:r>
            <a:r>
              <a:rPr lang="ru-RU" dirty="0" smtClean="0">
                <a:solidFill>
                  <a:schemeClr val="bg1"/>
                </a:solidFill>
              </a:rPr>
              <a:t> Франко 28 </a:t>
            </a:r>
            <a:r>
              <a:rPr lang="ru-RU" dirty="0" err="1" smtClean="0">
                <a:solidFill>
                  <a:schemeClr val="bg1"/>
                </a:solidFill>
              </a:rPr>
              <a:t>травня</a:t>
            </a:r>
            <a:r>
              <a:rPr lang="ru-RU" dirty="0" smtClean="0">
                <a:solidFill>
                  <a:schemeClr val="bg1"/>
                </a:solidFill>
              </a:rPr>
              <a:t> 1916-го року у </a:t>
            </a:r>
            <a:r>
              <a:rPr lang="ru-RU" dirty="0" err="1" smtClean="0">
                <a:solidFill>
                  <a:schemeClr val="bg1"/>
                </a:solidFill>
              </a:rPr>
              <a:t>Львові</a:t>
            </a:r>
            <a:r>
              <a:rPr lang="ru-RU" dirty="0" smtClean="0">
                <a:solidFill>
                  <a:schemeClr val="bg1"/>
                </a:solidFill>
              </a:rPr>
              <a:t>. Через два </a:t>
            </a:r>
            <a:r>
              <a:rPr lang="ru-RU" dirty="0" err="1" smtClean="0">
                <a:solidFill>
                  <a:schemeClr val="bg1"/>
                </a:solidFill>
              </a:rPr>
              <a:t>дні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відбулось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кількатисячне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урочисте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прощання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Личаківському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цвинтарі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Спочатку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письменника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поховали</a:t>
            </a:r>
            <a:r>
              <a:rPr lang="ru-RU" dirty="0" smtClean="0">
                <a:solidFill>
                  <a:schemeClr val="bg1"/>
                </a:solidFill>
              </a:rPr>
              <a:t> у чужому </a:t>
            </a:r>
            <a:r>
              <a:rPr lang="ru-RU" dirty="0" err="1" smtClean="0">
                <a:solidFill>
                  <a:schemeClr val="bg1"/>
                </a:solidFill>
              </a:rPr>
              <a:t>склепі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родини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Мотичинських</a:t>
            </a:r>
            <a:r>
              <a:rPr lang="ru-RU" dirty="0" smtClean="0">
                <a:solidFill>
                  <a:schemeClr val="bg1"/>
                </a:solidFill>
              </a:rPr>
              <a:t>), через 5 </a:t>
            </a:r>
            <a:r>
              <a:rPr lang="ru-RU" dirty="0" err="1" smtClean="0">
                <a:solidFill>
                  <a:schemeClr val="bg1"/>
                </a:solidFill>
              </a:rPr>
              <a:t>років</a:t>
            </a:r>
            <a:r>
              <a:rPr lang="ru-RU" dirty="0" smtClean="0">
                <a:solidFill>
                  <a:schemeClr val="bg1"/>
                </a:solidFill>
              </a:rPr>
              <a:t> домовина з прахом Франка (</a:t>
            </a:r>
            <a:r>
              <a:rPr lang="ru-RU" dirty="0" err="1" smtClean="0">
                <a:solidFill>
                  <a:schemeClr val="bg1"/>
                </a:solidFill>
              </a:rPr>
              <a:t>розпізнана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допомогою</a:t>
            </a:r>
            <a:r>
              <a:rPr lang="ru-RU" dirty="0" smtClean="0">
                <a:solidFill>
                  <a:schemeClr val="bg1"/>
                </a:solidFill>
              </a:rPr>
              <a:t> Ольги </a:t>
            </a:r>
            <a:r>
              <a:rPr lang="ru-RU" dirty="0" err="1" smtClean="0">
                <a:solidFill>
                  <a:schemeClr val="bg1"/>
                </a:solidFill>
              </a:rPr>
              <a:t>Роздольської</a:t>
            </a:r>
            <a:r>
              <a:rPr lang="ru-RU" dirty="0" smtClean="0">
                <a:solidFill>
                  <a:schemeClr val="bg1"/>
                </a:solidFill>
              </a:rPr>
              <a:t>) </a:t>
            </a:r>
            <a:r>
              <a:rPr lang="ru-RU" dirty="0" err="1" smtClean="0">
                <a:solidFill>
                  <a:schemeClr val="bg1"/>
                </a:solidFill>
              </a:rPr>
              <a:t>була</a:t>
            </a:r>
            <a:r>
              <a:rPr lang="ru-RU" dirty="0" smtClean="0">
                <a:solidFill>
                  <a:schemeClr val="bg1"/>
                </a:solidFill>
              </a:rPr>
              <a:t> перенесена в </a:t>
            </a:r>
            <a:r>
              <a:rPr lang="ru-RU" dirty="0" err="1" smtClean="0">
                <a:solidFill>
                  <a:schemeClr val="bg1"/>
                </a:solidFill>
              </a:rPr>
              <a:t>окрему</a:t>
            </a:r>
            <a:r>
              <a:rPr lang="ru-RU" dirty="0" smtClean="0">
                <a:solidFill>
                  <a:schemeClr val="bg1"/>
                </a:solidFill>
              </a:rPr>
              <a:t> могилу, </a:t>
            </a:r>
            <a:r>
              <a:rPr lang="ru-RU" dirty="0" err="1" smtClean="0">
                <a:solidFill>
                  <a:schemeClr val="bg1"/>
                </a:solidFill>
              </a:rPr>
              <a:t>відому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своїм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пам'ятником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споруджено</a:t>
            </a:r>
            <a:r>
              <a:rPr lang="ru-RU" dirty="0" smtClean="0">
                <a:solidFill>
                  <a:schemeClr val="bg1"/>
                </a:solidFill>
              </a:rPr>
              <a:t> 1933-го року), на </a:t>
            </a:r>
            <a:r>
              <a:rPr lang="ru-RU" dirty="0" err="1" smtClean="0">
                <a:solidFill>
                  <a:schemeClr val="bg1"/>
                </a:solidFill>
              </a:rPr>
              <a:t>якому</a:t>
            </a:r>
            <a:r>
              <a:rPr lang="ru-RU" dirty="0" smtClean="0">
                <a:solidFill>
                  <a:schemeClr val="bg1"/>
                </a:solidFill>
              </a:rPr>
              <a:t> Франко-</a:t>
            </a:r>
            <a:r>
              <a:rPr lang="ru-RU" dirty="0" err="1" smtClean="0">
                <a:solidFill>
                  <a:schemeClr val="bg1"/>
                </a:solidFill>
              </a:rPr>
              <a:t>каменяр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лупає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сю</a:t>
            </a:r>
            <a:r>
              <a:rPr lang="ru-RU" dirty="0" smtClean="0">
                <a:solidFill>
                  <a:schemeClr val="bg1"/>
                </a:solidFill>
              </a:rPr>
              <a:t> скалу».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4820"/>
            <a:ext cx="43338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68387" y="6237312"/>
            <a:ext cx="3397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Пам'ятник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Івану</a:t>
            </a:r>
            <a:r>
              <a:rPr lang="ru-RU" dirty="0" smtClean="0">
                <a:solidFill>
                  <a:schemeClr val="bg1"/>
                </a:solidFill>
              </a:rPr>
              <a:t> Франку у </a:t>
            </a:r>
            <a:r>
              <a:rPr lang="ru-RU" dirty="0" err="1" smtClean="0">
                <a:solidFill>
                  <a:schemeClr val="bg1"/>
                </a:solidFill>
              </a:rPr>
              <a:t>Львові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142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022" y="18864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2769096" cy="315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9715" y="6165304"/>
            <a:ext cx="3902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Пам'ятник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Івану</a:t>
            </a:r>
            <a:r>
              <a:rPr lang="ru-RU" dirty="0" smtClean="0">
                <a:solidFill>
                  <a:schemeClr val="bg1"/>
                </a:solidFill>
              </a:rPr>
              <a:t> Франку в с. </a:t>
            </a:r>
            <a:r>
              <a:rPr lang="ru-RU" dirty="0" err="1" smtClean="0">
                <a:solidFill>
                  <a:schemeClr val="bg1"/>
                </a:solidFill>
              </a:rPr>
              <a:t>Нагуєвичі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68608" y="4178808"/>
            <a:ext cx="4139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Меморіальна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дошка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будинку</a:t>
            </a:r>
            <a:r>
              <a:rPr lang="ru-RU" dirty="0" smtClean="0">
                <a:solidFill>
                  <a:schemeClr val="bg1"/>
                </a:solidFill>
              </a:rPr>
              <a:t> по </a:t>
            </a:r>
            <a:r>
              <a:rPr lang="ru-RU" dirty="0" err="1" smtClean="0">
                <a:solidFill>
                  <a:schemeClr val="bg1"/>
                </a:solidFill>
              </a:rPr>
              <a:t>вул</a:t>
            </a:r>
            <a:r>
              <a:rPr lang="ru-RU" dirty="0" smtClean="0">
                <a:solidFill>
                  <a:schemeClr val="bg1"/>
                </a:solidFill>
              </a:rPr>
              <a:t>. Б. </a:t>
            </a:r>
            <a:r>
              <a:rPr lang="ru-RU" dirty="0" err="1" smtClean="0">
                <a:solidFill>
                  <a:schemeClr val="bg1"/>
                </a:solidFill>
              </a:rPr>
              <a:t>Хмельницького</a:t>
            </a:r>
            <a:r>
              <a:rPr lang="ru-RU" dirty="0" smtClean="0">
                <a:solidFill>
                  <a:schemeClr val="bg1"/>
                </a:solidFill>
              </a:rPr>
              <a:t>, 11 в </a:t>
            </a:r>
            <a:r>
              <a:rPr lang="ru-RU" dirty="0" err="1" smtClean="0">
                <a:solidFill>
                  <a:schemeClr val="bg1"/>
                </a:solidFill>
              </a:rPr>
              <a:t>Києві</a:t>
            </a:r>
            <a:r>
              <a:rPr lang="ru-RU" dirty="0" smtClean="0">
                <a:solidFill>
                  <a:schemeClr val="bg1"/>
                </a:solidFill>
              </a:rPr>
              <a:t>. Тут у </a:t>
            </a:r>
            <a:r>
              <a:rPr lang="ru-RU" dirty="0" err="1" smtClean="0">
                <a:solidFill>
                  <a:schemeClr val="bg1"/>
                </a:solidFill>
              </a:rPr>
              <a:t>травні</a:t>
            </a:r>
            <a:r>
              <a:rPr lang="ru-RU" dirty="0" smtClean="0">
                <a:solidFill>
                  <a:schemeClr val="bg1"/>
                </a:solidFill>
              </a:rPr>
              <a:t> 1886 р. в </a:t>
            </a:r>
            <a:r>
              <a:rPr lang="ru-RU" dirty="0" err="1" smtClean="0">
                <a:solidFill>
                  <a:schemeClr val="bg1"/>
                </a:solidFill>
              </a:rPr>
              <a:t>Павлівській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церкві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Колегії</a:t>
            </a:r>
            <a:r>
              <a:rPr lang="ru-RU" dirty="0" smtClean="0">
                <a:solidFill>
                  <a:schemeClr val="bg1"/>
                </a:solidFill>
              </a:rPr>
              <a:t> Павла Галагана </a:t>
            </a:r>
            <a:r>
              <a:rPr lang="ru-RU" dirty="0" err="1" smtClean="0">
                <a:solidFill>
                  <a:schemeClr val="bg1"/>
                </a:solidFill>
              </a:rPr>
              <a:t>Іван</a:t>
            </a:r>
            <a:r>
              <a:rPr lang="ru-RU" dirty="0" smtClean="0">
                <a:solidFill>
                  <a:schemeClr val="bg1"/>
                </a:solidFill>
              </a:rPr>
              <a:t> Франко взяв </a:t>
            </a:r>
            <a:r>
              <a:rPr lang="ru-RU" dirty="0" err="1" smtClean="0">
                <a:solidFill>
                  <a:schemeClr val="bg1"/>
                </a:solidFill>
              </a:rPr>
              <a:t>шлюб</a:t>
            </a:r>
            <a:r>
              <a:rPr lang="ru-RU" dirty="0" smtClean="0">
                <a:solidFill>
                  <a:schemeClr val="bg1"/>
                </a:solidFill>
              </a:rPr>
              <a:t> з Ольгою </a:t>
            </a:r>
            <a:r>
              <a:rPr lang="ru-RU" dirty="0" err="1" smtClean="0">
                <a:solidFill>
                  <a:schemeClr val="bg1"/>
                </a:solidFill>
              </a:rPr>
              <a:t>Хоружинською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287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104" y="-534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1080" y="675276"/>
            <a:ext cx="567108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36912"/>
            <a:ext cx="2718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Будинок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Івана</a:t>
            </a:r>
            <a:r>
              <a:rPr lang="ru-RU" sz="2000" dirty="0" smtClean="0">
                <a:solidFill>
                  <a:schemeClr val="bg1"/>
                </a:solidFill>
              </a:rPr>
              <a:t> Франка у </a:t>
            </a:r>
            <a:r>
              <a:rPr lang="ru-RU" sz="2000" dirty="0" err="1" smtClean="0">
                <a:solidFill>
                  <a:schemeClr val="bg1"/>
                </a:solidFill>
              </a:rPr>
              <a:t>Львові</a:t>
            </a:r>
            <a:r>
              <a:rPr lang="ru-RU" sz="2000" dirty="0" smtClean="0">
                <a:solidFill>
                  <a:schemeClr val="bg1"/>
                </a:solidFill>
              </a:rPr>
              <a:t>. Зараз тут </a:t>
            </a:r>
            <a:r>
              <a:rPr lang="ru-RU" sz="2000" dirty="0" err="1" smtClean="0">
                <a:solidFill>
                  <a:schemeClr val="bg1"/>
                </a:solidFill>
              </a:rPr>
              <a:t>розташовано</a:t>
            </a:r>
            <a:r>
              <a:rPr lang="ru-RU" sz="2000" dirty="0" smtClean="0">
                <a:solidFill>
                  <a:schemeClr val="bg1"/>
                </a:solidFill>
              </a:rPr>
              <a:t> музей </a:t>
            </a:r>
            <a:r>
              <a:rPr lang="ru-RU" sz="2000" dirty="0" err="1" smtClean="0">
                <a:solidFill>
                  <a:schemeClr val="bg1"/>
                </a:solidFill>
              </a:rPr>
              <a:t>письменника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64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20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28900" y="5301208"/>
            <a:ext cx="408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2400" dirty="0" smtClean="0">
                <a:solidFill>
                  <a:schemeClr val="bg1"/>
                </a:solidFill>
              </a:rPr>
              <a:t>Музей в с. </a:t>
            </a:r>
            <a:r>
              <a:rPr lang="ru-RU" sz="2400" dirty="0" err="1" smtClean="0">
                <a:solidFill>
                  <a:schemeClr val="bg1"/>
                </a:solidFill>
              </a:rPr>
              <a:t>Криворівня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5002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16632"/>
            <a:ext cx="4464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Франко на </a:t>
            </a:r>
            <a:r>
              <a:rPr lang="ru-RU" dirty="0" err="1" smtClean="0">
                <a:solidFill>
                  <a:schemeClr val="bg1"/>
                </a:solidFill>
              </a:rPr>
              <a:t>сьогодні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єдиний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український</a:t>
            </a:r>
            <a:r>
              <a:rPr lang="ru-RU" dirty="0" smtClean="0">
                <a:solidFill>
                  <a:schemeClr val="bg1"/>
                </a:solidFill>
              </a:rPr>
              <a:t> поет, </a:t>
            </a:r>
            <a:r>
              <a:rPr lang="ru-RU" dirty="0" err="1" smtClean="0">
                <a:solidFill>
                  <a:schemeClr val="bg1"/>
                </a:solidFill>
              </a:rPr>
              <a:t>щодо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номінування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якого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здобуття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Нобелівської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премії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літератури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доступні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відомості</a:t>
            </a:r>
            <a:r>
              <a:rPr lang="ru-RU" dirty="0" smtClean="0">
                <a:solidFill>
                  <a:schemeClr val="bg1"/>
                </a:solidFill>
              </a:rPr>
              <a:t>. На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честь 1962-го року </a:t>
            </a:r>
            <a:r>
              <a:rPr lang="ru-RU" dirty="0" err="1" smtClean="0">
                <a:solidFill>
                  <a:schemeClr val="bg1"/>
                </a:solidFill>
              </a:rPr>
              <a:t>місто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Станіслав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було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перейменовано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Івано-Франківськ</a:t>
            </a:r>
            <a:r>
              <a:rPr lang="ru-RU" dirty="0" smtClean="0">
                <a:solidFill>
                  <a:schemeClr val="bg1"/>
                </a:solidFill>
              </a:rPr>
              <a:t>, а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селище </a:t>
            </a:r>
            <a:r>
              <a:rPr lang="ru-RU" dirty="0" err="1" smtClean="0">
                <a:solidFill>
                  <a:schemeClr val="bg1"/>
                </a:solidFill>
              </a:rPr>
              <a:t>міського</a:t>
            </a:r>
            <a:r>
              <a:rPr lang="ru-RU" dirty="0" smtClean="0">
                <a:solidFill>
                  <a:schemeClr val="bg1"/>
                </a:solidFill>
              </a:rPr>
              <a:t> типу </a:t>
            </a:r>
            <a:r>
              <a:rPr lang="ru-RU" dirty="0" err="1" smtClean="0">
                <a:solidFill>
                  <a:schemeClr val="bg1"/>
                </a:solidFill>
              </a:rPr>
              <a:t>Янів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було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перейменовано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Івано-Франкове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Також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вшанування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Івана</a:t>
            </a:r>
            <a:r>
              <a:rPr lang="ru-RU" dirty="0" smtClean="0">
                <a:solidFill>
                  <a:schemeClr val="bg1"/>
                </a:solidFill>
              </a:rPr>
              <a:t> Франка названо </a:t>
            </a:r>
            <a:r>
              <a:rPr lang="ru-RU" dirty="0" err="1" smtClean="0">
                <a:solidFill>
                  <a:schemeClr val="bg1"/>
                </a:solidFill>
              </a:rPr>
              <a:t>вулиці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багатьох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містах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України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зокрема</a:t>
            </a:r>
            <a:r>
              <a:rPr lang="ru-RU" dirty="0" smtClean="0">
                <a:solidFill>
                  <a:schemeClr val="bg1"/>
                </a:solidFill>
              </a:rPr>
              <a:t>, в </a:t>
            </a:r>
            <a:r>
              <a:rPr lang="ru-RU" dirty="0" err="1" smtClean="0">
                <a:solidFill>
                  <a:schemeClr val="bg1"/>
                </a:solidFill>
              </a:rPr>
              <a:t>Івано-Франківську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Києві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Львові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Тернополі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Черкасах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Хмельницькому</a:t>
            </a:r>
            <a:r>
              <a:rPr lang="ru-RU" dirty="0" smtClean="0">
                <a:solidFill>
                  <a:schemeClr val="bg1"/>
                </a:solidFill>
              </a:rPr>
              <a:t>) та </a:t>
            </a:r>
            <a:r>
              <a:rPr lang="ru-RU" dirty="0" err="1" smtClean="0">
                <a:solidFill>
                  <a:schemeClr val="bg1"/>
                </a:solidFill>
              </a:rPr>
              <a:t>кількох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населених</a:t>
            </a:r>
            <a:r>
              <a:rPr lang="ru-RU" dirty="0" smtClean="0">
                <a:solidFill>
                  <a:schemeClr val="bg1"/>
                </a:solidFill>
              </a:rPr>
              <a:t> пунктах </a:t>
            </a:r>
            <a:r>
              <a:rPr lang="ru-RU" dirty="0" err="1" smtClean="0">
                <a:solidFill>
                  <a:schemeClr val="bg1"/>
                </a:solidFill>
              </a:rPr>
              <a:t>Росії</a:t>
            </a:r>
            <a:r>
              <a:rPr lang="ru-RU" dirty="0" smtClean="0">
                <a:solidFill>
                  <a:schemeClr val="bg1"/>
                </a:solidFill>
              </a:rPr>
              <a:t> (Москва, </a:t>
            </a:r>
            <a:r>
              <a:rPr lang="ru-RU" dirty="0" err="1" smtClean="0">
                <a:solidFill>
                  <a:schemeClr val="bg1"/>
                </a:solidFill>
              </a:rPr>
              <a:t>Липецьк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Перм</a:t>
            </a:r>
            <a:r>
              <a:rPr lang="ru-RU" dirty="0" smtClean="0">
                <a:solidFill>
                  <a:schemeClr val="bg1"/>
                </a:solidFill>
              </a:rPr>
              <a:t>, Тула, </a:t>
            </a:r>
            <a:r>
              <a:rPr lang="ru-RU" dirty="0" err="1" smtClean="0">
                <a:solidFill>
                  <a:schemeClr val="bg1"/>
                </a:solidFill>
              </a:rPr>
              <a:t>Чебоксари</a:t>
            </a:r>
            <a:r>
              <a:rPr lang="ru-RU" dirty="0" smtClean="0">
                <a:solidFill>
                  <a:schemeClr val="bg1"/>
                </a:solidFill>
              </a:rPr>
              <a:t>), Казахстану й </a:t>
            </a:r>
            <a:r>
              <a:rPr lang="ru-RU" dirty="0" err="1" smtClean="0">
                <a:solidFill>
                  <a:schemeClr val="bg1"/>
                </a:solidFill>
              </a:rPr>
              <a:t>Канади</a:t>
            </a:r>
            <a:r>
              <a:rPr lang="ru-RU" dirty="0" smtClean="0">
                <a:solidFill>
                  <a:schemeClr val="bg1"/>
                </a:solidFill>
              </a:rPr>
              <a:t>. На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честь названо </a:t>
            </a:r>
            <a:r>
              <a:rPr lang="ru-RU" dirty="0" err="1" smtClean="0">
                <a:solidFill>
                  <a:schemeClr val="bg1"/>
                </a:solidFill>
              </a:rPr>
              <a:t>астероїд</a:t>
            </a:r>
            <a:r>
              <a:rPr lang="ru-RU" dirty="0" smtClean="0">
                <a:solidFill>
                  <a:schemeClr val="bg1"/>
                </a:solidFill>
              </a:rPr>
              <a:t> 2428 </a:t>
            </a:r>
            <a:r>
              <a:rPr lang="ru-RU" dirty="0" err="1" smtClean="0">
                <a:solidFill>
                  <a:schemeClr val="bg1"/>
                </a:solidFill>
              </a:rPr>
              <a:t>Каменяр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906" y="3284984"/>
            <a:ext cx="4200958" cy="326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802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638128" cy="173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276872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Лицьова</a:t>
            </a:r>
            <a:r>
              <a:rPr lang="ru-RU" dirty="0" smtClean="0">
                <a:solidFill>
                  <a:schemeClr val="bg1"/>
                </a:solidFill>
              </a:rPr>
              <a:t> сторона </a:t>
            </a:r>
            <a:r>
              <a:rPr lang="ru-RU" dirty="0" err="1" smtClean="0">
                <a:solidFill>
                  <a:schemeClr val="bg1"/>
                </a:solidFill>
              </a:rPr>
              <a:t>банкноти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номіналом</a:t>
            </a:r>
            <a:r>
              <a:rPr lang="ru-RU" dirty="0" smtClean="0">
                <a:solidFill>
                  <a:schemeClr val="bg1"/>
                </a:solidFill>
              </a:rPr>
              <a:t> 20 </a:t>
            </a:r>
            <a:r>
              <a:rPr lang="ru-RU" dirty="0" err="1" smtClean="0">
                <a:solidFill>
                  <a:schemeClr val="bg1"/>
                </a:solidFill>
              </a:rPr>
              <a:t>гривень</a:t>
            </a:r>
            <a:r>
              <a:rPr lang="ru-RU" dirty="0" smtClean="0">
                <a:solidFill>
                  <a:schemeClr val="bg1"/>
                </a:solidFill>
              </a:rPr>
              <a:t>. 2000-ий </a:t>
            </a:r>
            <a:r>
              <a:rPr lang="ru-RU" dirty="0" err="1" smtClean="0">
                <a:solidFill>
                  <a:schemeClr val="bg1"/>
                </a:solidFill>
              </a:rPr>
              <a:t>рік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70814"/>
            <a:ext cx="3672408" cy="193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0384" y="5445224"/>
            <a:ext cx="3713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Лицьова</a:t>
            </a:r>
            <a:r>
              <a:rPr lang="ru-RU" dirty="0" smtClean="0">
                <a:solidFill>
                  <a:schemeClr val="bg1"/>
                </a:solidFill>
              </a:rPr>
              <a:t> сторона </a:t>
            </a:r>
            <a:r>
              <a:rPr lang="ru-RU" dirty="0" err="1" smtClean="0">
                <a:solidFill>
                  <a:schemeClr val="bg1"/>
                </a:solidFill>
              </a:rPr>
              <a:t>банкноти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номіналом</a:t>
            </a:r>
            <a:r>
              <a:rPr lang="ru-RU" dirty="0" smtClean="0">
                <a:solidFill>
                  <a:schemeClr val="bg1"/>
                </a:solidFill>
              </a:rPr>
              <a:t> 20 </a:t>
            </a:r>
            <a:r>
              <a:rPr lang="ru-RU" dirty="0" err="1" smtClean="0">
                <a:solidFill>
                  <a:schemeClr val="bg1"/>
                </a:solidFill>
              </a:rPr>
              <a:t>гривень</a:t>
            </a:r>
            <a:r>
              <a:rPr lang="ru-RU" dirty="0" smtClean="0">
                <a:solidFill>
                  <a:schemeClr val="bg1"/>
                </a:solidFill>
              </a:rPr>
              <a:t>. 2003-ий </a:t>
            </a:r>
            <a:r>
              <a:rPr lang="ru-RU" dirty="0" err="1" smtClean="0">
                <a:solidFill>
                  <a:schemeClr val="bg1"/>
                </a:solidFill>
              </a:rPr>
              <a:t>рік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2971"/>
            <a:ext cx="2651521" cy="188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63939" y="2276872"/>
            <a:ext cx="255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Марка </a:t>
            </a:r>
            <a:r>
              <a:rPr lang="ru-RU" dirty="0" err="1" smtClean="0">
                <a:solidFill>
                  <a:schemeClr val="bg1"/>
                </a:solidFill>
              </a:rPr>
              <a:t>України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номіналом</a:t>
            </a:r>
            <a:r>
              <a:rPr lang="ru-RU" dirty="0" smtClean="0">
                <a:solidFill>
                  <a:schemeClr val="bg1"/>
                </a:solidFill>
              </a:rPr>
              <a:t> 70 </a:t>
            </a:r>
            <a:r>
              <a:rPr lang="ru-RU" dirty="0" err="1" smtClean="0">
                <a:solidFill>
                  <a:schemeClr val="bg1"/>
                </a:solidFill>
              </a:rPr>
              <a:t>копійок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2009" y="3070814"/>
            <a:ext cx="34004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52120" y="5765264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Марка </a:t>
            </a:r>
            <a:r>
              <a:rPr lang="ru-RU" dirty="0" err="1" smtClean="0">
                <a:solidFill>
                  <a:schemeClr val="bg1"/>
                </a:solidFill>
              </a:rPr>
              <a:t>України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номіналом</a:t>
            </a:r>
            <a:r>
              <a:rPr lang="ru-RU" dirty="0" smtClean="0">
                <a:solidFill>
                  <a:schemeClr val="bg1"/>
                </a:solidFill>
              </a:rPr>
              <a:t> 3000 </a:t>
            </a:r>
            <a:r>
              <a:rPr lang="ru-RU" dirty="0" err="1" smtClean="0">
                <a:solidFill>
                  <a:schemeClr val="bg1"/>
                </a:solidFill>
              </a:rPr>
              <a:t>купоно-карбованців</a:t>
            </a:r>
            <a:r>
              <a:rPr lang="ru-RU" dirty="0" smtClean="0">
                <a:solidFill>
                  <a:schemeClr val="bg1"/>
                </a:solidFill>
              </a:rPr>
              <a:t>. 1994-ий </a:t>
            </a:r>
            <a:r>
              <a:rPr lang="ru-RU" dirty="0" err="1" smtClean="0">
                <a:solidFill>
                  <a:schemeClr val="bg1"/>
                </a:solidFill>
              </a:rPr>
              <a:t>рік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603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6" y="-114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284984"/>
            <a:ext cx="4162409" cy="3121807"/>
          </a:xfrm>
        </p:spPr>
      </p:pic>
      <p:sp>
        <p:nvSpPr>
          <p:cNvPr id="4" name="Прямоугольник 3"/>
          <p:cNvSpPr/>
          <p:nvPr/>
        </p:nvSpPr>
        <p:spPr>
          <a:xfrm>
            <a:off x="2555776" y="116632"/>
            <a:ext cx="3002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 smtClean="0">
                <a:solidFill>
                  <a:schemeClr val="bg1"/>
                </a:solidFill>
              </a:rPr>
              <a:t>Ранні</a:t>
            </a:r>
            <a:r>
              <a:rPr lang="ru-RU" sz="4800" dirty="0" smtClean="0">
                <a:solidFill>
                  <a:schemeClr val="bg1"/>
                </a:solidFill>
              </a:rPr>
              <a:t> роки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340768"/>
            <a:ext cx="5742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Іван</a:t>
            </a:r>
            <a:r>
              <a:rPr lang="ru-RU" sz="2000" dirty="0" smtClean="0">
                <a:solidFill>
                  <a:schemeClr val="bg1"/>
                </a:solidFill>
              </a:rPr>
              <a:t> Франко </a:t>
            </a:r>
            <a:r>
              <a:rPr lang="ru-RU" sz="2000" dirty="0" err="1" smtClean="0">
                <a:solidFill>
                  <a:schemeClr val="bg1"/>
                </a:solidFill>
              </a:rPr>
              <a:t>народився</a:t>
            </a:r>
            <a:r>
              <a:rPr lang="ru-RU" sz="2000" dirty="0" smtClean="0">
                <a:solidFill>
                  <a:schemeClr val="bg1"/>
                </a:solidFill>
              </a:rPr>
              <a:t> 27 </a:t>
            </a:r>
            <a:r>
              <a:rPr lang="ru-RU" sz="2000" dirty="0" err="1" smtClean="0">
                <a:solidFill>
                  <a:schemeClr val="bg1"/>
                </a:solidFill>
              </a:rPr>
              <a:t>серпня</a:t>
            </a:r>
            <a:r>
              <a:rPr lang="ru-RU" sz="2000" dirty="0" smtClean="0">
                <a:solidFill>
                  <a:schemeClr val="bg1"/>
                </a:solidFill>
              </a:rPr>
              <a:t> 1856-го року в </a:t>
            </a:r>
            <a:r>
              <a:rPr lang="ru-RU" sz="2000" dirty="0" err="1" smtClean="0">
                <a:solidFill>
                  <a:schemeClr val="bg1"/>
                </a:solidFill>
              </a:rPr>
              <a:t>селі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Нагуєвичі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Дрогобицького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повіту</a:t>
            </a:r>
            <a:r>
              <a:rPr lang="ru-RU" sz="2000" dirty="0" smtClean="0">
                <a:solidFill>
                  <a:schemeClr val="bg1"/>
                </a:solidFill>
              </a:rPr>
              <a:t> у </a:t>
            </a:r>
            <a:r>
              <a:rPr lang="ru-RU" sz="2000" dirty="0" err="1" smtClean="0">
                <a:solidFill>
                  <a:schemeClr val="bg1"/>
                </a:solidFill>
              </a:rPr>
              <a:t>Східній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Галичині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поблизу</a:t>
            </a:r>
            <a:r>
              <a:rPr lang="ru-RU" sz="2000" dirty="0" smtClean="0">
                <a:solidFill>
                  <a:schemeClr val="bg1"/>
                </a:solidFill>
              </a:rPr>
              <a:t> Борислава, в </a:t>
            </a:r>
            <a:r>
              <a:rPr lang="ru-RU" sz="2000" dirty="0" err="1" smtClean="0">
                <a:solidFill>
                  <a:schemeClr val="bg1"/>
                </a:solidFill>
              </a:rPr>
              <a:t>родині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заможного</a:t>
            </a:r>
            <a:r>
              <a:rPr lang="ru-RU" sz="2000" dirty="0" smtClean="0">
                <a:solidFill>
                  <a:schemeClr val="bg1"/>
                </a:solidFill>
              </a:rPr>
              <a:t> селянина-коваля Якова Франка. </a:t>
            </a:r>
            <a:r>
              <a:rPr lang="ru-RU" sz="2000" dirty="0" err="1" smtClean="0">
                <a:solidFill>
                  <a:schemeClr val="bg1"/>
                </a:solidFill>
              </a:rPr>
              <a:t>Мати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Марія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Кульчицька</a:t>
            </a:r>
            <a:r>
              <a:rPr lang="ru-RU" sz="2000" dirty="0" smtClean="0">
                <a:solidFill>
                  <a:schemeClr val="bg1"/>
                </a:solidFill>
              </a:rPr>
              <a:t>, походила </a:t>
            </a:r>
            <a:r>
              <a:rPr lang="ru-RU" sz="2000" dirty="0" err="1" smtClean="0">
                <a:solidFill>
                  <a:schemeClr val="bg1"/>
                </a:solidFill>
              </a:rPr>
              <a:t>із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зубожілого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українського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шляхетського</a:t>
            </a:r>
            <a:r>
              <a:rPr lang="ru-RU" sz="2000" dirty="0" smtClean="0">
                <a:solidFill>
                  <a:schemeClr val="bg1"/>
                </a:solidFill>
              </a:rPr>
              <a:t> роду </a:t>
            </a:r>
            <a:r>
              <a:rPr lang="ru-RU" sz="2000" dirty="0" err="1" smtClean="0">
                <a:solidFill>
                  <a:schemeClr val="bg1"/>
                </a:solidFill>
              </a:rPr>
              <a:t>Кульчицьких</a:t>
            </a:r>
            <a:r>
              <a:rPr lang="ru-RU" sz="2000" dirty="0" smtClean="0">
                <a:solidFill>
                  <a:schemeClr val="bg1"/>
                </a:solidFill>
              </a:rPr>
              <a:t>, гербу </a:t>
            </a:r>
            <a:r>
              <a:rPr lang="ru-RU" sz="2000" dirty="0" err="1" smtClean="0">
                <a:solidFill>
                  <a:schemeClr val="bg1"/>
                </a:solidFill>
              </a:rPr>
              <a:t>Сас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була</a:t>
            </a:r>
            <a:r>
              <a:rPr lang="ru-RU" sz="2000" dirty="0" smtClean="0">
                <a:solidFill>
                  <a:schemeClr val="bg1"/>
                </a:solidFill>
              </a:rPr>
              <a:t> на 33 роки </a:t>
            </a:r>
            <a:r>
              <a:rPr lang="ru-RU" sz="2000" dirty="0" err="1" smtClean="0">
                <a:solidFill>
                  <a:schemeClr val="bg1"/>
                </a:solidFill>
              </a:rPr>
              <a:t>молодшою</a:t>
            </a:r>
            <a:r>
              <a:rPr lang="ru-RU" sz="2000" dirty="0" smtClean="0">
                <a:solidFill>
                  <a:schemeClr val="bg1"/>
                </a:solidFill>
              </a:rPr>
              <a:t> за </a:t>
            </a:r>
            <a:r>
              <a:rPr lang="ru-RU" sz="2000" dirty="0" err="1" smtClean="0">
                <a:solidFill>
                  <a:schemeClr val="bg1"/>
                </a:solidFill>
              </a:rPr>
              <a:t>чоловіка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19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88" y="102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85747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Навчався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спочатку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школі</a:t>
            </a:r>
            <a:r>
              <a:rPr lang="ru-RU" sz="2000" dirty="0" smtClean="0">
                <a:solidFill>
                  <a:schemeClr val="bg1"/>
                </a:solidFill>
              </a:rPr>
              <a:t> села </a:t>
            </a:r>
            <a:r>
              <a:rPr lang="ru-RU" sz="2000" dirty="0" err="1" smtClean="0">
                <a:solidFill>
                  <a:schemeClr val="bg1"/>
                </a:solidFill>
              </a:rPr>
              <a:t>Ясениця-Сільна</a:t>
            </a:r>
            <a:r>
              <a:rPr lang="ru-RU" sz="2000" dirty="0" smtClean="0">
                <a:solidFill>
                  <a:schemeClr val="bg1"/>
                </a:solidFill>
              </a:rPr>
              <a:t> (1862–1864), </a:t>
            </a:r>
            <a:r>
              <a:rPr lang="ru-RU" sz="2000" dirty="0" err="1" smtClean="0">
                <a:solidFill>
                  <a:schemeClr val="bg1"/>
                </a:solidFill>
              </a:rPr>
              <a:t>потім</a:t>
            </a:r>
            <a:r>
              <a:rPr lang="ru-RU" sz="2000" dirty="0" smtClean="0">
                <a:solidFill>
                  <a:schemeClr val="bg1"/>
                </a:solidFill>
              </a:rPr>
              <a:t> у так </a:t>
            </a:r>
            <a:r>
              <a:rPr lang="ru-RU" sz="2000" dirty="0" err="1" smtClean="0">
                <a:solidFill>
                  <a:schemeClr val="bg1"/>
                </a:solidFill>
              </a:rPr>
              <a:t>званій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нормальній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школі</a:t>
            </a:r>
            <a:r>
              <a:rPr lang="ru-RU" sz="2000" dirty="0" smtClean="0">
                <a:solidFill>
                  <a:schemeClr val="bg1"/>
                </a:solidFill>
              </a:rPr>
              <a:t> при </a:t>
            </a:r>
            <a:r>
              <a:rPr lang="ru-RU" sz="2000" dirty="0" err="1" smtClean="0">
                <a:solidFill>
                  <a:schemeClr val="bg1"/>
                </a:solidFill>
              </a:rPr>
              <a:t>василіянському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монастирі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Дрогобича</a:t>
            </a:r>
            <a:r>
              <a:rPr lang="ru-RU" sz="2000" dirty="0" smtClean="0">
                <a:solidFill>
                  <a:schemeClr val="bg1"/>
                </a:solidFill>
              </a:rPr>
              <a:t> (1864–1867).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Коли </a:t>
            </a:r>
            <a:r>
              <a:rPr lang="ru-RU" sz="2000" dirty="0" err="1" smtClean="0">
                <a:solidFill>
                  <a:schemeClr val="bg1"/>
                </a:solidFill>
              </a:rPr>
              <a:t>Іванові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було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дев’ять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років</a:t>
            </a:r>
            <a:r>
              <a:rPr lang="ru-RU" sz="2000" dirty="0" smtClean="0">
                <a:solidFill>
                  <a:schemeClr val="bg1"/>
                </a:solidFill>
              </a:rPr>
              <a:t>, у 1865 </a:t>
            </a:r>
            <a:r>
              <a:rPr lang="ru-RU" sz="2000" dirty="0" err="1" smtClean="0">
                <a:solidFill>
                  <a:schemeClr val="bg1"/>
                </a:solidFill>
              </a:rPr>
              <a:t>році</a:t>
            </a:r>
            <a:r>
              <a:rPr lang="ru-RU" sz="2000" dirty="0" smtClean="0">
                <a:solidFill>
                  <a:schemeClr val="bg1"/>
                </a:solidFill>
              </a:rPr>
              <a:t>, помер </a:t>
            </a:r>
            <a:r>
              <a:rPr lang="ru-RU" sz="2000" dirty="0" err="1" smtClean="0">
                <a:solidFill>
                  <a:schemeClr val="bg1"/>
                </a:solidFill>
              </a:rPr>
              <a:t>батько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Мати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вийшла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заміж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удруге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Вітчим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Гринь</a:t>
            </a:r>
            <a:r>
              <a:rPr lang="ru-RU" sz="2000" dirty="0" smtClean="0">
                <a:solidFill>
                  <a:schemeClr val="bg1"/>
                </a:solidFill>
              </a:rPr>
              <a:t> Гаврилик, </a:t>
            </a:r>
            <a:r>
              <a:rPr lang="ru-RU" sz="2000" dirty="0" err="1" smtClean="0">
                <a:solidFill>
                  <a:schemeClr val="bg1"/>
                </a:solidFill>
              </a:rPr>
              <a:t>уважно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ставився</a:t>
            </a:r>
            <a:r>
              <a:rPr lang="ru-RU" sz="2000" dirty="0" smtClean="0">
                <a:solidFill>
                  <a:schemeClr val="bg1"/>
                </a:solidFill>
              </a:rPr>
              <a:t> до </a:t>
            </a:r>
            <a:r>
              <a:rPr lang="ru-RU" sz="2000" dirty="0" err="1" smtClean="0">
                <a:solidFill>
                  <a:schemeClr val="bg1"/>
                </a:solidFill>
              </a:rPr>
              <a:t>дітей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фактично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замінив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хлопцеві</a:t>
            </a:r>
            <a:r>
              <a:rPr lang="ru-RU" sz="2000" dirty="0" smtClean="0">
                <a:solidFill>
                  <a:schemeClr val="bg1"/>
                </a:solidFill>
              </a:rPr>
              <a:t> батька. Франко </a:t>
            </a:r>
            <a:r>
              <a:rPr lang="ru-RU" sz="2000" dirty="0" err="1" smtClean="0">
                <a:solidFill>
                  <a:schemeClr val="bg1"/>
                </a:solidFill>
              </a:rPr>
              <a:t>підтримував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дружні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стосунки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своїм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вітчимом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протягом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всього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життя.Коли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Іванові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було</a:t>
            </a:r>
            <a:r>
              <a:rPr lang="ru-RU" sz="2000" dirty="0" smtClean="0">
                <a:solidFill>
                  <a:schemeClr val="bg1"/>
                </a:solidFill>
              </a:rPr>
              <a:t> 15 </a:t>
            </a:r>
            <a:r>
              <a:rPr lang="ru-RU" sz="2000" dirty="0" err="1" smtClean="0">
                <a:solidFill>
                  <a:schemeClr val="bg1"/>
                </a:solidFill>
              </a:rPr>
              <a:t>років</a:t>
            </a:r>
            <a:r>
              <a:rPr lang="ru-RU" sz="2000" dirty="0" smtClean="0">
                <a:solidFill>
                  <a:schemeClr val="bg1"/>
                </a:solidFill>
              </a:rPr>
              <a:t>, в 1872 </a:t>
            </a:r>
            <a:r>
              <a:rPr lang="ru-RU" sz="2000" dirty="0" err="1" smtClean="0">
                <a:solidFill>
                  <a:schemeClr val="bg1"/>
                </a:solidFill>
              </a:rPr>
              <a:t>році</a:t>
            </a:r>
            <a:r>
              <a:rPr lang="ru-RU" sz="2000" dirty="0" smtClean="0">
                <a:solidFill>
                  <a:schemeClr val="bg1"/>
                </a:solidFill>
              </a:rPr>
              <a:t>, померла </a:t>
            </a:r>
            <a:r>
              <a:rPr lang="ru-RU" sz="2000" dirty="0" err="1" smtClean="0">
                <a:solidFill>
                  <a:schemeClr val="bg1"/>
                </a:solidFill>
              </a:rPr>
              <a:t>мати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Вихованням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дітей</a:t>
            </a:r>
            <a:r>
              <a:rPr lang="ru-RU" sz="2000" dirty="0" smtClean="0">
                <a:solidFill>
                  <a:schemeClr val="bg1"/>
                </a:solidFill>
              </a:rPr>
              <a:t> стала </a:t>
            </a:r>
            <a:r>
              <a:rPr lang="ru-RU" sz="2000" dirty="0" err="1" smtClean="0">
                <a:solidFill>
                  <a:schemeClr val="bg1"/>
                </a:solidFill>
              </a:rPr>
              <a:t>займатися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мачуха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0968"/>
            <a:ext cx="4505697" cy="338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719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4464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1875-го року </a:t>
            </a:r>
            <a:r>
              <a:rPr lang="ru-RU" sz="2000" dirty="0" err="1" smtClean="0">
                <a:solidFill>
                  <a:schemeClr val="bg1"/>
                </a:solidFill>
              </a:rPr>
              <a:t>закінчив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Дрогобицьку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гімназію</a:t>
            </a:r>
            <a:r>
              <a:rPr lang="ru-RU" sz="2000" dirty="0" smtClean="0">
                <a:solidFill>
                  <a:schemeClr val="bg1"/>
                </a:solidFill>
              </a:rPr>
              <a:t> (</a:t>
            </a:r>
            <a:r>
              <a:rPr lang="ru-RU" sz="2000" dirty="0" err="1" smtClean="0">
                <a:solidFill>
                  <a:schemeClr val="bg1"/>
                </a:solidFill>
              </a:rPr>
              <a:t>нині</a:t>
            </a:r>
            <a:r>
              <a:rPr lang="ru-RU" sz="2000" dirty="0" smtClean="0">
                <a:solidFill>
                  <a:schemeClr val="bg1"/>
                </a:solidFill>
              </a:rPr>
              <a:t> — </a:t>
            </a:r>
            <a:r>
              <a:rPr lang="ru-RU" sz="2000" dirty="0" err="1" smtClean="0">
                <a:solidFill>
                  <a:schemeClr val="bg1"/>
                </a:solidFill>
              </a:rPr>
              <a:t>Дрогобицький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педагогічний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університет</a:t>
            </a:r>
            <a:r>
              <a:rPr lang="ru-RU" sz="2000" dirty="0" smtClean="0">
                <a:solidFill>
                  <a:schemeClr val="bg1"/>
                </a:solidFill>
              </a:rPr>
              <a:t>).</a:t>
            </a:r>
            <a:r>
              <a:rPr lang="ru-RU" sz="2000" dirty="0" err="1" smtClean="0">
                <a:solidFill>
                  <a:schemeClr val="bg1"/>
                </a:solidFill>
              </a:rPr>
              <a:t>Залишившись</a:t>
            </a:r>
            <a:r>
              <a:rPr lang="ru-RU" sz="2000" dirty="0" smtClean="0">
                <a:solidFill>
                  <a:schemeClr val="bg1"/>
                </a:solidFill>
              </a:rPr>
              <a:t> без </a:t>
            </a:r>
            <a:r>
              <a:rPr lang="ru-RU" sz="2000" dirty="0" err="1" smtClean="0">
                <a:solidFill>
                  <a:schemeClr val="bg1"/>
                </a:solidFill>
              </a:rPr>
              <a:t>батьків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Іван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був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змушений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заробляти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собі</a:t>
            </a:r>
            <a:r>
              <a:rPr lang="ru-RU" sz="2000" dirty="0" smtClean="0">
                <a:solidFill>
                  <a:schemeClr val="bg1"/>
                </a:solidFill>
              </a:rPr>
              <a:t> на </a:t>
            </a:r>
            <a:r>
              <a:rPr lang="ru-RU" sz="2000" dirty="0" err="1" smtClean="0">
                <a:solidFill>
                  <a:schemeClr val="bg1"/>
                </a:solidFill>
              </a:rPr>
              <a:t>життя</a:t>
            </a:r>
            <a:r>
              <a:rPr lang="ru-RU" sz="2000" dirty="0" smtClean="0">
                <a:solidFill>
                  <a:schemeClr val="bg1"/>
                </a:solidFill>
              </a:rPr>
              <a:t> репетиторством. З </a:t>
            </a:r>
            <a:r>
              <a:rPr lang="ru-RU" sz="2000" dirty="0" err="1" smtClean="0">
                <a:solidFill>
                  <a:schemeClr val="bg1"/>
                </a:solidFill>
              </a:rPr>
              <a:t>свого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заробітку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виділяє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гроші</a:t>
            </a:r>
            <a:r>
              <a:rPr lang="ru-RU" sz="2000" dirty="0" smtClean="0">
                <a:solidFill>
                  <a:schemeClr val="bg1"/>
                </a:solidFill>
              </a:rPr>
              <a:t> на книжки для </a:t>
            </a:r>
            <a:r>
              <a:rPr lang="ru-RU" sz="2000" dirty="0" err="1" smtClean="0">
                <a:solidFill>
                  <a:schemeClr val="bg1"/>
                </a:solidFill>
              </a:rPr>
              <a:t>особистої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бібліотеки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176886" cy="313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82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6932"/>
            <a:ext cx="48245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У </a:t>
            </a:r>
            <a:r>
              <a:rPr lang="ru-RU" sz="1600" dirty="0" err="1" smtClean="0">
                <a:solidFill>
                  <a:schemeClr val="bg1"/>
                </a:solidFill>
              </a:rPr>
              <a:t>багатьох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автобіографічних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оповіданнях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Івана</a:t>
            </a:r>
            <a:r>
              <a:rPr lang="ru-RU" sz="1600" dirty="0" smtClean="0">
                <a:solidFill>
                  <a:schemeClr val="bg1"/>
                </a:solidFill>
              </a:rPr>
              <a:t> Франка («Грицева </a:t>
            </a:r>
            <a:r>
              <a:rPr lang="ru-RU" sz="1600" dirty="0" err="1" smtClean="0">
                <a:solidFill>
                  <a:schemeClr val="bg1"/>
                </a:solidFill>
              </a:rPr>
              <a:t>шкільна</a:t>
            </a:r>
            <a:r>
              <a:rPr lang="ru-RU" sz="1600" dirty="0" smtClean="0">
                <a:solidFill>
                  <a:schemeClr val="bg1"/>
                </a:solidFill>
              </a:rPr>
              <a:t> наука», «</a:t>
            </a:r>
            <a:r>
              <a:rPr lang="ru-RU" sz="1600" dirty="0" err="1" smtClean="0">
                <a:solidFill>
                  <a:schemeClr val="bg1"/>
                </a:solidFill>
              </a:rPr>
              <a:t>Олівець</a:t>
            </a:r>
            <a:r>
              <a:rPr lang="ru-RU" sz="1600" dirty="0" smtClean="0">
                <a:solidFill>
                  <a:schemeClr val="bg1"/>
                </a:solidFill>
              </a:rPr>
              <a:t>»</a:t>
            </a:r>
            <a:r>
              <a:rPr lang="en-US" sz="1600" dirty="0" smtClean="0">
                <a:solidFill>
                  <a:schemeClr val="bg1"/>
                </a:solidFill>
              </a:rPr>
              <a:t>) </a:t>
            </a:r>
            <a:r>
              <a:rPr lang="ru-RU" sz="1600" dirty="0" err="1" smtClean="0">
                <a:solidFill>
                  <a:schemeClr val="bg1"/>
                </a:solidFill>
              </a:rPr>
              <a:t>художньо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відтворено</a:t>
            </a:r>
            <a:r>
              <a:rPr lang="ru-RU" sz="1600" dirty="0" smtClean="0">
                <a:solidFill>
                  <a:schemeClr val="bg1"/>
                </a:solidFill>
              </a:rPr>
              <a:t> атмосферу </a:t>
            </a:r>
            <a:r>
              <a:rPr lang="ru-RU" sz="1600" dirty="0" err="1" smtClean="0">
                <a:solidFill>
                  <a:schemeClr val="bg1"/>
                </a:solidFill>
              </a:rPr>
              <a:t>тогочасної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шкільної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освіти</a:t>
            </a:r>
            <a:r>
              <a:rPr lang="ru-RU" sz="1600" dirty="0" smtClean="0">
                <a:solidFill>
                  <a:schemeClr val="bg1"/>
                </a:solidFill>
              </a:rPr>
              <a:t> з </a:t>
            </a:r>
            <a:r>
              <a:rPr lang="ru-RU" sz="1600" dirty="0" err="1" smtClean="0">
                <a:solidFill>
                  <a:schemeClr val="bg1"/>
                </a:solidFill>
              </a:rPr>
              <a:t>її</a:t>
            </a:r>
            <a:r>
              <a:rPr lang="ru-RU" sz="1600" dirty="0" smtClean="0">
                <a:solidFill>
                  <a:schemeClr val="bg1"/>
                </a:solidFill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</a:rPr>
              <a:t>тілесними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покараннями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моральним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приниженням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учнів</a:t>
            </a:r>
            <a:r>
              <a:rPr lang="ru-RU" sz="1600" dirty="0" smtClean="0">
                <a:solidFill>
                  <a:schemeClr val="bg1"/>
                </a:solidFill>
              </a:rPr>
              <a:t>. З них </a:t>
            </a:r>
            <a:r>
              <a:rPr lang="ru-RU" sz="1600" dirty="0" err="1" smtClean="0">
                <a:solidFill>
                  <a:schemeClr val="bg1"/>
                </a:solidFill>
              </a:rPr>
              <a:t>довідуємося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наскільки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важко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було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здобувати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освіту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обдарованому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селянському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хлопцеві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Він</a:t>
            </a:r>
            <a:r>
              <a:rPr lang="ru-RU" sz="1600" dirty="0" smtClean="0">
                <a:solidFill>
                  <a:schemeClr val="bg1"/>
                </a:solidFill>
              </a:rPr>
              <a:t> жив на </a:t>
            </a:r>
            <a:r>
              <a:rPr lang="ru-RU" sz="1600" dirty="0" err="1" smtClean="0">
                <a:solidFill>
                  <a:schemeClr val="bg1"/>
                </a:solidFill>
              </a:rPr>
              <a:t>квартирі</a:t>
            </a:r>
            <a:r>
              <a:rPr lang="ru-RU" sz="1600" dirty="0" smtClean="0">
                <a:solidFill>
                  <a:schemeClr val="bg1"/>
                </a:solidFill>
              </a:rPr>
              <a:t> в </a:t>
            </a:r>
            <a:r>
              <a:rPr lang="ru-RU" sz="1600" dirty="0" err="1" smtClean="0">
                <a:solidFill>
                  <a:schemeClr val="bg1"/>
                </a:solidFill>
              </a:rPr>
              <a:t>далекої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родички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Кошицької</a:t>
            </a:r>
            <a:r>
              <a:rPr lang="ru-RU" sz="1600" dirty="0" smtClean="0">
                <a:solidFill>
                  <a:schemeClr val="bg1"/>
                </a:solidFill>
              </a:rPr>
              <a:t> на </a:t>
            </a:r>
            <a:r>
              <a:rPr lang="ru-RU" sz="1600" dirty="0" err="1" smtClean="0">
                <a:solidFill>
                  <a:schemeClr val="bg1"/>
                </a:solidFill>
              </a:rPr>
              <a:t>околиці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Дрогобича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нерідко</a:t>
            </a:r>
            <a:r>
              <a:rPr lang="ru-RU" sz="1600" dirty="0" smtClean="0">
                <a:solidFill>
                  <a:schemeClr val="bg1"/>
                </a:solidFill>
              </a:rPr>
              <a:t> спав у </a:t>
            </a:r>
            <a:r>
              <a:rPr lang="ru-RU" sz="1600" dirty="0" err="1" smtClean="0">
                <a:solidFill>
                  <a:schemeClr val="bg1"/>
                </a:solidFill>
              </a:rPr>
              <a:t>трунах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які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виготовлялися</a:t>
            </a:r>
            <a:r>
              <a:rPr lang="ru-RU" sz="1600" dirty="0" smtClean="0">
                <a:solidFill>
                  <a:schemeClr val="bg1"/>
                </a:solidFill>
              </a:rPr>
              <a:t> у </a:t>
            </a:r>
            <a:r>
              <a:rPr lang="ru-RU" sz="1600" dirty="0" err="1" smtClean="0">
                <a:solidFill>
                  <a:schemeClr val="bg1"/>
                </a:solidFill>
              </a:rPr>
              <a:t>її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столярній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майстерні</a:t>
            </a:r>
            <a:r>
              <a:rPr lang="ru-RU" sz="1600" dirty="0" smtClean="0">
                <a:solidFill>
                  <a:schemeClr val="bg1"/>
                </a:solidFill>
              </a:rPr>
              <a:t> («У </a:t>
            </a:r>
            <a:r>
              <a:rPr lang="ru-RU" sz="1600" dirty="0" err="1" smtClean="0">
                <a:solidFill>
                  <a:schemeClr val="bg1"/>
                </a:solidFill>
              </a:rPr>
              <a:t>столярні</a:t>
            </a:r>
            <a:r>
              <a:rPr lang="ru-RU" sz="1600" dirty="0" smtClean="0">
                <a:solidFill>
                  <a:schemeClr val="bg1"/>
                </a:solidFill>
              </a:rPr>
              <a:t>»). Уже </a:t>
            </a:r>
            <a:r>
              <a:rPr lang="ru-RU" sz="1600" dirty="0" err="1" smtClean="0">
                <a:solidFill>
                  <a:schemeClr val="bg1"/>
                </a:solidFill>
              </a:rPr>
              <a:t>навчаючись</a:t>
            </a:r>
            <a:r>
              <a:rPr lang="ru-RU" sz="1600" dirty="0" smtClean="0">
                <a:solidFill>
                  <a:schemeClr val="bg1"/>
                </a:solidFill>
              </a:rPr>
              <a:t> у </a:t>
            </a:r>
            <a:r>
              <a:rPr lang="ru-RU" sz="1600" dirty="0" err="1" smtClean="0">
                <a:solidFill>
                  <a:schemeClr val="bg1"/>
                </a:solidFill>
              </a:rPr>
              <a:t>гімназії</a:t>
            </a:r>
            <a:r>
              <a:rPr lang="ru-RU" sz="1600" dirty="0" smtClean="0">
                <a:solidFill>
                  <a:schemeClr val="bg1"/>
                </a:solidFill>
              </a:rPr>
              <a:t>, Франко </a:t>
            </a:r>
            <a:r>
              <a:rPr lang="ru-RU" sz="1600" dirty="0" err="1" smtClean="0">
                <a:solidFill>
                  <a:schemeClr val="bg1"/>
                </a:solidFill>
              </a:rPr>
              <a:t>виявив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феноменальні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здібності</a:t>
            </a:r>
            <a:r>
              <a:rPr lang="ru-RU" sz="1600" dirty="0" smtClean="0">
                <a:solidFill>
                  <a:schemeClr val="bg1"/>
                </a:solidFill>
              </a:rPr>
              <a:t>: </a:t>
            </a:r>
            <a:r>
              <a:rPr lang="ru-RU" sz="1600" dirty="0" err="1" smtClean="0">
                <a:solidFill>
                  <a:schemeClr val="bg1"/>
                </a:solidFill>
              </a:rPr>
              <a:t>міг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майже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дослівно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повторити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товаришам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годинну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лекцію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вчителя</a:t>
            </a:r>
            <a:r>
              <a:rPr lang="ru-RU" sz="1600" dirty="0" smtClean="0">
                <a:solidFill>
                  <a:schemeClr val="bg1"/>
                </a:solidFill>
              </a:rPr>
              <a:t>; знав </a:t>
            </a:r>
            <a:r>
              <a:rPr lang="ru-RU" sz="1600" dirty="0" err="1" smtClean="0">
                <a:solidFill>
                  <a:schemeClr val="bg1"/>
                </a:solidFill>
              </a:rPr>
              <a:t>напам'ять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усього</a:t>
            </a:r>
            <a:r>
              <a:rPr lang="ru-RU" sz="1600" dirty="0" smtClean="0">
                <a:solidFill>
                  <a:schemeClr val="bg1"/>
                </a:solidFill>
              </a:rPr>
              <a:t> «Кобзаря»; </a:t>
            </a:r>
            <a:r>
              <a:rPr lang="ru-RU" sz="1600" dirty="0" err="1" smtClean="0">
                <a:solidFill>
                  <a:schemeClr val="bg1"/>
                </a:solidFill>
              </a:rPr>
              <a:t>домашні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завдання</a:t>
            </a:r>
            <a:r>
              <a:rPr lang="ru-RU" sz="1600" dirty="0" smtClean="0">
                <a:solidFill>
                  <a:schemeClr val="bg1"/>
                </a:solidFill>
              </a:rPr>
              <a:t> з </a:t>
            </a:r>
            <a:r>
              <a:rPr lang="ru-RU" sz="1600" dirty="0" err="1" smtClean="0">
                <a:solidFill>
                  <a:schemeClr val="bg1"/>
                </a:solidFill>
              </a:rPr>
              <a:t>польської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мови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нерідко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виконував</a:t>
            </a:r>
            <a:r>
              <a:rPr lang="ru-RU" sz="1600" dirty="0" smtClean="0">
                <a:solidFill>
                  <a:schemeClr val="bg1"/>
                </a:solidFill>
              </a:rPr>
              <a:t> у </a:t>
            </a:r>
            <a:r>
              <a:rPr lang="ru-RU" sz="1600" dirty="0" err="1" smtClean="0">
                <a:solidFill>
                  <a:schemeClr val="bg1"/>
                </a:solidFill>
              </a:rPr>
              <a:t>поетичній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формі</a:t>
            </a:r>
            <a:r>
              <a:rPr lang="ru-RU" sz="1600" dirty="0" smtClean="0">
                <a:solidFill>
                  <a:schemeClr val="bg1"/>
                </a:solidFill>
              </a:rPr>
              <a:t>; </a:t>
            </a:r>
            <a:r>
              <a:rPr lang="ru-RU" sz="1600" dirty="0" err="1" smtClean="0">
                <a:solidFill>
                  <a:schemeClr val="bg1"/>
                </a:solidFill>
              </a:rPr>
              <a:t>глибоко</a:t>
            </a:r>
            <a:r>
              <a:rPr lang="ru-RU" sz="1600" dirty="0" smtClean="0">
                <a:solidFill>
                  <a:schemeClr val="bg1"/>
                </a:solidFill>
              </a:rPr>
              <a:t> й на все </a:t>
            </a:r>
            <a:r>
              <a:rPr lang="ru-RU" sz="1600" dirty="0" err="1" smtClean="0">
                <a:solidFill>
                  <a:schemeClr val="bg1"/>
                </a:solidFill>
              </a:rPr>
              <a:t>життя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засвоював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зміст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прочитаних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книжок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Восени</a:t>
            </a:r>
            <a:r>
              <a:rPr lang="ru-RU" sz="1600" dirty="0" smtClean="0">
                <a:solidFill>
                  <a:schemeClr val="bg1"/>
                </a:solidFill>
              </a:rPr>
              <a:t> 1875-го року Франко став студентом </a:t>
            </a:r>
            <a:r>
              <a:rPr lang="ru-RU" sz="1600" dirty="0" err="1" smtClean="0">
                <a:solidFill>
                  <a:schemeClr val="bg1"/>
                </a:solidFill>
              </a:rPr>
              <a:t>філософського</a:t>
            </a:r>
            <a:r>
              <a:rPr lang="ru-RU" sz="1600" dirty="0" smtClean="0">
                <a:solidFill>
                  <a:schemeClr val="bg1"/>
                </a:solidFill>
              </a:rPr>
              <a:t> факультету </a:t>
            </a:r>
            <a:r>
              <a:rPr lang="ru-RU" sz="1600" dirty="0" err="1" smtClean="0">
                <a:solidFill>
                  <a:schemeClr val="bg1"/>
                </a:solidFill>
              </a:rPr>
              <a:t>Львівського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університету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Спочатку</a:t>
            </a:r>
            <a:r>
              <a:rPr lang="ru-RU" sz="1600" dirty="0" smtClean="0">
                <a:solidFill>
                  <a:schemeClr val="bg1"/>
                </a:solidFill>
              </a:rPr>
              <a:t> належав до </a:t>
            </a:r>
            <a:r>
              <a:rPr lang="ru-RU" sz="1600" dirty="0" err="1" smtClean="0">
                <a:solidFill>
                  <a:schemeClr val="bg1"/>
                </a:solidFill>
              </a:rPr>
              <a:t>москвофільського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товариства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</a:rPr>
              <a:t>Під</a:t>
            </a:r>
            <a:r>
              <a:rPr lang="ru-RU" sz="1600" dirty="0" smtClean="0">
                <a:solidFill>
                  <a:schemeClr val="bg1"/>
                </a:solidFill>
              </a:rPr>
              <a:t> час </a:t>
            </a:r>
            <a:r>
              <a:rPr lang="ru-RU" sz="1600" dirty="0" err="1" smtClean="0">
                <a:solidFill>
                  <a:schemeClr val="bg1"/>
                </a:solidFill>
              </a:rPr>
              <a:t>навчання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матеріальну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допомогу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Івану</a:t>
            </a:r>
            <a:r>
              <a:rPr lang="ru-RU" sz="1600" dirty="0" smtClean="0">
                <a:solidFill>
                  <a:schemeClr val="bg1"/>
                </a:solidFill>
              </a:rPr>
              <a:t> Франку надавав </a:t>
            </a:r>
            <a:r>
              <a:rPr lang="ru-RU" sz="1600" dirty="0" err="1" smtClean="0">
                <a:solidFill>
                  <a:schemeClr val="bg1"/>
                </a:solidFill>
              </a:rPr>
              <a:t>Омелян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Партицький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3312368" cy="234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01008"/>
            <a:ext cx="238125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3737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8846"/>
            <a:ext cx="48965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Перші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літературні</a:t>
            </a:r>
            <a:r>
              <a:rPr lang="ru-RU" dirty="0" smtClean="0">
                <a:solidFill>
                  <a:schemeClr val="bg1"/>
                </a:solidFill>
              </a:rPr>
              <a:t> твори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Перші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літературні</a:t>
            </a:r>
            <a:r>
              <a:rPr lang="ru-RU" dirty="0" smtClean="0">
                <a:solidFill>
                  <a:schemeClr val="bg1"/>
                </a:solidFill>
              </a:rPr>
              <a:t> твори Франка — </a:t>
            </a:r>
            <a:r>
              <a:rPr lang="ru-RU" dirty="0" err="1" smtClean="0">
                <a:solidFill>
                  <a:schemeClr val="bg1"/>
                </a:solidFill>
              </a:rPr>
              <a:t>вірш</a:t>
            </a:r>
            <a:r>
              <a:rPr lang="ru-RU" dirty="0" smtClean="0">
                <a:solidFill>
                  <a:schemeClr val="bg1"/>
                </a:solidFill>
              </a:rPr>
              <a:t> «Народна </a:t>
            </a:r>
            <a:r>
              <a:rPr lang="ru-RU" dirty="0" err="1" smtClean="0">
                <a:solidFill>
                  <a:schemeClr val="bg1"/>
                </a:solidFill>
              </a:rPr>
              <a:t>пісня</a:t>
            </a:r>
            <a:r>
              <a:rPr lang="ru-RU" dirty="0" smtClean="0">
                <a:solidFill>
                  <a:schemeClr val="bg1"/>
                </a:solidFill>
              </a:rPr>
              <a:t>» (1874) і </a:t>
            </a:r>
            <a:r>
              <a:rPr lang="ru-RU" dirty="0" err="1" smtClean="0">
                <a:solidFill>
                  <a:schemeClr val="bg1"/>
                </a:solidFill>
              </a:rPr>
              <a:t>повість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Петрії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Довбущуки</a:t>
            </a:r>
            <a:r>
              <a:rPr lang="ru-RU" dirty="0" smtClean="0">
                <a:solidFill>
                  <a:schemeClr val="bg1"/>
                </a:solidFill>
              </a:rPr>
              <a:t>» (1875) </a:t>
            </a:r>
            <a:r>
              <a:rPr lang="ru-RU" dirty="0" err="1" smtClean="0">
                <a:solidFill>
                  <a:schemeClr val="bg1"/>
                </a:solidFill>
              </a:rPr>
              <a:t>були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надруковані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студентському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часописі</a:t>
            </a:r>
            <a:r>
              <a:rPr lang="ru-RU" dirty="0" smtClean="0">
                <a:solidFill>
                  <a:schemeClr val="bg1"/>
                </a:solidFill>
              </a:rPr>
              <a:t> «Друг», членом </a:t>
            </a:r>
            <a:r>
              <a:rPr lang="ru-RU" dirty="0" err="1" smtClean="0">
                <a:solidFill>
                  <a:schemeClr val="bg1"/>
                </a:solidFill>
              </a:rPr>
              <a:t>редакції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якого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він</a:t>
            </a:r>
            <a:r>
              <a:rPr lang="ru-RU" dirty="0" smtClean="0">
                <a:solidFill>
                  <a:schemeClr val="bg1"/>
                </a:solidFill>
              </a:rPr>
              <a:t> став з 1875-го року. Активна </a:t>
            </a:r>
            <a:r>
              <a:rPr lang="ru-RU" dirty="0" err="1" smtClean="0">
                <a:solidFill>
                  <a:schemeClr val="bg1"/>
                </a:solidFill>
              </a:rPr>
              <a:t>громадсько-політична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видавнича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діяльність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листування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Михайлом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Драгомановим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спричинили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арешт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письменника</a:t>
            </a:r>
            <a:r>
              <a:rPr lang="ru-RU" dirty="0" smtClean="0">
                <a:solidFill>
                  <a:schemeClr val="bg1"/>
                </a:solidFill>
              </a:rPr>
              <a:t> за </a:t>
            </a:r>
            <a:r>
              <a:rPr lang="ru-RU" dirty="0" err="1" smtClean="0">
                <a:solidFill>
                  <a:schemeClr val="bg1"/>
                </a:solidFill>
              </a:rPr>
              <a:t>звинуваченням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належності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таємного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соціалістичного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товариства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відбутого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ув'язнення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співпрацює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польською</a:t>
            </a:r>
            <a:r>
              <a:rPr lang="ru-RU" dirty="0" smtClean="0">
                <a:solidFill>
                  <a:schemeClr val="bg1"/>
                </a:solidFill>
              </a:rPr>
              <a:t> газетою «</a:t>
            </a:r>
            <a:r>
              <a:rPr lang="en-US" dirty="0" err="1" smtClean="0">
                <a:solidFill>
                  <a:schemeClr val="bg1"/>
                </a:solidFill>
              </a:rPr>
              <a:t>Praca</a:t>
            </a:r>
            <a:r>
              <a:rPr lang="en-US" dirty="0" smtClean="0">
                <a:solidFill>
                  <a:schemeClr val="bg1"/>
                </a:solidFill>
              </a:rPr>
              <a:t>», </a:t>
            </a:r>
            <a:r>
              <a:rPr lang="ru-RU" dirty="0" err="1" smtClean="0">
                <a:solidFill>
                  <a:schemeClr val="bg1"/>
                </a:solidFill>
              </a:rPr>
              <a:t>знайомиться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працями</a:t>
            </a:r>
            <a:r>
              <a:rPr lang="ru-RU" dirty="0" smtClean="0">
                <a:solidFill>
                  <a:schemeClr val="bg1"/>
                </a:solidFill>
              </a:rPr>
              <a:t> Карла Маркса, </a:t>
            </a:r>
            <a:r>
              <a:rPr lang="ru-RU" dirty="0" err="1" smtClean="0">
                <a:solidFill>
                  <a:schemeClr val="bg1"/>
                </a:solidFill>
              </a:rPr>
              <a:t>Фрідріха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Енґельса</a:t>
            </a:r>
            <a:r>
              <a:rPr lang="ru-RU" dirty="0" smtClean="0">
                <a:solidFill>
                  <a:schemeClr val="bg1"/>
                </a:solidFill>
              </a:rPr>
              <a:t>, разом з </a:t>
            </a:r>
            <a:r>
              <a:rPr lang="ru-RU" dirty="0" err="1" smtClean="0">
                <a:solidFill>
                  <a:schemeClr val="bg1"/>
                </a:solidFill>
              </a:rPr>
              <a:t>Михайлом</a:t>
            </a:r>
            <a:r>
              <a:rPr lang="ru-RU" dirty="0" smtClean="0">
                <a:solidFill>
                  <a:schemeClr val="bg1"/>
                </a:solidFill>
              </a:rPr>
              <a:t> Павликом </a:t>
            </a:r>
            <a:r>
              <a:rPr lang="ru-RU" dirty="0" err="1" smtClean="0">
                <a:solidFill>
                  <a:schemeClr val="bg1"/>
                </a:solidFill>
              </a:rPr>
              <a:t>засновує</a:t>
            </a:r>
            <a:r>
              <a:rPr lang="ru-RU" dirty="0" smtClean="0">
                <a:solidFill>
                  <a:schemeClr val="bg1"/>
                </a:solidFill>
              </a:rPr>
              <a:t> 1878-го року </a:t>
            </a:r>
            <a:r>
              <a:rPr lang="ru-RU" dirty="0" err="1" smtClean="0">
                <a:solidFill>
                  <a:schemeClr val="bg1"/>
                </a:solidFill>
              </a:rPr>
              <a:t>часопис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Громадський</a:t>
            </a:r>
            <a:r>
              <a:rPr lang="ru-RU" dirty="0" smtClean="0">
                <a:solidFill>
                  <a:schemeClr val="bg1"/>
                </a:solidFill>
              </a:rPr>
              <a:t> Друг», </a:t>
            </a:r>
            <a:r>
              <a:rPr lang="ru-RU" dirty="0" err="1" smtClean="0">
                <a:solidFill>
                  <a:schemeClr val="bg1"/>
                </a:solidFill>
              </a:rPr>
              <a:t>який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конфіскації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виходив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назвами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Дзвін</a:t>
            </a:r>
            <a:r>
              <a:rPr lang="ru-RU" dirty="0" smtClean="0">
                <a:solidFill>
                  <a:schemeClr val="bg1"/>
                </a:solidFill>
              </a:rPr>
              <a:t>» і «Молот».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1880-го року Франка </a:t>
            </a:r>
            <a:r>
              <a:rPr lang="ru-RU" dirty="0" err="1" smtClean="0">
                <a:solidFill>
                  <a:schemeClr val="bg1"/>
                </a:solidFill>
              </a:rPr>
              <a:t>вдруге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заарештовують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обвинувачуючи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підбурюванні</a:t>
            </a:r>
            <a:r>
              <a:rPr lang="ru-RU" dirty="0" smtClean="0">
                <a:solidFill>
                  <a:schemeClr val="bg1"/>
                </a:solidFill>
              </a:rPr>
              <a:t> селян </a:t>
            </a:r>
            <a:r>
              <a:rPr lang="ru-RU" dirty="0" err="1" smtClean="0">
                <a:solidFill>
                  <a:schemeClr val="bg1"/>
                </a:solidFill>
              </a:rPr>
              <a:t>проти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влади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тримісячного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ув'язнення</a:t>
            </a:r>
            <a:r>
              <a:rPr lang="ru-RU" dirty="0" smtClean="0">
                <a:solidFill>
                  <a:schemeClr val="bg1"/>
                </a:solidFill>
              </a:rPr>
              <a:t> Франко </a:t>
            </a:r>
            <a:r>
              <a:rPr lang="ru-RU" dirty="0" err="1" smtClean="0">
                <a:solidFill>
                  <a:schemeClr val="bg1"/>
                </a:solidFill>
              </a:rPr>
              <a:t>перебував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наглядом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поліції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був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змушений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припинити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навчання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університеті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72200" y="5949280"/>
            <a:ext cx="2193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Іван</a:t>
            </a:r>
            <a:r>
              <a:rPr lang="ru-RU" dirty="0" smtClean="0">
                <a:solidFill>
                  <a:schemeClr val="bg1"/>
                </a:solidFill>
              </a:rPr>
              <a:t> Франко. 1875 р.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6004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2209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63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Перший </a:t>
            </a:r>
            <a:r>
              <a:rPr lang="ru-RU" dirty="0" err="1" smtClean="0">
                <a:solidFill>
                  <a:schemeClr val="bg1"/>
                </a:solidFill>
              </a:rPr>
              <a:t>період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творчості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Перший </a:t>
            </a:r>
            <a:r>
              <a:rPr lang="ru-RU" dirty="0" err="1" smtClean="0">
                <a:solidFill>
                  <a:schemeClr val="bg1"/>
                </a:solidFill>
              </a:rPr>
              <a:t>період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творчості</a:t>
            </a:r>
            <a:r>
              <a:rPr lang="ru-RU" dirty="0" smtClean="0">
                <a:solidFill>
                  <a:schemeClr val="bg1"/>
                </a:solidFill>
              </a:rPr>
              <a:t> Франка </a:t>
            </a:r>
            <a:r>
              <a:rPr lang="ru-RU" dirty="0" err="1" smtClean="0">
                <a:solidFill>
                  <a:schemeClr val="bg1"/>
                </a:solidFill>
              </a:rPr>
              <a:t>визначають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політичні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поезії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своєрідні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народні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гімни</a:t>
            </a:r>
            <a:r>
              <a:rPr lang="ru-RU" dirty="0" smtClean="0">
                <a:solidFill>
                  <a:schemeClr val="bg1"/>
                </a:solidFill>
              </a:rPr>
              <a:t>: «</a:t>
            </a:r>
            <a:r>
              <a:rPr lang="ru-RU" dirty="0" err="1" smtClean="0">
                <a:solidFill>
                  <a:schemeClr val="bg1"/>
                </a:solidFill>
              </a:rPr>
              <a:t>Каменярі</a:t>
            </a:r>
            <a:r>
              <a:rPr lang="ru-RU" dirty="0" smtClean="0">
                <a:solidFill>
                  <a:schemeClr val="bg1"/>
                </a:solidFill>
              </a:rPr>
              <a:t>» (1878), «</a:t>
            </a:r>
            <a:r>
              <a:rPr lang="ru-RU" dirty="0" err="1" smtClean="0">
                <a:solidFill>
                  <a:schemeClr val="bg1"/>
                </a:solidFill>
              </a:rPr>
              <a:t>Вічний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революціонер</a:t>
            </a:r>
            <a:r>
              <a:rPr lang="ru-RU" dirty="0" smtClean="0">
                <a:solidFill>
                  <a:schemeClr val="bg1"/>
                </a:solidFill>
              </a:rPr>
              <a:t>» (1880), «Не пора…» (1880) та </a:t>
            </a:r>
            <a:r>
              <a:rPr lang="ru-RU" dirty="0" err="1" smtClean="0">
                <a:solidFill>
                  <a:schemeClr val="bg1"/>
                </a:solidFill>
              </a:rPr>
              <a:t>ін</a:t>
            </a:r>
            <a:r>
              <a:rPr lang="ru-RU" dirty="0" smtClean="0">
                <a:solidFill>
                  <a:schemeClr val="bg1"/>
                </a:solidFill>
              </a:rPr>
              <a:t>., </a:t>
            </a:r>
            <a:r>
              <a:rPr lang="ru-RU" dirty="0" err="1" smtClean="0">
                <a:solidFill>
                  <a:schemeClr val="bg1"/>
                </a:solidFill>
              </a:rPr>
              <a:t>повісті</a:t>
            </a:r>
            <a:r>
              <a:rPr lang="en-US" dirty="0" smtClean="0">
                <a:solidFill>
                  <a:schemeClr val="bg1"/>
                </a:solidFill>
              </a:rPr>
              <a:t> «</a:t>
            </a:r>
            <a:r>
              <a:rPr lang="ru-RU" dirty="0" smtClean="0">
                <a:solidFill>
                  <a:schemeClr val="bg1"/>
                </a:solidFill>
              </a:rPr>
              <a:t>Борислав </a:t>
            </a:r>
            <a:r>
              <a:rPr lang="ru-RU" dirty="0" err="1" smtClean="0">
                <a:solidFill>
                  <a:schemeClr val="bg1"/>
                </a:solidFill>
              </a:rPr>
              <a:t>сміється</a:t>
            </a:r>
            <a:r>
              <a:rPr lang="ru-RU" dirty="0" smtClean="0">
                <a:solidFill>
                  <a:schemeClr val="bg1"/>
                </a:solidFill>
              </a:rPr>
              <a:t>» (1881), «Захар Беркут» (1882), низка </a:t>
            </a:r>
            <a:r>
              <a:rPr lang="ru-RU" dirty="0" err="1" smtClean="0">
                <a:solidFill>
                  <a:schemeClr val="bg1"/>
                </a:solidFill>
              </a:rPr>
              <a:t>літературознавчих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публіцистичних</a:t>
            </a:r>
            <a:r>
              <a:rPr lang="ru-RU" dirty="0" smtClean="0">
                <a:solidFill>
                  <a:schemeClr val="bg1"/>
                </a:solidFill>
              </a:rPr>
              <a:t> статей.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492896"/>
            <a:ext cx="5832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1881-го року Франко став </a:t>
            </a:r>
            <a:r>
              <a:rPr lang="ru-RU" dirty="0" err="1" smtClean="0">
                <a:solidFill>
                  <a:schemeClr val="bg1"/>
                </a:solidFill>
              </a:rPr>
              <a:t>співвидавцем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часопису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Світ</a:t>
            </a:r>
            <a:r>
              <a:rPr lang="ru-RU" dirty="0" smtClean="0">
                <a:solidFill>
                  <a:schemeClr val="bg1"/>
                </a:solidFill>
              </a:rPr>
              <a:t>», </a:t>
            </a:r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закриття</a:t>
            </a:r>
            <a:r>
              <a:rPr lang="ru-RU" dirty="0" smtClean="0">
                <a:solidFill>
                  <a:schemeClr val="bg1"/>
                </a:solidFill>
              </a:rPr>
              <a:t> (1882) </a:t>
            </a:r>
            <a:r>
              <a:rPr lang="ru-RU" dirty="0" err="1" smtClean="0">
                <a:solidFill>
                  <a:schemeClr val="bg1"/>
                </a:solidFill>
              </a:rPr>
              <a:t>якого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працював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редакції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часопису</a:t>
            </a:r>
            <a:r>
              <a:rPr lang="ru-RU" dirty="0" smtClean="0">
                <a:solidFill>
                  <a:schemeClr val="bg1"/>
                </a:solidFill>
              </a:rPr>
              <a:t> «Зоря», </a:t>
            </a:r>
            <a:r>
              <a:rPr lang="ru-RU" dirty="0" err="1" smtClean="0">
                <a:solidFill>
                  <a:schemeClr val="bg1"/>
                </a:solidFill>
              </a:rPr>
              <a:t>газеті</a:t>
            </a:r>
            <a:r>
              <a:rPr lang="ru-RU" dirty="0" smtClean="0">
                <a:solidFill>
                  <a:schemeClr val="bg1"/>
                </a:solidFill>
              </a:rPr>
              <a:t> «</a:t>
            </a:r>
            <a:r>
              <a:rPr lang="ru-RU" dirty="0" err="1" smtClean="0">
                <a:solidFill>
                  <a:schemeClr val="bg1"/>
                </a:solidFill>
              </a:rPr>
              <a:t>Діло</a:t>
            </a:r>
            <a:r>
              <a:rPr lang="ru-RU" dirty="0" smtClean="0">
                <a:solidFill>
                  <a:schemeClr val="bg1"/>
                </a:solidFill>
              </a:rPr>
              <a:t>» (1883–1885). </a:t>
            </a:r>
            <a:r>
              <a:rPr lang="ru-RU" dirty="0" err="1" smtClean="0">
                <a:solidFill>
                  <a:schemeClr val="bg1"/>
                </a:solidFill>
              </a:rPr>
              <a:t>Зневірившись</a:t>
            </a:r>
            <a:r>
              <a:rPr lang="ru-RU" dirty="0" smtClean="0">
                <a:solidFill>
                  <a:schemeClr val="bg1"/>
                </a:solidFill>
              </a:rPr>
              <a:t> у </a:t>
            </a:r>
            <a:r>
              <a:rPr lang="ru-RU" dirty="0" err="1" smtClean="0">
                <a:solidFill>
                  <a:schemeClr val="bg1"/>
                </a:solidFill>
              </a:rPr>
              <a:t>співпраці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галицькими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народовцями</a:t>
            </a:r>
            <a:r>
              <a:rPr lang="ru-RU" dirty="0" smtClean="0">
                <a:solidFill>
                  <a:schemeClr val="bg1"/>
                </a:solidFill>
              </a:rPr>
              <a:t>, Франко </a:t>
            </a:r>
            <a:r>
              <a:rPr lang="ru-RU" dirty="0" err="1" smtClean="0">
                <a:solidFill>
                  <a:schemeClr val="bg1"/>
                </a:solidFill>
              </a:rPr>
              <a:t>спільно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діячами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Старої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Громади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пробував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заснувати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власний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незалежний</a:t>
            </a:r>
            <a:r>
              <a:rPr lang="ru-RU" dirty="0" smtClean="0">
                <a:solidFill>
                  <a:schemeClr val="bg1"/>
                </a:solidFill>
              </a:rPr>
              <a:t> орган («</a:t>
            </a:r>
            <a:r>
              <a:rPr lang="ru-RU" dirty="0" err="1" smtClean="0">
                <a:solidFill>
                  <a:schemeClr val="bg1"/>
                </a:solidFill>
              </a:rPr>
              <a:t>Поступ</a:t>
            </a:r>
            <a:r>
              <a:rPr lang="ru-RU" dirty="0" smtClean="0">
                <a:solidFill>
                  <a:schemeClr val="bg1"/>
                </a:solidFill>
              </a:rPr>
              <a:t>»); з </a:t>
            </a:r>
            <a:r>
              <a:rPr lang="ru-RU" dirty="0" err="1" smtClean="0">
                <a:solidFill>
                  <a:schemeClr val="bg1"/>
                </a:solidFill>
              </a:rPr>
              <a:t>цією</a:t>
            </a:r>
            <a:r>
              <a:rPr lang="ru-RU" dirty="0" smtClean="0">
                <a:solidFill>
                  <a:schemeClr val="bg1"/>
                </a:solidFill>
              </a:rPr>
              <a:t> метою </a:t>
            </a:r>
            <a:r>
              <a:rPr lang="ru-RU" dirty="0" err="1" smtClean="0">
                <a:solidFill>
                  <a:schemeClr val="bg1"/>
                </a:solidFill>
              </a:rPr>
              <a:t>двічі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їздив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Києва</a:t>
            </a:r>
            <a:r>
              <a:rPr lang="ru-RU" dirty="0" smtClean="0">
                <a:solidFill>
                  <a:schemeClr val="bg1"/>
                </a:solidFill>
              </a:rPr>
              <a:t> — 1885-го і 1886-го року, </a:t>
            </a:r>
            <a:r>
              <a:rPr lang="ru-RU" dirty="0" err="1" smtClean="0">
                <a:solidFill>
                  <a:schemeClr val="bg1"/>
                </a:solidFill>
              </a:rPr>
              <a:t>зустрічався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визначними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громадсько-культурними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діячами</a:t>
            </a:r>
            <a:r>
              <a:rPr lang="ru-RU" dirty="0" smtClean="0">
                <a:solidFill>
                  <a:schemeClr val="bg1"/>
                </a:solidFill>
              </a:rPr>
              <a:t> 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27535"/>
            <a:ext cx="23812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0512" y="50851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Після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невдалих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спроб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заснувати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власний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український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часопис</a:t>
            </a:r>
            <a:r>
              <a:rPr lang="ru-RU" dirty="0" smtClean="0">
                <a:solidFill>
                  <a:schemeClr val="bg1"/>
                </a:solidFill>
              </a:rPr>
              <a:t> Франко </a:t>
            </a:r>
            <a:r>
              <a:rPr lang="ru-RU" dirty="0" err="1" smtClean="0">
                <a:solidFill>
                  <a:schemeClr val="bg1"/>
                </a:solidFill>
              </a:rPr>
              <a:t>був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змушений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вдатися</a:t>
            </a:r>
            <a:r>
              <a:rPr lang="ru-RU" dirty="0" smtClean="0">
                <a:solidFill>
                  <a:schemeClr val="bg1"/>
                </a:solidFill>
              </a:rPr>
              <a:t> до </a:t>
            </a:r>
            <a:r>
              <a:rPr lang="ru-RU" dirty="0" err="1" smtClean="0">
                <a:solidFill>
                  <a:schemeClr val="bg1"/>
                </a:solidFill>
              </a:rPr>
              <a:t>співробітництва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польською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пресою</a:t>
            </a:r>
            <a:r>
              <a:rPr lang="ru-RU" dirty="0" smtClean="0">
                <a:solidFill>
                  <a:schemeClr val="bg1"/>
                </a:solidFill>
              </a:rPr>
              <a:t>, яке давало </a:t>
            </a:r>
            <a:r>
              <a:rPr lang="ru-RU" dirty="0" err="1" smtClean="0">
                <a:solidFill>
                  <a:schemeClr val="bg1"/>
                </a:solidFill>
              </a:rPr>
              <a:t>хоч</a:t>
            </a:r>
            <a:r>
              <a:rPr lang="ru-RU" dirty="0" smtClean="0">
                <a:solidFill>
                  <a:schemeClr val="bg1"/>
                </a:solidFill>
              </a:rPr>
              <a:t> невеликий, </a:t>
            </a:r>
            <a:r>
              <a:rPr lang="ru-RU" dirty="0" err="1" smtClean="0">
                <a:solidFill>
                  <a:schemeClr val="bg1"/>
                </a:solidFill>
              </a:rPr>
              <a:t>зате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стабільний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прибуток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95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260648"/>
            <a:ext cx="2210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   </a:t>
            </a:r>
            <a:r>
              <a:rPr lang="ru-RU" sz="4400" dirty="0" err="1" smtClean="0">
                <a:solidFill>
                  <a:schemeClr val="bg1"/>
                </a:solidFill>
              </a:rPr>
              <a:t>Сім'я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038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7" y="1844824"/>
            <a:ext cx="38416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дружина - Ольга Франко (</a:t>
            </a:r>
            <a:r>
              <a:rPr lang="ru-RU" sz="2800" dirty="0" err="1" smtClean="0">
                <a:solidFill>
                  <a:schemeClr val="bg1"/>
                </a:solidFill>
              </a:rPr>
              <a:t>Хоружинська</a:t>
            </a:r>
            <a:r>
              <a:rPr lang="ru-RU" sz="2800" dirty="0" smtClean="0">
                <a:solidFill>
                  <a:schemeClr val="bg1"/>
                </a:solidFill>
              </a:rPr>
              <a:t>) (10 </a:t>
            </a:r>
            <a:r>
              <a:rPr lang="ru-RU" sz="2800" dirty="0" err="1" smtClean="0">
                <a:solidFill>
                  <a:schemeClr val="bg1"/>
                </a:solidFill>
              </a:rPr>
              <a:t>квітня</a:t>
            </a:r>
            <a:r>
              <a:rPr lang="ru-RU" sz="2800" dirty="0" smtClean="0">
                <a:solidFill>
                  <a:schemeClr val="bg1"/>
                </a:solidFill>
              </a:rPr>
              <a:t> 1864— 17 </a:t>
            </a:r>
            <a:r>
              <a:rPr lang="ru-RU" sz="2800" dirty="0" err="1" smtClean="0">
                <a:solidFill>
                  <a:schemeClr val="bg1"/>
                </a:solidFill>
              </a:rPr>
              <a:t>липня</a:t>
            </a:r>
            <a:r>
              <a:rPr lang="ru-RU" sz="2800" dirty="0" smtClean="0">
                <a:solidFill>
                  <a:schemeClr val="bg1"/>
                </a:solidFill>
              </a:rPr>
              <a:t> 1941), </a:t>
            </a:r>
            <a:r>
              <a:rPr lang="ru-RU" sz="2800" dirty="0" err="1" smtClean="0">
                <a:solidFill>
                  <a:schemeClr val="bg1"/>
                </a:solidFill>
              </a:rPr>
              <a:t>письмениця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перекладачка</a:t>
            </a:r>
            <a:r>
              <a:rPr lang="ru-RU" sz="2800" dirty="0" smtClean="0">
                <a:solidFill>
                  <a:schemeClr val="bg1"/>
                </a:solidFill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</a:rPr>
              <a:t>громадська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діячка</a:t>
            </a:r>
            <a:r>
              <a:rPr lang="ru-RU" sz="2800" dirty="0" smtClean="0">
                <a:solidFill>
                  <a:schemeClr val="bg1"/>
                </a:solidFill>
              </a:rPr>
              <a:t>;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7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7455" y="364014"/>
            <a:ext cx="2622798" cy="368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4544011"/>
            <a:ext cx="2555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bg1"/>
                </a:solidFill>
              </a:rPr>
              <a:t>син</a:t>
            </a:r>
            <a:r>
              <a:rPr lang="ru-RU" dirty="0" smtClean="0">
                <a:solidFill>
                  <a:schemeClr val="bg1"/>
                </a:solidFill>
              </a:rPr>
              <a:t> Тарас (9 </a:t>
            </a:r>
            <a:r>
              <a:rPr lang="ru-RU" dirty="0" err="1" smtClean="0">
                <a:solidFill>
                  <a:schemeClr val="bg1"/>
                </a:solidFill>
              </a:rPr>
              <a:t>березня</a:t>
            </a:r>
            <a:r>
              <a:rPr lang="ru-RU" dirty="0" smtClean="0">
                <a:solidFill>
                  <a:schemeClr val="bg1"/>
                </a:solidFill>
              </a:rPr>
              <a:t> 1889 - 13 листопада 1971), </a:t>
            </a:r>
            <a:r>
              <a:rPr lang="ru-RU" dirty="0" err="1" smtClean="0">
                <a:solidFill>
                  <a:schemeClr val="bg1"/>
                </a:solidFill>
              </a:rPr>
              <a:t>письменник</a:t>
            </a:r>
            <a:r>
              <a:rPr lang="ru-RU" dirty="0" smtClean="0">
                <a:solidFill>
                  <a:schemeClr val="bg1"/>
                </a:solidFill>
              </a:rPr>
              <a:t>, член </a:t>
            </a:r>
            <a:r>
              <a:rPr lang="ru-RU" dirty="0" err="1" smtClean="0">
                <a:solidFill>
                  <a:schemeClr val="bg1"/>
                </a:solidFill>
              </a:rPr>
              <a:t>Спілки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письменників</a:t>
            </a:r>
            <a:r>
              <a:rPr lang="ru-RU" dirty="0" smtClean="0">
                <a:solidFill>
                  <a:schemeClr val="bg1"/>
                </a:solidFill>
              </a:rPr>
              <a:t> СРСР;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6368" y="1874441"/>
            <a:ext cx="2563744" cy="348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5589240"/>
            <a:ext cx="3419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bg1"/>
                </a:solidFill>
              </a:rPr>
              <a:t>син</a:t>
            </a:r>
            <a:r>
              <a:rPr lang="ru-RU" dirty="0" smtClean="0">
                <a:solidFill>
                  <a:schemeClr val="bg1"/>
                </a:solidFill>
              </a:rPr>
              <a:t> Петро (21 </a:t>
            </a:r>
            <a:r>
              <a:rPr lang="ru-RU" dirty="0" err="1" smtClean="0">
                <a:solidFill>
                  <a:schemeClr val="bg1"/>
                </a:solidFill>
              </a:rPr>
              <a:t>червня</a:t>
            </a:r>
            <a:r>
              <a:rPr lang="ru-RU" dirty="0" smtClean="0">
                <a:solidFill>
                  <a:schemeClr val="bg1"/>
                </a:solidFill>
              </a:rPr>
              <a:t> 1890 - 28 </a:t>
            </a:r>
            <a:r>
              <a:rPr lang="ru-RU" dirty="0" err="1" smtClean="0">
                <a:solidFill>
                  <a:schemeClr val="bg1"/>
                </a:solidFill>
              </a:rPr>
              <a:t>червня</a:t>
            </a:r>
            <a:r>
              <a:rPr lang="ru-RU" dirty="0" smtClean="0">
                <a:solidFill>
                  <a:schemeClr val="bg1"/>
                </a:solidFill>
              </a:rPr>
              <a:t> 1941), </a:t>
            </a:r>
            <a:r>
              <a:rPr lang="ru-RU" dirty="0" err="1" smtClean="0">
                <a:solidFill>
                  <a:schemeClr val="bg1"/>
                </a:solidFill>
              </a:rPr>
              <a:t>український</a:t>
            </a:r>
            <a:r>
              <a:rPr lang="ru-RU" dirty="0" smtClean="0">
                <a:solidFill>
                  <a:schemeClr val="bg1"/>
                </a:solidFill>
              </a:rPr>
              <a:t> педагог і </a:t>
            </a:r>
            <a:r>
              <a:rPr lang="ru-RU" dirty="0" err="1" smtClean="0">
                <a:solidFill>
                  <a:schemeClr val="bg1"/>
                </a:solidFill>
              </a:rPr>
              <a:t>письменник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64014"/>
            <a:ext cx="2925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bg1"/>
                </a:solidFill>
              </a:rPr>
              <a:t>син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Андрій</a:t>
            </a:r>
            <a:r>
              <a:rPr lang="ru-RU" dirty="0" smtClean="0">
                <a:solidFill>
                  <a:schemeClr val="bg1"/>
                </a:solidFill>
              </a:rPr>
              <a:t> (1887 - 1913);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7804" y="95111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bg1"/>
                </a:solidFill>
              </a:rPr>
              <a:t>донька</a:t>
            </a:r>
            <a:r>
              <a:rPr lang="ru-RU" dirty="0" smtClean="0">
                <a:solidFill>
                  <a:schemeClr val="bg1"/>
                </a:solidFill>
              </a:rPr>
              <a:t> Анна (9 </a:t>
            </a:r>
            <a:r>
              <a:rPr lang="ru-RU" dirty="0" err="1" smtClean="0">
                <a:solidFill>
                  <a:schemeClr val="bg1"/>
                </a:solidFill>
              </a:rPr>
              <a:t>серпня</a:t>
            </a:r>
            <a:r>
              <a:rPr lang="ru-RU" dirty="0" smtClean="0">
                <a:solidFill>
                  <a:schemeClr val="bg1"/>
                </a:solidFill>
              </a:rPr>
              <a:t> 1892 - 24 </a:t>
            </a:r>
            <a:r>
              <a:rPr lang="ru-RU" dirty="0" err="1" smtClean="0">
                <a:solidFill>
                  <a:schemeClr val="bg1"/>
                </a:solidFill>
              </a:rPr>
              <a:t>квітня</a:t>
            </a:r>
            <a:r>
              <a:rPr lang="ru-RU" dirty="0" smtClean="0">
                <a:solidFill>
                  <a:schemeClr val="bg1"/>
                </a:solidFill>
              </a:rPr>
              <a:t> 1988), </a:t>
            </a:r>
            <a:r>
              <a:rPr lang="ru-RU" dirty="0" err="1" smtClean="0">
                <a:solidFill>
                  <a:schemeClr val="bg1"/>
                </a:solidFill>
              </a:rPr>
              <a:t>українська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письменниця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публіцист</a:t>
            </a:r>
            <a:r>
              <a:rPr lang="ru-RU" dirty="0" smtClean="0">
                <a:solidFill>
                  <a:schemeClr val="bg1"/>
                </a:solidFill>
              </a:rPr>
              <a:t>, мемуарист.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1075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1263</Words>
  <Application>Microsoft Office PowerPoint</Application>
  <PresentationFormat>Экран (4:3)</PresentationFormat>
  <Paragraphs>51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SanBuild &amp; 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MrEdison</cp:lastModifiedBy>
  <cp:revision>14</cp:revision>
  <dcterms:created xsi:type="dcterms:W3CDTF">2013-11-11T13:49:29Z</dcterms:created>
  <dcterms:modified xsi:type="dcterms:W3CDTF">2014-06-24T22:36:19Z</dcterms:modified>
</cp:coreProperties>
</file>