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513" autoAdjust="0"/>
  </p:normalViewPr>
  <p:slideViewPr>
    <p:cSldViewPr>
      <p:cViewPr varScale="1">
        <p:scale>
          <a:sx n="72" d="100"/>
          <a:sy n="72" d="100"/>
        </p:scale>
        <p:origin x="-132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262B50-7CA7-48E5-98E2-BC1EA6CAE771}" type="datetimeFigureOut">
              <a:rPr lang="ru-RU" smtClean="0"/>
              <a:t>24.12.2013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127238-AD63-40FD-9237-79AE5756BF0E}" type="slidenum">
              <a:rPr lang="ru-RU" smtClean="0"/>
              <a:t>‹#›</a:t>
            </a:fld>
            <a:endParaRPr lang="ru-RU"/>
          </a:p>
        </p:txBody>
      </p:sp>
    </p:spTree>
    <p:extLst>
      <p:ext uri="{BB962C8B-B14F-4D97-AF65-F5344CB8AC3E}">
        <p14:creationId xmlns:p14="http://schemas.microsoft.com/office/powerpoint/2010/main" val="3367325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F127238-AD63-40FD-9237-79AE5756BF0E}" type="slidenum">
              <a:rPr lang="ru-RU" smtClean="0"/>
              <a:t>3</a:t>
            </a:fld>
            <a:endParaRPr lang="ru-RU"/>
          </a:p>
        </p:txBody>
      </p:sp>
    </p:spTree>
    <p:extLst>
      <p:ext uri="{BB962C8B-B14F-4D97-AF65-F5344CB8AC3E}">
        <p14:creationId xmlns:p14="http://schemas.microsoft.com/office/powerpoint/2010/main" val="3422276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F127238-AD63-40FD-9237-79AE5756BF0E}" type="slidenum">
              <a:rPr lang="ru-RU" smtClean="0"/>
              <a:t>8</a:t>
            </a:fld>
            <a:endParaRPr lang="ru-RU"/>
          </a:p>
        </p:txBody>
      </p:sp>
    </p:spTree>
    <p:extLst>
      <p:ext uri="{BB962C8B-B14F-4D97-AF65-F5344CB8AC3E}">
        <p14:creationId xmlns:p14="http://schemas.microsoft.com/office/powerpoint/2010/main" val="165473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F127238-AD63-40FD-9237-79AE5756BF0E}" type="slidenum">
              <a:rPr lang="ru-RU" smtClean="0"/>
              <a:t>9</a:t>
            </a:fld>
            <a:endParaRPr lang="ru-RU"/>
          </a:p>
        </p:txBody>
      </p:sp>
    </p:spTree>
    <p:extLst>
      <p:ext uri="{BB962C8B-B14F-4D97-AF65-F5344CB8AC3E}">
        <p14:creationId xmlns:p14="http://schemas.microsoft.com/office/powerpoint/2010/main" val="442560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B4C71EC6-210F-42DE-9C53-41977AD35B3D}" type="datetimeFigureOut">
              <a:rPr lang="ru-RU" smtClean="0"/>
              <a:t>24.12.2013</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24.12.2013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24.12.2013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B4C71EC6-210F-42DE-9C53-41977AD35B3D}" type="datetimeFigureOut">
              <a:rPr lang="ru-RU" smtClean="0"/>
              <a:t>24.12.2013</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B4C71EC6-210F-42DE-9C53-41977AD35B3D}" type="datetimeFigureOut">
              <a:rPr lang="ru-RU" smtClean="0"/>
              <a:t>24.12.2013</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B19B0651-EE4F-4900-A07F-96A6BFA9D0F0}"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B4C71EC6-210F-42DE-9C53-41977AD35B3D}" type="datetimeFigureOut">
              <a:rPr lang="ru-RU" smtClean="0"/>
              <a:t>24.12.2013</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B4C71EC6-210F-42DE-9C53-41977AD35B3D}" type="datetimeFigureOut">
              <a:rPr lang="ru-RU" smtClean="0"/>
              <a:t>24.12.2013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B19B0651-EE4F-4900-A07F-96A6BFA9D0F0}"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B4C71EC6-210F-42DE-9C53-41977AD35B3D}" type="datetimeFigureOut">
              <a:rPr lang="ru-RU" smtClean="0"/>
              <a:t>24.12.2013</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t>24.12.2013</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B4C71EC6-210F-42DE-9C53-41977AD35B3D}" type="datetimeFigureOut">
              <a:rPr lang="ru-RU" smtClean="0"/>
              <a:t>24.12.2013</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B4C71EC6-210F-42DE-9C53-41977AD35B3D}" type="datetimeFigureOut">
              <a:rPr lang="ru-RU" smtClean="0"/>
              <a:t>24.12.2013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19B0651-EE4F-4900-A07F-96A6BFA9D0F0}"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4C71EC6-210F-42DE-9C53-41977AD35B3D}" type="datetimeFigureOut">
              <a:rPr lang="ru-RU" smtClean="0"/>
              <a:t>24.12.2013</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19B0651-EE4F-4900-A07F-96A6BFA9D0F0}"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referRelativeResize="0">
            <a:picLocks noChangeAspect="1"/>
          </p:cNvPicPr>
          <p:nvPr/>
        </p:nvPicPr>
        <p:blipFill>
          <a:blip r:embed="rId2">
            <a:extLst>
              <a:ext uri="{BEBA8EAE-BF5A-486C-A8C5-ECC9F3942E4B}">
                <a14:imgProps xmlns:a14="http://schemas.microsoft.com/office/drawing/2010/main">
                  <a14:imgLayer r:embed="rId3">
                    <a14:imgEffect>
                      <a14:sharpenSoften amount="-25000"/>
                    </a14:imgEffect>
                    <a14:imgEffect>
                      <a14:colorTemperature colorTemp="7200"/>
                    </a14:imgEffect>
                    <a14:imgEffect>
                      <a14:saturation sat="66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0" y="4414"/>
            <a:ext cx="9149891" cy="6853586"/>
          </a:xfrm>
          <a:prstGeom prst="rect">
            <a:avLst/>
          </a:prstGeom>
        </p:spPr>
      </p:pic>
      <p:sp>
        <p:nvSpPr>
          <p:cNvPr id="2" name="Заголовок 1"/>
          <p:cNvSpPr>
            <a:spLocks noGrp="1"/>
          </p:cNvSpPr>
          <p:nvPr>
            <p:ph type="ctrTitle"/>
          </p:nvPr>
        </p:nvSpPr>
        <p:spPr>
          <a:xfrm>
            <a:off x="653097" y="1124744"/>
            <a:ext cx="7843695" cy="2592288"/>
          </a:xfrm>
        </p:spPr>
        <p:txBody>
          <a:bodyPr>
            <a:noAutofit/>
          </a:bodyPr>
          <a:lstStyle/>
          <a:p>
            <a:pPr algn="ctr"/>
            <a:r>
              <a:rPr lang="uk-UA" sz="5400" b="1" i="1" dirty="0" smtClean="0">
                <a:solidFill>
                  <a:schemeClr val="tx1"/>
                </a:solidFill>
                <a:effectLst>
                  <a:outerShdw blurRad="38100" dist="38100" dir="2700000" algn="tl">
                    <a:srgbClr val="000000">
                      <a:alpha val="43137"/>
                    </a:srgbClr>
                  </a:outerShdw>
                </a:effectLst>
              </a:rPr>
              <a:t>Українська проза в творчості </a:t>
            </a:r>
            <a:r>
              <a:rPr lang="uk-UA" sz="5400" b="1" i="1" dirty="0" err="1" smtClean="0">
                <a:solidFill>
                  <a:schemeClr val="tx1"/>
                </a:solidFill>
                <a:effectLst>
                  <a:outerShdw blurRad="38100" dist="38100" dir="2700000" algn="tl">
                    <a:srgbClr val="000000">
                      <a:alpha val="43137"/>
                    </a:srgbClr>
                  </a:outerShdw>
                </a:effectLst>
              </a:rPr>
              <a:t>кіномитців</a:t>
            </a:r>
            <a:r>
              <a:rPr lang="uk-UA" sz="5400" b="1" i="1" dirty="0" smtClean="0">
                <a:solidFill>
                  <a:schemeClr val="tx1"/>
                </a:solidFill>
                <a:effectLst>
                  <a:outerShdw blurRad="38100" dist="38100" dir="2700000" algn="tl">
                    <a:srgbClr val="000000">
                      <a:alpha val="43137"/>
                    </a:srgbClr>
                  </a:outerShdw>
                </a:effectLst>
              </a:rPr>
              <a:t> в ХХ столітті</a:t>
            </a:r>
            <a:endParaRPr lang="ru-RU" sz="5400" b="1" i="1" dirty="0">
              <a:solidFill>
                <a:schemeClr val="tx1"/>
              </a:solidFill>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3923928" y="4653136"/>
            <a:ext cx="5000600" cy="1800200"/>
          </a:xfrm>
        </p:spPr>
        <p:txBody>
          <a:bodyPr/>
          <a:lstStyle/>
          <a:p>
            <a:pPr algn="r"/>
            <a:r>
              <a:rPr lang="uk-UA" b="1" i="1" dirty="0" smtClean="0">
                <a:solidFill>
                  <a:schemeClr val="tx1"/>
                </a:solidFill>
              </a:rPr>
              <a:t>Роботу виконала</a:t>
            </a:r>
          </a:p>
          <a:p>
            <a:pPr algn="r"/>
            <a:r>
              <a:rPr lang="uk-UA" b="1" i="1" dirty="0" smtClean="0">
                <a:solidFill>
                  <a:schemeClr val="tx1"/>
                </a:solidFill>
              </a:rPr>
              <a:t>Учениця 10-А класу</a:t>
            </a:r>
          </a:p>
          <a:p>
            <a:pPr algn="r"/>
            <a:r>
              <a:rPr lang="uk-UA" b="1" i="1" dirty="0" err="1" smtClean="0">
                <a:solidFill>
                  <a:schemeClr val="tx1"/>
                </a:solidFill>
              </a:rPr>
              <a:t>Христевич</a:t>
            </a:r>
            <a:r>
              <a:rPr lang="uk-UA" b="1" i="1" dirty="0" smtClean="0">
                <a:solidFill>
                  <a:schemeClr val="tx1"/>
                </a:solidFill>
              </a:rPr>
              <a:t> Ілона</a:t>
            </a:r>
            <a:endParaRPr lang="ru-RU" b="1" i="1" dirty="0">
              <a:solidFill>
                <a:schemeClr val="tx1"/>
              </a:solidFill>
            </a:endParaRPr>
          </a:p>
        </p:txBody>
      </p:sp>
    </p:spTree>
    <p:extLst>
      <p:ext uri="{BB962C8B-B14F-4D97-AF65-F5344CB8AC3E}">
        <p14:creationId xmlns:p14="http://schemas.microsoft.com/office/powerpoint/2010/main" val="1200221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692696"/>
            <a:ext cx="4051176" cy="6400800"/>
          </a:xfrm>
        </p:spPr>
        <p:txBody>
          <a:bodyPr>
            <a:normAutofit/>
          </a:bodyPr>
          <a:lstStyle/>
          <a:p>
            <a:r>
              <a:rPr lang="ru-RU" sz="1800" dirty="0" err="1">
                <a:latin typeface="Times New Roman" pitchFamily="18" charset="0"/>
                <a:cs typeface="Times New Roman" pitchFamily="18" charset="0"/>
              </a:rPr>
              <a:t>Йогансен-прозаїк</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дебютував</a:t>
            </a:r>
            <a:r>
              <a:rPr lang="ru-RU" sz="1800" dirty="0">
                <a:latin typeface="Times New Roman" pitchFamily="18" charset="0"/>
                <a:cs typeface="Times New Roman" pitchFamily="18" charset="0"/>
              </a:rPr>
              <a:t> не </a:t>
            </a:r>
            <a:r>
              <a:rPr lang="ru-RU" sz="1800" dirty="0" err="1">
                <a:latin typeface="Times New Roman" pitchFamily="18" charset="0"/>
                <a:cs typeface="Times New Roman" pitchFamily="18" charset="0"/>
              </a:rPr>
              <a:t>тільки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збіркою</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оповідань</a:t>
            </a:r>
            <a:r>
              <a:rPr lang="ru-RU" sz="1800" dirty="0">
                <a:latin typeface="Times New Roman" pitchFamily="18" charset="0"/>
                <a:cs typeface="Times New Roman" pitchFamily="18" charset="0"/>
              </a:rPr>
              <a:t> — того самого 1925 року </a:t>
            </a:r>
            <a:r>
              <a:rPr lang="ru-RU" sz="1800" dirty="0" err="1">
                <a:latin typeface="Times New Roman" pitchFamily="18" charset="0"/>
                <a:cs typeface="Times New Roman" pitchFamily="18" charset="0"/>
              </a:rPr>
              <a:t>з’явився</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його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пригодницький</a:t>
            </a:r>
            <a:r>
              <a:rPr lang="ru-RU" sz="1800" dirty="0">
                <a:latin typeface="Times New Roman" pitchFamily="18" charset="0"/>
                <a:cs typeface="Times New Roman" pitchFamily="18" charset="0"/>
              </a:rPr>
              <a:t> роман "</a:t>
            </a:r>
            <a:r>
              <a:rPr lang="ru-RU" sz="1800" dirty="0" err="1">
                <a:latin typeface="Times New Roman" pitchFamily="18" charset="0"/>
                <a:cs typeface="Times New Roman" pitchFamily="18" charset="0"/>
              </a:rPr>
              <a:t>Пригоди</a:t>
            </a:r>
            <a:r>
              <a:rPr lang="ru-RU" sz="1800" dirty="0">
                <a:latin typeface="Times New Roman" pitchFamily="18" charset="0"/>
                <a:cs typeface="Times New Roman" pitchFamily="18" charset="0"/>
              </a:rPr>
              <a:t> Мак-</a:t>
            </a:r>
            <a:r>
              <a:rPr lang="ru-RU" sz="1800" dirty="0" err="1">
                <a:latin typeface="Times New Roman" pitchFamily="18" charset="0"/>
                <a:cs typeface="Times New Roman" pitchFamily="18" charset="0"/>
              </a:rPr>
              <a:t>Лейстона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Гаррі</a:t>
            </a:r>
            <a:r>
              <a:rPr lang="ru-RU" sz="1800" dirty="0">
                <a:latin typeface="Times New Roman" pitchFamily="18" charset="0"/>
                <a:cs typeface="Times New Roman" pitchFamily="18" charset="0"/>
              </a:rPr>
              <a:t> Руперта та </a:t>
            </a:r>
            <a:r>
              <a:rPr lang="ru-RU" sz="1800" dirty="0" err="1">
                <a:latin typeface="Times New Roman" pitchFamily="18" charset="0"/>
                <a:cs typeface="Times New Roman" pitchFamily="18" charset="0"/>
              </a:rPr>
              <a:t>инших</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підписаний</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псевдонімом</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Віллі</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Вецеліус</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Цей</a:t>
            </a:r>
            <a:r>
              <a:rPr lang="ru-RU" sz="1800" dirty="0">
                <a:latin typeface="Times New Roman" pitchFamily="18" charset="0"/>
                <a:cs typeface="Times New Roman" pitchFamily="18" charset="0"/>
              </a:rPr>
              <a:t> роман, </a:t>
            </a:r>
            <a:r>
              <a:rPr lang="ru-RU" sz="1800" dirty="0" err="1">
                <a:latin typeface="Times New Roman" pitchFamily="18" charset="0"/>
                <a:cs typeface="Times New Roman" pitchFamily="18" charset="0"/>
              </a:rPr>
              <a:t>знехтуваний</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більшістю</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дослідників</a:t>
            </a:r>
            <a:r>
              <a:rPr lang="ru-RU" sz="1800" dirty="0">
                <a:latin typeface="Times New Roman" pitchFamily="18" charset="0"/>
                <a:cs typeface="Times New Roman" pitchFamily="18" charset="0"/>
              </a:rPr>
              <a:t> як </a:t>
            </a:r>
            <a:r>
              <a:rPr lang="ru-RU" sz="1800" dirty="0" err="1">
                <a:latin typeface="Times New Roman" pitchFamily="18" charset="0"/>
                <a:cs typeface="Times New Roman" pitchFamily="18" charset="0"/>
              </a:rPr>
              <a:t>учнівський</a:t>
            </a:r>
            <a:r>
              <a:rPr lang="ru-RU" sz="1800" dirty="0">
                <a:latin typeface="Times New Roman" pitchFamily="18" charset="0"/>
                <a:cs typeface="Times New Roman" pitchFamily="18" charset="0"/>
              </a:rPr>
              <a:t> і </a:t>
            </a:r>
            <a:r>
              <a:rPr lang="ru-RU" sz="1800" dirty="0" err="1" smtClean="0">
                <a:latin typeface="Times New Roman" pitchFamily="18" charset="0"/>
                <a:cs typeface="Times New Roman" pitchFamily="18" charset="0"/>
              </a:rPr>
              <a:t>невиразний</a:t>
            </a:r>
            <a:r>
              <a:rPr lang="ru-RU" sz="1800" dirty="0" smtClean="0">
                <a:latin typeface="Times New Roman" pitchFamily="18" charset="0"/>
                <a:cs typeface="Times New Roman" pitchFamily="18" charset="0"/>
              </a:rPr>
              <a:t>, </a:t>
            </a:r>
            <a:r>
              <a:rPr lang="ru-RU" sz="1800" dirty="0" err="1">
                <a:latin typeface="Times New Roman" pitchFamily="18" charset="0"/>
                <a:cs typeface="Times New Roman" pitchFamily="18" charset="0"/>
              </a:rPr>
              <a:t>заховує</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багато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елементів</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фільмової</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техніки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що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дозволяє</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віднести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його</a:t>
            </a:r>
            <a:r>
              <a:rPr lang="ru-RU" sz="1800" dirty="0">
                <a:latin typeface="Times New Roman" pitchFamily="18" charset="0"/>
                <a:cs typeface="Times New Roman" pitchFamily="18" charset="0"/>
              </a:rPr>
              <a:t> до </a:t>
            </a:r>
            <a:r>
              <a:rPr lang="ru-RU" sz="1800" dirty="0" err="1">
                <a:latin typeface="Times New Roman" pitchFamily="18" charset="0"/>
                <a:cs typeface="Times New Roman" pitchFamily="18" charset="0"/>
              </a:rPr>
              <a:t>масиву</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експериментальної</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прози</a:t>
            </a:r>
            <a:r>
              <a:rPr lang="ru-RU" sz="1800" dirty="0">
                <a:latin typeface="Times New Roman" pitchFamily="18" charset="0"/>
                <a:cs typeface="Times New Roman" pitchFamily="18" charset="0"/>
              </a:rPr>
              <a:t> 20–30-х </a:t>
            </a:r>
            <a:r>
              <a:rPr lang="ru-RU" sz="1800" dirty="0" err="1">
                <a:latin typeface="Times New Roman" pitchFamily="18" charset="0"/>
                <a:cs typeface="Times New Roman" pitchFamily="18" charset="0"/>
              </a:rPr>
              <a:t>років</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Водночас</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це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чи</a:t>
            </a:r>
            <a:r>
              <a:rPr lang="ru-RU" sz="1800" dirty="0">
                <a:latin typeface="Times New Roman" pitchFamily="18" charset="0"/>
                <a:cs typeface="Times New Roman" pitchFamily="18" charset="0"/>
              </a:rPr>
              <a:t> не </a:t>
            </a:r>
            <a:r>
              <a:rPr lang="ru-RU" sz="1800" dirty="0" err="1">
                <a:latin typeface="Times New Roman" pitchFamily="18" charset="0"/>
                <a:cs typeface="Times New Roman" pitchFamily="18" charset="0"/>
              </a:rPr>
              <a:t>найбільш</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кінематографічна</a:t>
            </a:r>
            <a:r>
              <a:rPr lang="ru-RU" sz="1800" dirty="0">
                <a:latin typeface="Times New Roman" pitchFamily="18" charset="0"/>
                <a:cs typeface="Times New Roman" pitchFamily="18" charset="0"/>
              </a:rPr>
              <a:t> книжка </a:t>
            </a:r>
            <a:r>
              <a:rPr lang="ru-RU" sz="1800" dirty="0" err="1">
                <a:latin typeface="Times New Roman" pitchFamily="18" charset="0"/>
                <a:cs typeface="Times New Roman" pitchFamily="18" charset="0"/>
              </a:rPr>
              <a:t>письменника</a:t>
            </a:r>
            <a:r>
              <a:rPr lang="ru-RU" sz="1800" dirty="0">
                <a:latin typeface="Times New Roman" pitchFamily="18" charset="0"/>
                <a:cs typeface="Times New Roman" pitchFamily="18" charset="0"/>
              </a:rPr>
              <a:t>.</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20072" y="1466358"/>
            <a:ext cx="3312368" cy="4780902"/>
          </a:xfrm>
          <a:prstGeom prst="rect">
            <a:avLst/>
          </a:prstGeom>
          <a:ln>
            <a:noFill/>
          </a:ln>
          <a:effectLst>
            <a:softEdge rad="112500"/>
          </a:effectLst>
        </p:spPr>
      </p:pic>
    </p:spTree>
    <p:extLst>
      <p:ext uri="{BB962C8B-B14F-4D97-AF65-F5344CB8AC3E}">
        <p14:creationId xmlns:p14="http://schemas.microsoft.com/office/powerpoint/2010/main" val="828899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55976" y="1340768"/>
            <a:ext cx="4635624" cy="4699992"/>
          </a:xfrm>
        </p:spPr>
        <p:txBody>
          <a:bodyPr>
            <a:normAutofit/>
          </a:bodyPr>
          <a:lstStyle/>
          <a:p>
            <a:r>
              <a:rPr lang="ru-RU" sz="2000" dirty="0">
                <a:latin typeface="Times New Roman" pitchFamily="18" charset="0"/>
                <a:cs typeface="Times New Roman" pitchFamily="18" charset="0"/>
              </a:rPr>
              <a:t>У </a:t>
            </a:r>
            <a:r>
              <a:rPr lang="ru-RU" sz="2000" dirty="0" err="1">
                <a:latin typeface="Times New Roman" pitchFamily="18" charset="0"/>
                <a:cs typeface="Times New Roman" pitchFamily="18" charset="0"/>
              </a:rPr>
              <a:t>схожому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пригодницькому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ключі</a:t>
            </a:r>
            <a:r>
              <a:rPr lang="ru-RU" sz="2000" dirty="0">
                <a:latin typeface="Times New Roman" pitchFamily="18" charset="0"/>
                <a:cs typeface="Times New Roman" pitchFamily="18" charset="0"/>
              </a:rPr>
              <a:t> створено один </a:t>
            </a:r>
            <a:r>
              <a:rPr lang="ru-RU" sz="2000" dirty="0" err="1">
                <a:latin typeface="Times New Roman" pitchFamily="18" charset="0"/>
                <a:cs typeface="Times New Roman" pitchFamily="18" charset="0"/>
              </a:rPr>
              <a:t>із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ранніх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фільмів</a:t>
            </a:r>
            <a:r>
              <a:rPr lang="ru-RU" sz="2000" dirty="0">
                <a:latin typeface="Times New Roman" pitchFamily="18" charset="0"/>
                <a:cs typeface="Times New Roman" pitchFamily="18" charset="0"/>
              </a:rPr>
              <a:t> самого </a:t>
            </a:r>
            <a:r>
              <a:rPr lang="ru-RU" sz="2000" dirty="0" err="1">
                <a:latin typeface="Times New Roman" pitchFamily="18" charset="0"/>
                <a:cs typeface="Times New Roman" pitchFamily="18" charset="0"/>
              </a:rPr>
              <a:t>Довженка</a:t>
            </a:r>
            <a:r>
              <a:rPr lang="ru-RU" sz="2000" dirty="0">
                <a:latin typeface="Times New Roman" pitchFamily="18" charset="0"/>
                <a:cs typeface="Times New Roman" pitchFamily="18" charset="0"/>
              </a:rPr>
              <a:t> "</a:t>
            </a:r>
            <a:r>
              <a:rPr lang="ru-RU" sz="2000" b="1" dirty="0">
                <a:latin typeface="Times New Roman" pitchFamily="18" charset="0"/>
                <a:cs typeface="Times New Roman" pitchFamily="18" charset="0"/>
              </a:rPr>
              <a:t>Сумка </a:t>
            </a:r>
            <a:r>
              <a:rPr lang="ru-RU" sz="2000" b="1" dirty="0" err="1">
                <a:latin typeface="Times New Roman" pitchFamily="18" charset="0"/>
                <a:cs typeface="Times New Roman" pitchFamily="18" charset="0"/>
              </a:rPr>
              <a:t>дипкур’єра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Це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типовий</a:t>
            </a:r>
            <a:r>
              <a:rPr lang="ru-RU" sz="2000" dirty="0">
                <a:latin typeface="Times New Roman" pitchFamily="18" charset="0"/>
                <a:cs typeface="Times New Roman" pitchFamily="18" charset="0"/>
              </a:rPr>
              <a:t> детектив, </a:t>
            </a:r>
            <a:r>
              <a:rPr lang="ru-RU" sz="2000" dirty="0" err="1">
                <a:latin typeface="Times New Roman" pitchFamily="18" charset="0"/>
                <a:cs typeface="Times New Roman" pitchFamily="18" charset="0"/>
              </a:rPr>
              <a:t>начинений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гонитвами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вбивствами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бійками</a:t>
            </a:r>
            <a:r>
              <a:rPr lang="ru-RU" sz="2000" dirty="0">
                <a:latin typeface="Times New Roman" pitchFamily="18" charset="0"/>
                <a:cs typeface="Times New Roman" pitchFamily="18" charset="0"/>
              </a:rPr>
              <a:t>, де </a:t>
            </a:r>
            <a:r>
              <a:rPr lang="ru-RU" sz="2000" dirty="0" err="1">
                <a:latin typeface="Times New Roman" pitchFamily="18" charset="0"/>
                <a:cs typeface="Times New Roman" pitchFamily="18" charset="0"/>
              </a:rPr>
              <a:t>задіяно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велику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кількість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різних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персонажів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робітники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матроси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агенти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поліції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шпигуни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артисти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виконують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дивовижні</a:t>
            </a:r>
            <a:r>
              <a:rPr lang="ru-RU" sz="2000" dirty="0">
                <a:latin typeface="Times New Roman" pitchFamily="18" charset="0"/>
                <a:cs typeface="Times New Roman" pitchFamily="18" charset="0"/>
              </a:rPr>
              <a:t> трюки, </a:t>
            </a:r>
            <a:r>
              <a:rPr lang="ru-RU" sz="2000" dirty="0" err="1">
                <a:latin typeface="Times New Roman" pitchFamily="18" charset="0"/>
                <a:cs typeface="Times New Roman" pitchFamily="18" charset="0"/>
              </a:rPr>
              <a:t>беруть</a:t>
            </a:r>
            <a:r>
              <a:rPr lang="ru-RU" sz="2000" dirty="0">
                <a:latin typeface="Times New Roman" pitchFamily="18" charset="0"/>
                <a:cs typeface="Times New Roman" pitchFamily="18" charset="0"/>
              </a:rPr>
              <a:t> участь у погонях і </a:t>
            </a:r>
            <a:r>
              <a:rPr lang="ru-RU" sz="2000" dirty="0" err="1">
                <a:latin typeface="Times New Roman" pitchFamily="18" charset="0"/>
                <a:cs typeface="Times New Roman" pitchFamily="18" charset="0"/>
              </a:rPr>
              <a:t>бійках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Цікаво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що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навіть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фільм</a:t>
            </a:r>
            <a:r>
              <a:rPr lang="ru-RU" sz="2000" dirty="0">
                <a:latin typeface="Times New Roman" pitchFamily="18" charset="0"/>
                <a:cs typeface="Times New Roman" pitchFamily="18" charset="0"/>
              </a:rPr>
              <a:t> "Арсенал" </a:t>
            </a:r>
            <a:r>
              <a:rPr lang="ru-RU" sz="2000" dirty="0" err="1">
                <a:latin typeface="Times New Roman" pitchFamily="18" charset="0"/>
                <a:cs typeface="Times New Roman" pitchFamily="18" charset="0"/>
              </a:rPr>
              <a:t>рекламувався</a:t>
            </a:r>
            <a:r>
              <a:rPr lang="ru-RU" sz="2000" dirty="0">
                <a:latin typeface="Times New Roman" pitchFamily="18" charset="0"/>
                <a:cs typeface="Times New Roman" pitchFamily="18" charset="0"/>
              </a:rPr>
              <a:t> як "</a:t>
            </a:r>
            <a:r>
              <a:rPr lang="ru-RU" sz="2000" dirty="0" err="1">
                <a:latin typeface="Times New Roman" pitchFamily="18" charset="0"/>
                <a:cs typeface="Times New Roman" pitchFamily="18" charset="0"/>
              </a:rPr>
              <a:t>бойовик</a:t>
            </a:r>
            <a:r>
              <a:rPr lang="ru-RU" sz="2000" dirty="0">
                <a:latin typeface="Times New Roman" pitchFamily="18" charset="0"/>
                <a:cs typeface="Times New Roman" pitchFamily="18" charset="0"/>
              </a:rPr>
              <a:t> сезону"</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1556792"/>
            <a:ext cx="3312368" cy="4405450"/>
          </a:xfrm>
          <a:prstGeom prst="rect">
            <a:avLst/>
          </a:prstGeom>
          <a:ln>
            <a:noFill/>
          </a:ln>
          <a:effectLst>
            <a:softEdge rad="112500"/>
          </a:effectLst>
        </p:spPr>
      </p:pic>
    </p:spTree>
    <p:extLst>
      <p:ext uri="{BB962C8B-B14F-4D97-AF65-F5344CB8AC3E}">
        <p14:creationId xmlns:p14="http://schemas.microsoft.com/office/powerpoint/2010/main" val="3239304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1912" y="3429000"/>
            <a:ext cx="8812088" cy="3212976"/>
          </a:xfrm>
        </p:spPr>
        <p:txBody>
          <a:bodyPr>
            <a:noAutofit/>
          </a:bodyPr>
          <a:lstStyle/>
          <a:p>
            <a:r>
              <a:rPr lang="ru-RU" sz="1700" dirty="0" smtClean="0">
                <a:latin typeface="Times New Roman" pitchFamily="18" charset="0"/>
                <a:cs typeface="Times New Roman" pitchFamily="18" charset="0"/>
              </a:rPr>
              <a:t>Проза </a:t>
            </a:r>
            <a:r>
              <a:rPr lang="ru-RU" sz="1700" dirty="0" err="1" smtClean="0">
                <a:latin typeface="Times New Roman" pitchFamily="18" charset="0"/>
                <a:cs typeface="Times New Roman" pitchFamily="18" charset="0"/>
              </a:rPr>
              <a:t>запозичила</a:t>
            </a:r>
            <a:r>
              <a:rPr lang="ru-RU" sz="1700" dirty="0" smtClean="0">
                <a:latin typeface="Times New Roman" pitchFamily="18" charset="0"/>
                <a:cs typeface="Times New Roman" pitchFamily="18" charset="0"/>
              </a:rPr>
              <a:t> </a:t>
            </a:r>
            <a:r>
              <a:rPr lang="ru-RU" sz="1700" dirty="0">
                <a:latin typeface="Times New Roman" pitchFamily="18" charset="0"/>
                <a:cs typeface="Times New Roman" pitchFamily="18" charset="0"/>
              </a:rPr>
              <a:t>у </a:t>
            </a:r>
            <a:r>
              <a:rPr lang="ru-RU" sz="1700" dirty="0" err="1">
                <a:latin typeface="Times New Roman" pitchFamily="18" charset="0"/>
                <a:cs typeface="Times New Roman" pitchFamily="18" charset="0"/>
              </a:rPr>
              <a:t>кінематографу</a:t>
            </a:r>
            <a:r>
              <a:rPr lang="ru-RU" sz="1700" dirty="0">
                <a:latin typeface="Times New Roman" pitchFamily="18" charset="0"/>
                <a:cs typeface="Times New Roman" pitchFamily="18" charset="0"/>
              </a:rPr>
              <a:t> сюжет разом з </a:t>
            </a:r>
            <a:r>
              <a:rPr lang="ru-RU" sz="1700" dirty="0" err="1">
                <a:latin typeface="Times New Roman" pitchFamily="18" charset="0"/>
                <a:cs typeface="Times New Roman" pitchFamily="18" charset="0"/>
              </a:rPr>
              <a:t>однією</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його</a:t>
            </a:r>
            <a:r>
              <a:rPr lang="ru-RU" sz="1700" dirty="0">
                <a:latin typeface="Times New Roman" pitchFamily="18" charset="0"/>
                <a:cs typeface="Times New Roman" pitchFamily="18" charset="0"/>
              </a:rPr>
              <a:t> характерною </a:t>
            </a:r>
            <a:r>
              <a:rPr lang="ru-RU" sz="1700" dirty="0" err="1">
                <a:latin typeface="Times New Roman" pitchFamily="18" charset="0"/>
                <a:cs typeface="Times New Roman" pitchFamily="18" charset="0"/>
              </a:rPr>
              <a:t>прикметою</a:t>
            </a:r>
            <a:r>
              <a:rPr lang="ru-RU" sz="1700" dirty="0">
                <a:latin typeface="Times New Roman" pitchFamily="18" charset="0"/>
                <a:cs typeface="Times New Roman" pitchFamily="18" charset="0"/>
              </a:rPr>
              <a:t> — </a:t>
            </a:r>
            <a:r>
              <a:rPr lang="ru-RU" sz="1700" dirty="0" err="1">
                <a:latin typeface="Times New Roman" pitchFamily="18" charset="0"/>
                <a:cs typeface="Times New Roman" pitchFamily="18" charset="0"/>
              </a:rPr>
              <a:t>слабкою</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мотивацією</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подій</a:t>
            </a:r>
            <a:r>
              <a:rPr lang="ru-RU" sz="1700" dirty="0">
                <a:latin typeface="Times New Roman" pitchFamily="18" charset="0"/>
                <a:cs typeface="Times New Roman" pitchFamily="18" charset="0"/>
              </a:rPr>
              <a:t> і </a:t>
            </a:r>
            <a:r>
              <a:rPr lang="ru-RU" sz="1700" dirty="0" err="1">
                <a:latin typeface="Times New Roman" pitchFamily="18" charset="0"/>
                <a:cs typeface="Times New Roman" pitchFamily="18" charset="0"/>
              </a:rPr>
              <a:t>вчинків</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персонажів</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Ця</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властивість</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кіно</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перекочувала</a:t>
            </a:r>
            <a:r>
              <a:rPr lang="ru-RU" sz="1700" dirty="0">
                <a:latin typeface="Times New Roman" pitchFamily="18" charset="0"/>
                <a:cs typeface="Times New Roman" pitchFamily="18" charset="0"/>
              </a:rPr>
              <a:t> в </a:t>
            </a:r>
            <a:r>
              <a:rPr lang="ru-RU" sz="1700" dirty="0" err="1">
                <a:latin typeface="Times New Roman" pitchFamily="18" charset="0"/>
                <a:cs typeface="Times New Roman" pitchFamily="18" charset="0"/>
              </a:rPr>
              <a:t>експериментальну</a:t>
            </a:r>
            <a:r>
              <a:rPr lang="ru-RU" sz="1700" dirty="0">
                <a:latin typeface="Times New Roman" pitchFamily="18" charset="0"/>
                <a:cs typeface="Times New Roman" pitchFamily="18" charset="0"/>
              </a:rPr>
              <a:t> прозу 20–30-х </a:t>
            </a:r>
            <a:r>
              <a:rPr lang="ru-RU" sz="1700" dirty="0" err="1">
                <a:latin typeface="Times New Roman" pitchFamily="18" charset="0"/>
                <a:cs typeface="Times New Roman" pitchFamily="18" charset="0"/>
              </a:rPr>
              <a:t>років</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спричинивши</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чимало</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нарікань</a:t>
            </a:r>
            <a:r>
              <a:rPr lang="ru-RU" sz="1700" dirty="0">
                <a:latin typeface="Times New Roman" pitchFamily="18" charset="0"/>
                <a:cs typeface="Times New Roman" pitchFamily="18" charset="0"/>
              </a:rPr>
              <a:t> на </a:t>
            </a:r>
            <a:r>
              <a:rPr lang="ru-RU" sz="1700" dirty="0" err="1">
                <a:latin typeface="Times New Roman" pitchFamily="18" charset="0"/>
                <a:cs typeface="Times New Roman" pitchFamily="18" charset="0"/>
              </a:rPr>
              <a:t>її</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авторів</a:t>
            </a:r>
            <a:r>
              <a:rPr lang="ru-RU" sz="1700" dirty="0">
                <a:latin typeface="Times New Roman" pitchFamily="18" charset="0"/>
                <a:cs typeface="Times New Roman" pitchFamily="18" charset="0"/>
              </a:rPr>
              <a:t>. </a:t>
            </a:r>
            <a:r>
              <a:rPr lang="ru-RU" sz="1700" dirty="0" smtClean="0">
                <a:latin typeface="Times New Roman" pitchFamily="18" charset="0"/>
                <a:cs typeface="Times New Roman" pitchFamily="18" charset="0"/>
              </a:rPr>
              <a:t>   Головною </a:t>
            </a:r>
            <a:r>
              <a:rPr lang="ru-RU" sz="1700" dirty="0" err="1">
                <a:latin typeface="Times New Roman" pitchFamily="18" charset="0"/>
                <a:cs typeface="Times New Roman" pitchFamily="18" charset="0"/>
              </a:rPr>
              <a:t>вадою</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більшості</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зразків</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сюжетної</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прози</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вважали</a:t>
            </a:r>
            <a:r>
              <a:rPr lang="ru-RU" sz="1700" dirty="0">
                <a:latin typeface="Times New Roman" pitchFamily="18" charset="0"/>
                <a:cs typeface="Times New Roman" pitchFamily="18" charset="0"/>
              </a:rPr>
              <a:t> брак </a:t>
            </a:r>
            <a:r>
              <a:rPr lang="ru-RU" sz="1700" dirty="0" err="1">
                <a:latin typeface="Times New Roman" pitchFamily="18" charset="0"/>
                <a:cs typeface="Times New Roman" pitchFamily="18" charset="0"/>
              </a:rPr>
              <a:t>психологізму</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точніше</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психологічних</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мотивацій</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якими</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автори</a:t>
            </a:r>
            <a:r>
              <a:rPr lang="ru-RU" sz="1700" dirty="0">
                <a:latin typeface="Times New Roman" pitchFamily="18" charset="0"/>
                <a:cs typeface="Times New Roman" pitchFamily="18" charset="0"/>
              </a:rPr>
              <a:t> охоче </a:t>
            </a:r>
            <a:r>
              <a:rPr lang="ru-RU" sz="1700" dirty="0" err="1">
                <a:latin typeface="Times New Roman" pitchFamily="18" charset="0"/>
                <a:cs typeface="Times New Roman" pitchFamily="18" charset="0"/>
              </a:rPr>
              <a:t>жертвували</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заради</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кінематографічного</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динамізму</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твору</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Динамізму</a:t>
            </a:r>
            <a:r>
              <a:rPr lang="ru-RU" sz="1700" dirty="0">
                <a:latin typeface="Times New Roman" pitchFamily="18" charset="0"/>
                <a:cs typeface="Times New Roman" pitchFamily="18" charset="0"/>
              </a:rPr>
              <a:t> досягали коштом </a:t>
            </a:r>
            <a:r>
              <a:rPr lang="ru-RU" sz="1700" dirty="0" err="1">
                <a:latin typeface="Times New Roman" pitchFamily="18" charset="0"/>
                <a:cs typeface="Times New Roman" pitchFamily="18" charset="0"/>
              </a:rPr>
              <a:t>швидкої</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зміни</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кадрів</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нанизування</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випадків</a:t>
            </a:r>
            <a:r>
              <a:rPr lang="ru-RU" sz="1700" dirty="0">
                <a:latin typeface="Times New Roman" pitchFamily="18" charset="0"/>
                <a:cs typeface="Times New Roman" pitchFamily="18" charset="0"/>
              </a:rPr>
              <a:t> на </a:t>
            </a:r>
            <a:r>
              <a:rPr lang="ru-RU" sz="1700" dirty="0" err="1">
                <a:latin typeface="Times New Roman" pitchFamily="18" charset="0"/>
                <a:cs typeface="Times New Roman" pitchFamily="18" charset="0"/>
              </a:rPr>
              <a:t>основний</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сюжетний</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стрижень</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Випадок</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ліг</a:t>
            </a:r>
            <a:r>
              <a:rPr lang="ru-RU" sz="1700" dirty="0">
                <a:latin typeface="Times New Roman" pitchFamily="18" charset="0"/>
                <a:cs typeface="Times New Roman" pitchFamily="18" charset="0"/>
              </a:rPr>
              <a:t> в основу </a:t>
            </a:r>
            <a:r>
              <a:rPr lang="ru-RU" sz="1700" dirty="0" err="1">
                <a:latin typeface="Times New Roman" pitchFamily="18" charset="0"/>
                <a:cs typeface="Times New Roman" pitchFamily="18" charset="0"/>
              </a:rPr>
              <a:t>оповідань</a:t>
            </a:r>
            <a:r>
              <a:rPr lang="ru-RU" sz="1700" dirty="0">
                <a:latin typeface="Times New Roman" pitchFamily="18" charset="0"/>
                <a:cs typeface="Times New Roman" pitchFamily="18" charset="0"/>
              </a:rPr>
              <a:t> з </a:t>
            </a:r>
            <a:r>
              <a:rPr lang="ru-RU" sz="1700" dirty="0" err="1">
                <a:latin typeface="Times New Roman" pitchFamily="18" charset="0"/>
                <a:cs typeface="Times New Roman" pitchFamily="18" charset="0"/>
              </a:rPr>
              <a:t>детективним</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елементом</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Мамутові</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бивні</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Яновського</a:t>
            </a:r>
            <a:r>
              <a:rPr lang="ru-RU" sz="1700" dirty="0">
                <a:latin typeface="Times New Roman" pitchFamily="18" charset="0"/>
                <a:cs typeface="Times New Roman" pitchFamily="18" charset="0"/>
              </a:rPr>
              <a:t>, "Провокатор" </a:t>
            </a:r>
            <a:r>
              <a:rPr lang="ru-RU" sz="1700" dirty="0" err="1">
                <a:latin typeface="Times New Roman" pitchFamily="18" charset="0"/>
                <a:cs typeface="Times New Roman" pitchFamily="18" charset="0"/>
              </a:rPr>
              <a:t>Шкурупія</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Ленінська</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картка</a:t>
            </a:r>
            <a:r>
              <a:rPr lang="ru-RU" sz="1700" dirty="0">
                <a:latin typeface="Times New Roman" pitchFamily="18" charset="0"/>
                <a:cs typeface="Times New Roman" pitchFamily="18" charset="0"/>
              </a:rPr>
              <a:t>" </a:t>
            </a:r>
            <a:r>
              <a:rPr lang="ru-RU" sz="1700" dirty="0" err="1">
                <a:latin typeface="Times New Roman" pitchFamily="18" charset="0"/>
                <a:cs typeface="Times New Roman" pitchFamily="18" charset="0"/>
              </a:rPr>
              <a:t>Йогансена</a:t>
            </a:r>
            <a:r>
              <a:rPr lang="ru-RU" sz="1700" dirty="0">
                <a:latin typeface="Times New Roman" pitchFamily="18" charset="0"/>
                <a:cs typeface="Times New Roman" pitchFamily="18" charset="0"/>
              </a:rPr>
              <a:t> й </a:t>
            </a:r>
            <a:r>
              <a:rPr lang="ru-RU" sz="1700" dirty="0" err="1">
                <a:latin typeface="Times New Roman" pitchFamily="18" charset="0"/>
                <a:cs typeface="Times New Roman" pitchFamily="18" charset="0"/>
              </a:rPr>
              <a:t>інших</a:t>
            </a:r>
            <a:r>
              <a:rPr lang="ru-RU" sz="1800" dirty="0">
                <a:latin typeface="Times New Roman" pitchFamily="18" charset="0"/>
                <a:cs typeface="Times New Roman" pitchFamily="18" charset="0"/>
              </a:rPr>
              <a:t>.</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1196752"/>
            <a:ext cx="7920880" cy="1944216"/>
          </a:xfrm>
        </p:spPr>
      </p:pic>
    </p:spTree>
    <p:extLst>
      <p:ext uri="{BB962C8B-B14F-4D97-AF65-F5344CB8AC3E}">
        <p14:creationId xmlns:p14="http://schemas.microsoft.com/office/powerpoint/2010/main" val="3689911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44824"/>
            <a:ext cx="4320480" cy="4104456"/>
          </a:xfrm>
        </p:spPr>
        <p:txBody>
          <a:bodyPr>
            <a:normAutofit fontScale="90000"/>
          </a:bodyPr>
          <a:lstStyle/>
          <a:p>
            <a:r>
              <a:rPr lang="ru-RU" sz="1800" dirty="0" err="1">
                <a:latin typeface="Times New Roman" pitchFamily="18" charset="0"/>
                <a:cs typeface="Times New Roman" pitchFamily="18" charset="0"/>
              </a:rPr>
              <a:t>Своєрідна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побудова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твору</a:t>
            </a:r>
            <a:r>
              <a:rPr lang="ru-RU" sz="1800" dirty="0">
                <a:latin typeface="Times New Roman" pitchFamily="18" charset="0"/>
                <a:cs typeface="Times New Roman" pitchFamily="18" charset="0"/>
              </a:rPr>
              <a:t> з </a:t>
            </a:r>
            <a:r>
              <a:rPr lang="ru-RU" sz="1800" dirty="0" err="1">
                <a:latin typeface="Times New Roman" pitchFamily="18" charset="0"/>
                <a:cs typeface="Times New Roman" pitchFamily="18" charset="0"/>
              </a:rPr>
              <a:t>окремих</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шматків</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поєднаних</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або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спільністю</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місця</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або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персонажів</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або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навіть</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тільки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стилістичною</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однорідністю</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Проте</a:t>
            </a:r>
            <a:r>
              <a:rPr lang="ru-RU" sz="1800" dirty="0">
                <a:latin typeface="Times New Roman" pitchFamily="18" charset="0"/>
                <a:cs typeface="Times New Roman" pitchFamily="18" charset="0"/>
              </a:rPr>
              <a:t> вона ж </a:t>
            </a:r>
            <a:r>
              <a:rPr lang="ru-RU" sz="1800" dirty="0" err="1">
                <a:latin typeface="Times New Roman" pitchFamily="18" charset="0"/>
                <a:cs typeface="Times New Roman" pitchFamily="18" charset="0"/>
              </a:rPr>
              <a:t>зумовлює</a:t>
            </a:r>
            <a:r>
              <a:rPr lang="ru-RU" sz="1800" dirty="0">
                <a:latin typeface="Times New Roman" pitchFamily="18" charset="0"/>
                <a:cs typeface="Times New Roman" pitchFamily="18" charset="0"/>
              </a:rPr>
              <a:t> брак </a:t>
            </a:r>
            <a:r>
              <a:rPr lang="ru-RU" sz="1800" dirty="0" err="1">
                <a:latin typeface="Times New Roman" pitchFamily="18" charset="0"/>
                <a:cs typeface="Times New Roman" pitchFamily="18" charset="0"/>
              </a:rPr>
              <a:t>психологізму</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герої</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характеризуються</a:t>
            </a:r>
            <a:r>
              <a:rPr lang="ru-RU" sz="1800" dirty="0">
                <a:latin typeface="Times New Roman" pitchFamily="18" charset="0"/>
                <a:cs typeface="Times New Roman" pitchFamily="18" charset="0"/>
              </a:rPr>
              <a:t> через </a:t>
            </a:r>
            <a:r>
              <a:rPr lang="ru-RU" sz="1800" dirty="0" err="1">
                <a:latin typeface="Times New Roman" pitchFamily="18" charset="0"/>
                <a:cs typeface="Times New Roman" pitchFamily="18" charset="0"/>
              </a:rPr>
              <a:t>дію</a:t>
            </a:r>
            <a:r>
              <a:rPr lang="ru-RU" sz="1800" dirty="0">
                <a:latin typeface="Times New Roman" pitchFamily="18" charset="0"/>
                <a:cs typeface="Times New Roman" pitchFamily="18" charset="0"/>
              </a:rPr>
              <a:t>, без </a:t>
            </a:r>
            <a:r>
              <a:rPr lang="ru-RU" sz="1800" dirty="0" err="1">
                <a:latin typeface="Times New Roman" pitchFamily="18" charset="0"/>
                <a:cs typeface="Times New Roman" pitchFamily="18" charset="0"/>
              </a:rPr>
              <a:t>традиційних</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внутрішніх</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монологів</a:t>
            </a:r>
            <a:r>
              <a:rPr lang="ru-RU" sz="1800" dirty="0">
                <a:latin typeface="Times New Roman" pitchFamily="18" charset="0"/>
                <a:cs typeface="Times New Roman" pitchFamily="18" charset="0"/>
              </a:rPr>
              <a:t> і </a:t>
            </a:r>
            <a:r>
              <a:rPr lang="ru-RU" sz="1800" dirty="0" err="1">
                <a:latin typeface="Times New Roman" pitchFamily="18" charset="0"/>
                <a:cs typeface="Times New Roman" pitchFamily="18" charset="0"/>
              </a:rPr>
              <a:t>докладних</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словесних</a:t>
            </a:r>
            <a:r>
              <a:rPr lang="ru-RU" sz="1800" dirty="0">
                <a:latin typeface="Times New Roman" pitchFamily="18" charset="0"/>
                <a:cs typeface="Times New Roman" pitchFamily="18" charset="0"/>
              </a:rPr>
              <a:t> характеристик </a:t>
            </a:r>
            <a:r>
              <a:rPr lang="ru-RU" sz="1800" dirty="0" err="1">
                <a:latin typeface="Times New Roman" pitchFamily="18" charset="0"/>
                <a:cs typeface="Times New Roman" pitchFamily="18" charset="0"/>
              </a:rPr>
              <a:t>іншими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дійовими</a:t>
            </a:r>
            <a:r>
              <a:rPr lang="ru-RU" sz="1800" dirty="0">
                <a:latin typeface="Times New Roman" pitchFamily="18" charset="0"/>
                <a:cs typeface="Times New Roman" pitchFamily="18" charset="0"/>
              </a:rPr>
              <a:t> особами </a:t>
            </a:r>
            <a:r>
              <a:rPr lang="ru-RU" sz="1800" dirty="0" err="1">
                <a:latin typeface="Times New Roman" pitchFamily="18" charset="0"/>
                <a:cs typeface="Times New Roman" pitchFamily="18" charset="0"/>
              </a:rPr>
              <a:t>чи</a:t>
            </a:r>
            <a:r>
              <a:rPr lang="ru-RU" sz="1800" dirty="0">
                <a:latin typeface="Times New Roman" pitchFamily="18" charset="0"/>
                <a:cs typeface="Times New Roman" pitchFamily="18" charset="0"/>
              </a:rPr>
              <a:t> автором (</a:t>
            </a:r>
            <a:r>
              <a:rPr lang="ru-RU" sz="1800" dirty="0" err="1">
                <a:latin typeface="Times New Roman" pitchFamily="18" charset="0"/>
                <a:cs typeface="Times New Roman" pitchFamily="18" charset="0"/>
              </a:rPr>
              <a:t>комісар</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Крига</a:t>
            </a:r>
            <a:r>
              <a:rPr lang="ru-RU" sz="1800" dirty="0">
                <a:latin typeface="Times New Roman" pitchFamily="18" charset="0"/>
                <a:cs typeface="Times New Roman" pitchFamily="18" charset="0"/>
              </a:rPr>
              <a:t> і Рубан з </a:t>
            </a:r>
            <a:r>
              <a:rPr lang="ru-RU" sz="1800" dirty="0" err="1">
                <a:latin typeface="Times New Roman" pitchFamily="18" charset="0"/>
                <a:cs typeface="Times New Roman" pitchFamily="18" charset="0"/>
              </a:rPr>
              <a:t>оповідання</a:t>
            </a:r>
            <a:r>
              <a:rPr lang="ru-RU" sz="1800" dirty="0">
                <a:latin typeface="Times New Roman" pitchFamily="18" charset="0"/>
                <a:cs typeface="Times New Roman" pitchFamily="18" charset="0"/>
              </a:rPr>
              <a:t> "Роман </a:t>
            </a:r>
            <a:r>
              <a:rPr lang="ru-RU" sz="1800" dirty="0" err="1">
                <a:latin typeface="Times New Roman" pitchFamily="18" charset="0"/>
                <a:cs typeface="Times New Roman" pitchFamily="18" charset="0"/>
              </a:rPr>
              <a:t>Ма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Яновського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Чучупак</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із</a:t>
            </a:r>
            <a:r>
              <a:rPr lang="ru-RU" sz="1800" dirty="0">
                <a:latin typeface="Times New Roman" pitchFamily="18" charset="0"/>
                <a:cs typeface="Times New Roman" pitchFamily="18" charset="0"/>
              </a:rPr>
              <a:t> </a:t>
            </a:r>
            <a:r>
              <a:rPr lang="ru-RU" sz="1800" dirty="0" smtClean="0">
                <a:latin typeface="Times New Roman" pitchFamily="18" charset="0"/>
                <a:cs typeface="Times New Roman" pitchFamily="18" charset="0"/>
              </a:rPr>
              <a:t>Штабу </a:t>
            </a:r>
            <a:r>
              <a:rPr lang="ru-RU" sz="1800" dirty="0" err="1">
                <a:latin typeface="Times New Roman" pitchFamily="18" charset="0"/>
                <a:cs typeface="Times New Roman" pitchFamily="18" charset="0"/>
              </a:rPr>
              <a:t>смерті</a:t>
            </a:r>
            <a:r>
              <a:rPr lang="ru-RU" sz="1800" dirty="0">
                <a:latin typeface="Times New Roman" pitchFamily="18" charset="0"/>
                <a:cs typeface="Times New Roman" pitchFamily="18" charset="0"/>
              </a:rPr>
              <a:t>" Гео </a:t>
            </a:r>
            <a:r>
              <a:rPr lang="ru-RU" sz="1800" dirty="0" err="1">
                <a:latin typeface="Times New Roman" pitchFamily="18" charset="0"/>
                <a:cs typeface="Times New Roman" pitchFamily="18" charset="0"/>
              </a:rPr>
              <a:t>Шкурупія</a:t>
            </a:r>
            <a:r>
              <a:rPr lang="ru-RU" sz="1800" dirty="0">
                <a:latin typeface="Times New Roman" pitchFamily="18" charset="0"/>
                <a:cs typeface="Times New Roman" pitchFamily="18" charset="0"/>
              </a:rPr>
              <a:t>, Майкл Паркер з </a:t>
            </a:r>
            <a:r>
              <a:rPr lang="ru-RU" sz="1800" dirty="0" err="1">
                <a:latin typeface="Times New Roman" pitchFamily="18" charset="0"/>
                <a:cs typeface="Times New Roman" pitchFamily="18" charset="0"/>
              </a:rPr>
              <a:t>однойменної</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серії</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Йогансена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персонажі</a:t>
            </a:r>
            <a:r>
              <a:rPr lang="ru-RU" sz="1800" dirty="0">
                <a:latin typeface="Times New Roman" pitchFamily="18" charset="0"/>
                <a:cs typeface="Times New Roman" pitchFamily="18" charset="0"/>
              </a:rPr>
              <a:t> новел </a:t>
            </a:r>
            <a:r>
              <a:rPr lang="ru-RU" sz="1800" dirty="0" err="1">
                <a:latin typeface="Times New Roman" pitchFamily="18" charset="0"/>
                <a:cs typeface="Times New Roman" pitchFamily="18" charset="0"/>
              </a:rPr>
              <a:t>Олекси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Слісаренка</a:t>
            </a:r>
            <a:r>
              <a:rPr lang="ru-RU" sz="1800" dirty="0">
                <a:latin typeface="Times New Roman" pitchFamily="18" charset="0"/>
                <a:cs typeface="Times New Roman" pitchFamily="18" charset="0"/>
              </a:rPr>
              <a:t> і роману </a:t>
            </a:r>
            <a:r>
              <a:rPr lang="ru-RU" sz="1800" dirty="0" err="1">
                <a:latin typeface="Times New Roman" pitchFamily="18" charset="0"/>
                <a:cs typeface="Times New Roman" pitchFamily="18" charset="0"/>
              </a:rPr>
              <a:t>Дмитра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Бузька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Лісовий</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звір</a:t>
            </a:r>
            <a:r>
              <a:rPr lang="ru-RU" sz="1800" dirty="0">
                <a:latin typeface="Times New Roman" pitchFamily="18" charset="0"/>
                <a:cs typeface="Times New Roman" pitchFamily="18" charset="0"/>
              </a:rPr>
              <a:t>").</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44009" y="1988840"/>
            <a:ext cx="4360614" cy="3198303"/>
          </a:xfrm>
          <a:prstGeom prst="rect">
            <a:avLst/>
          </a:prstGeom>
          <a:ln>
            <a:noFill/>
          </a:ln>
          <a:effectLst>
            <a:softEdge rad="112500"/>
          </a:effectLst>
        </p:spPr>
      </p:pic>
    </p:spTree>
    <p:extLst>
      <p:ext uri="{BB962C8B-B14F-4D97-AF65-F5344CB8AC3E}">
        <p14:creationId xmlns:p14="http://schemas.microsoft.com/office/powerpoint/2010/main" val="2005048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836712"/>
            <a:ext cx="4051176" cy="5924128"/>
          </a:xfrm>
        </p:spPr>
        <p:txBody>
          <a:bodyPr>
            <a:normAutofit/>
          </a:bodyPr>
          <a:lstStyle/>
          <a:p>
            <a:r>
              <a:rPr lang="ru-RU" sz="2000" dirty="0">
                <a:latin typeface="Times New Roman" pitchFamily="18" charset="0"/>
                <a:cs typeface="Times New Roman" pitchFamily="18" charset="0"/>
              </a:rPr>
              <a:t>У </a:t>
            </a:r>
            <a:r>
              <a:rPr lang="ru-RU" sz="2000" dirty="0" err="1">
                <a:latin typeface="Times New Roman" pitchFamily="18" charset="0"/>
                <a:cs typeface="Times New Roman" pitchFamily="18" charset="0"/>
              </a:rPr>
              <a:t>своїй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книжці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Література</a:t>
            </a:r>
            <a:r>
              <a:rPr lang="ru-RU" sz="2000" dirty="0">
                <a:latin typeface="Times New Roman" pitchFamily="18" charset="0"/>
                <a:cs typeface="Times New Roman" pitchFamily="18" charset="0"/>
              </a:rPr>
              <a:t> й </a:t>
            </a:r>
            <a:r>
              <a:rPr lang="ru-RU" sz="2000" dirty="0" err="1">
                <a:latin typeface="Times New Roman" pitchFamily="18" charset="0"/>
                <a:cs typeface="Times New Roman" pitchFamily="18" charset="0"/>
              </a:rPr>
              <a:t>кінематограф</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Шкловський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присвятив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цілий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розділ</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питанням</a:t>
            </a:r>
            <a:r>
              <a:rPr lang="ru-RU" sz="2000" dirty="0">
                <a:latin typeface="Times New Roman" pitchFamily="18" charset="0"/>
                <a:cs typeface="Times New Roman" pitchFamily="18" charset="0"/>
              </a:rPr>
              <a:t> сюжету в </a:t>
            </a:r>
            <a:r>
              <a:rPr lang="ru-RU" sz="2000" dirty="0" err="1">
                <a:latin typeface="Times New Roman" pitchFamily="18" charset="0"/>
                <a:cs typeface="Times New Roman" pitchFamily="18" charset="0"/>
              </a:rPr>
              <a:t>кіно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що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його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він</a:t>
            </a:r>
            <a:r>
              <a:rPr lang="ru-RU" sz="2000" dirty="0">
                <a:latin typeface="Times New Roman" pitchFamily="18" charset="0"/>
                <a:cs typeface="Times New Roman" pitchFamily="18" charset="0"/>
              </a:rPr>
              <a:t> означив так: "Сюжет </a:t>
            </a:r>
            <a:r>
              <a:rPr lang="ru-RU" sz="2000" dirty="0" err="1">
                <a:latin typeface="Times New Roman" pitchFamily="18" charset="0"/>
                <a:cs typeface="Times New Roman" pitchFamily="18" charset="0"/>
              </a:rPr>
              <a:t>фільму</a:t>
            </a:r>
            <a:r>
              <a:rPr lang="ru-RU" sz="2000" dirty="0">
                <a:latin typeface="Times New Roman" pitchFamily="18" charset="0"/>
                <a:cs typeface="Times New Roman" pitchFamily="18" charset="0"/>
              </a:rPr>
              <a:t> — </a:t>
            </a:r>
            <a:r>
              <a:rPr lang="ru-RU" sz="2000" dirty="0" err="1">
                <a:latin typeface="Times New Roman" pitchFamily="18" charset="0"/>
                <a:cs typeface="Times New Roman" pitchFamily="18" charset="0"/>
              </a:rPr>
              <a:t>це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майстерний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вибір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моментів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вдала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часова</a:t>
            </a:r>
            <a:r>
              <a:rPr lang="ru-RU" sz="2000" dirty="0">
                <a:latin typeface="Times New Roman" pitchFamily="18" charset="0"/>
                <a:cs typeface="Times New Roman" pitchFamily="18" charset="0"/>
              </a:rPr>
              <a:t> перестановка і </a:t>
            </a:r>
            <a:r>
              <a:rPr lang="ru-RU" sz="2000" dirty="0" err="1">
                <a:latin typeface="Times New Roman" pitchFamily="18" charset="0"/>
                <a:cs typeface="Times New Roman" pitchFamily="18" charset="0"/>
              </a:rPr>
              <a:t>вдалі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протиставлення</a:t>
            </a:r>
            <a:r>
              <a:rPr lang="ru-RU" sz="2000" dirty="0">
                <a:latin typeface="Times New Roman" pitchFamily="18" charset="0"/>
                <a:cs typeface="Times New Roman" pitchFamily="18" charset="0"/>
              </a:rPr>
              <a:t>" [13]. </a:t>
            </a:r>
            <a:r>
              <a:rPr lang="ru-RU" sz="2000" dirty="0" err="1">
                <a:latin typeface="Times New Roman" pitchFamily="18" charset="0"/>
                <a:cs typeface="Times New Roman" pitchFamily="18" charset="0"/>
              </a:rPr>
              <a:t>Саме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цими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прийомами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прагнучи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деструктувати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стару</a:t>
            </a:r>
            <a:r>
              <a:rPr lang="ru-RU" sz="2000" dirty="0">
                <a:latin typeface="Times New Roman" pitchFamily="18" charset="0"/>
                <a:cs typeface="Times New Roman" pitchFamily="18" charset="0"/>
              </a:rPr>
              <a:t> форму роману і </a:t>
            </a:r>
            <a:r>
              <a:rPr lang="ru-RU" sz="2000" dirty="0" err="1">
                <a:latin typeface="Times New Roman" pitchFamily="18" charset="0"/>
                <a:cs typeface="Times New Roman" pitchFamily="18" charset="0"/>
              </a:rPr>
              <a:t>взагалі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оповіді</a:t>
            </a:r>
            <a:r>
              <a:rPr lang="ru-RU" sz="2000" dirty="0">
                <a:latin typeface="Times New Roman" pitchFamily="18" charset="0"/>
                <a:cs typeface="Times New Roman" pitchFamily="18" charset="0"/>
              </a:rPr>
              <a:t>, активно </a:t>
            </a:r>
            <a:r>
              <a:rPr lang="ru-RU" sz="2000" dirty="0" err="1">
                <a:latin typeface="Times New Roman" pitchFamily="18" charset="0"/>
                <a:cs typeface="Times New Roman" pitchFamily="18" charset="0"/>
              </a:rPr>
              <a:t>скористалися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автори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експериментальної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прози</a:t>
            </a:r>
            <a:r>
              <a:rPr lang="ru-RU" sz="2000" dirty="0">
                <a:latin typeface="Times New Roman" pitchFamily="18" charset="0"/>
                <a:cs typeface="Times New Roman" pitchFamily="18" charset="0"/>
              </a:rPr>
              <a:t>.</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92079" y="1484784"/>
            <a:ext cx="3439189" cy="4608512"/>
          </a:xfrm>
        </p:spPr>
      </p:pic>
    </p:spTree>
    <p:extLst>
      <p:ext uri="{BB962C8B-B14F-4D97-AF65-F5344CB8AC3E}">
        <p14:creationId xmlns:p14="http://schemas.microsoft.com/office/powerpoint/2010/main" val="2689193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96752"/>
            <a:ext cx="3907160" cy="5492080"/>
          </a:xfrm>
        </p:spPr>
        <p:txBody>
          <a:bodyPr>
            <a:noAutofit/>
          </a:bodyPr>
          <a:lstStyle/>
          <a:p>
            <a:r>
              <a:rPr lang="ru-RU" sz="1800" dirty="0">
                <a:latin typeface="Times New Roman" pitchFamily="18" charset="0"/>
                <a:cs typeface="Times New Roman" pitchFamily="18" charset="0"/>
              </a:rPr>
              <a:t>На </a:t>
            </a:r>
            <a:r>
              <a:rPr lang="ru-RU" sz="1800" dirty="0" err="1">
                <a:latin typeface="Times New Roman" pitchFamily="18" charset="0"/>
                <a:cs typeface="Times New Roman" pitchFamily="18" charset="0"/>
              </a:rPr>
              <a:t>межі</a:t>
            </a:r>
            <a:r>
              <a:rPr lang="ru-RU" sz="1800" dirty="0">
                <a:latin typeface="Times New Roman" pitchFamily="18" charset="0"/>
                <a:cs typeface="Times New Roman" pitchFamily="18" charset="0"/>
              </a:rPr>
              <a:t> 20–30-х </a:t>
            </a:r>
            <a:r>
              <a:rPr lang="ru-RU" sz="1800" dirty="0" err="1">
                <a:latin typeface="Times New Roman" pitchFamily="18" charset="0"/>
                <a:cs typeface="Times New Roman" pitchFamily="18" charset="0"/>
              </a:rPr>
              <a:t>років</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кіно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перетворилося</a:t>
            </a:r>
            <a:r>
              <a:rPr lang="ru-RU" sz="1800" dirty="0">
                <a:latin typeface="Times New Roman" pitchFamily="18" charset="0"/>
                <a:cs typeface="Times New Roman" pitchFamily="18" charset="0"/>
              </a:rPr>
              <a:t> з популярного, але непрестижного </a:t>
            </a:r>
            <a:r>
              <a:rPr lang="ru-RU" sz="1800" dirty="0" err="1">
                <a:latin typeface="Times New Roman" pitchFamily="18" charset="0"/>
                <a:cs typeface="Times New Roman" pitchFamily="18" charset="0"/>
              </a:rPr>
              <a:t>атракціону</a:t>
            </a:r>
            <a:r>
              <a:rPr lang="ru-RU" sz="1800" dirty="0">
                <a:latin typeface="Times New Roman" pitchFamily="18" charset="0"/>
                <a:cs typeface="Times New Roman" pitchFamily="18" charset="0"/>
              </a:rPr>
              <a:t> в </a:t>
            </a:r>
            <a:r>
              <a:rPr lang="ru-RU" sz="1800" dirty="0" err="1">
                <a:latin typeface="Times New Roman" pitchFamily="18" charset="0"/>
                <a:cs typeface="Times New Roman" pitchFamily="18" charset="0"/>
              </a:rPr>
              <a:t>повноцінний</a:t>
            </a:r>
            <a:r>
              <a:rPr lang="ru-RU" sz="1800" dirty="0">
                <a:latin typeface="Times New Roman" pitchFamily="18" charset="0"/>
                <a:cs typeface="Times New Roman" pitchFamily="18" charset="0"/>
              </a:rPr>
              <a:t> вид </a:t>
            </a:r>
            <a:r>
              <a:rPr lang="ru-RU" sz="1800" dirty="0" err="1">
                <a:latin typeface="Times New Roman" pitchFamily="18" charset="0"/>
                <a:cs typeface="Times New Roman" pitchFamily="18" charset="0"/>
              </a:rPr>
              <a:t>художньої</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творчості</a:t>
            </a:r>
            <a:r>
              <a:rPr lang="ru-RU" sz="1800" dirty="0">
                <a:latin typeface="Times New Roman" pitchFamily="18" charset="0"/>
                <a:cs typeface="Times New Roman" pitchFamily="18" charset="0"/>
              </a:rPr>
              <a:t>. </a:t>
            </a:r>
            <a:r>
              <a:rPr lang="ru-RU" sz="1800" dirty="0" smtClean="0">
                <a:latin typeface="Times New Roman" pitchFamily="18" charset="0"/>
                <a:cs typeface="Times New Roman" pitchFamily="18" charset="0"/>
              </a:rPr>
              <a:t>проза </a:t>
            </a:r>
            <a:r>
              <a:rPr lang="ru-RU" sz="1800" dirty="0" err="1">
                <a:latin typeface="Times New Roman" pitchFamily="18" charset="0"/>
                <a:cs typeface="Times New Roman" pitchFamily="18" charset="0"/>
              </a:rPr>
              <a:t>запозичила</a:t>
            </a:r>
            <a:r>
              <a:rPr lang="ru-RU" sz="1800" dirty="0">
                <a:latin typeface="Times New Roman" pitchFamily="18" charset="0"/>
                <a:cs typeface="Times New Roman" pitchFamily="18" charset="0"/>
              </a:rPr>
              <a:t> у </a:t>
            </a:r>
            <a:r>
              <a:rPr lang="ru-RU" sz="1800" dirty="0" err="1">
                <a:latin typeface="Times New Roman" pitchFamily="18" charset="0"/>
                <a:cs typeface="Times New Roman" pitchFamily="18" charset="0"/>
              </a:rPr>
              <a:t>нього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естетику</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дії</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ґрунтовану</a:t>
            </a:r>
            <a:r>
              <a:rPr lang="ru-RU" sz="1800" dirty="0">
                <a:latin typeface="Times New Roman" pitchFamily="18" charset="0"/>
                <a:cs typeface="Times New Roman" pitchFamily="18" charset="0"/>
              </a:rPr>
              <a:t> на </a:t>
            </a:r>
            <a:r>
              <a:rPr lang="ru-RU" sz="1800" dirty="0" err="1">
                <a:latin typeface="Times New Roman" pitchFamily="18" charset="0"/>
                <a:cs typeface="Times New Roman" pitchFamily="18" charset="0"/>
              </a:rPr>
              <a:t>вчинках</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використовувала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дуже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точну</a:t>
            </a:r>
            <a:r>
              <a:rPr lang="ru-RU" sz="1800" dirty="0">
                <a:latin typeface="Times New Roman" pitchFamily="18" charset="0"/>
                <a:cs typeface="Times New Roman" pitchFamily="18" charset="0"/>
              </a:rPr>
              <a:t> і </a:t>
            </a:r>
            <a:r>
              <a:rPr lang="ru-RU" sz="1800" dirty="0" err="1">
                <a:latin typeface="Times New Roman" pitchFamily="18" charset="0"/>
                <a:cs typeface="Times New Roman" pitchFamily="18" charset="0"/>
              </a:rPr>
              <a:t>лаконічну</a:t>
            </a:r>
            <a:r>
              <a:rPr lang="ru-RU" sz="1800" dirty="0">
                <a:latin typeface="Times New Roman" pitchFamily="18" charset="0"/>
                <a:cs typeface="Times New Roman" pitchFamily="18" charset="0"/>
              </a:rPr>
              <a:t> систему </a:t>
            </a:r>
            <a:r>
              <a:rPr lang="ru-RU" sz="1800" dirty="0" err="1">
                <a:latin typeface="Times New Roman" pitchFamily="18" charset="0"/>
                <a:cs typeface="Times New Roman" pitchFamily="18" charset="0"/>
              </a:rPr>
              <a:t>жестів</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міміку</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Отож</a:t>
            </a:r>
            <a:r>
              <a:rPr lang="ru-RU" sz="1800" dirty="0">
                <a:latin typeface="Times New Roman" pitchFamily="18" charset="0"/>
                <a:cs typeface="Times New Roman" pitchFamily="18" charset="0"/>
              </a:rPr>
              <a:t> у 20–30-х роках </a:t>
            </a:r>
            <a:r>
              <a:rPr lang="ru-RU" sz="1800" dirty="0" err="1">
                <a:latin typeface="Times New Roman" pitchFamily="18" charset="0"/>
                <a:cs typeface="Times New Roman" pitchFamily="18" charset="0"/>
              </a:rPr>
              <a:t>поняття</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кінематографічності</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літературного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твору</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охоплювало</a:t>
            </a:r>
            <a:r>
              <a:rPr lang="ru-RU" sz="1800" dirty="0">
                <a:latin typeface="Times New Roman" pitchFamily="18" charset="0"/>
                <a:cs typeface="Times New Roman" pitchFamily="18" charset="0"/>
              </a:rPr>
              <a:t> комплекс </a:t>
            </a:r>
            <a:r>
              <a:rPr lang="ru-RU" sz="1800" dirty="0" err="1">
                <a:latin typeface="Times New Roman" pitchFamily="18" charset="0"/>
                <a:cs typeface="Times New Roman" pitchFamily="18" charset="0"/>
              </a:rPr>
              <a:t>первинних</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властивостей</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кіно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динамічність</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неймовірність</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цікавість</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фантастичність</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наглядність</a:t>
            </a:r>
            <a:r>
              <a:rPr lang="ru-RU" sz="1800" dirty="0">
                <a:latin typeface="Times New Roman" pitchFamily="18" charset="0"/>
                <a:cs typeface="Times New Roman" pitchFamily="18" charset="0"/>
              </a:rPr>
              <a:t>.</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88024" y="1340768"/>
            <a:ext cx="3906698" cy="4883373"/>
          </a:xfrm>
          <a:prstGeom prst="rect">
            <a:avLst/>
          </a:prstGeom>
          <a:ln>
            <a:noFill/>
          </a:ln>
          <a:effectLst>
            <a:softEdge rad="112500"/>
          </a:effectLst>
        </p:spPr>
      </p:pic>
    </p:spTree>
    <p:extLst>
      <p:ext uri="{BB962C8B-B14F-4D97-AF65-F5344CB8AC3E}">
        <p14:creationId xmlns:p14="http://schemas.microsoft.com/office/powerpoint/2010/main" val="2735460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57200"/>
            <a:ext cx="4051176" cy="5924128"/>
          </a:xfrm>
        </p:spPr>
        <p:txBody>
          <a:bodyPr/>
          <a:lstStyle/>
          <a:p>
            <a:r>
              <a:rPr lang="ru-RU" sz="3200" b="1" dirty="0" smtClean="0">
                <a:latin typeface="Times New Roman" pitchFamily="18" charset="0"/>
                <a:cs typeface="Times New Roman" pitchFamily="18" charset="0"/>
              </a:rPr>
              <a:t>Проза</a:t>
            </a:r>
            <a:r>
              <a:rPr lang="ru-RU" sz="3200" dirty="0" smtClean="0">
                <a:latin typeface="Times New Roman" pitchFamily="18" charset="0"/>
                <a:cs typeface="Times New Roman" pitchFamily="18" charset="0"/>
              </a:rPr>
              <a:t> – </a:t>
            </a:r>
            <a:r>
              <a:rPr lang="ru-RU" sz="3200" dirty="0" err="1" smtClean="0">
                <a:latin typeface="Times New Roman" pitchFamily="18" charset="0"/>
                <a:cs typeface="Times New Roman" pitchFamily="18" charset="0"/>
              </a:rPr>
              <a:t>це</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літературний</a:t>
            </a:r>
            <a:r>
              <a:rPr lang="ru-RU" sz="3200" dirty="0" smtClean="0">
                <a:latin typeface="Times New Roman" pitchFamily="18" charset="0"/>
                <a:cs typeface="Times New Roman" pitchFamily="18" charset="0"/>
              </a:rPr>
              <a:t> </a:t>
            </a:r>
            <a:r>
              <a:rPr lang="ru-RU" sz="3200" dirty="0" err="1">
                <a:latin typeface="Times New Roman" pitchFamily="18" charset="0"/>
                <a:cs typeface="Times New Roman" pitchFamily="18" charset="0"/>
              </a:rPr>
              <a:t>твір</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або</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сукупність</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творів</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написаних</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невіршованою</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мовою</a:t>
            </a:r>
            <a:r>
              <a:rPr lang="ru-RU" sz="3200" dirty="0">
                <a:latin typeface="Times New Roman" pitchFamily="18" charset="0"/>
                <a:cs typeface="Times New Roman" pitchFamily="18" charset="0"/>
              </a:rPr>
              <a:t>. </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83968" y="1916832"/>
            <a:ext cx="4571936" cy="2880320"/>
          </a:xfrm>
          <a:prstGeom prst="rect">
            <a:avLst/>
          </a:prstGeom>
          <a:ln>
            <a:noFill/>
          </a:ln>
          <a:effectLst>
            <a:softEdge rad="112500"/>
          </a:effectLst>
        </p:spPr>
      </p:pic>
    </p:spTree>
    <p:extLst>
      <p:ext uri="{BB962C8B-B14F-4D97-AF65-F5344CB8AC3E}">
        <p14:creationId xmlns:p14="http://schemas.microsoft.com/office/powerpoint/2010/main" val="785292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717032"/>
            <a:ext cx="8712968" cy="3140968"/>
          </a:xfrm>
        </p:spPr>
        <p:txBody>
          <a:bodyPr>
            <a:normAutofit/>
          </a:bodyPr>
          <a:lstStyle/>
          <a:p>
            <a:r>
              <a:rPr lang="ru-RU" sz="2000" dirty="0">
                <a:solidFill>
                  <a:schemeClr val="tx1"/>
                </a:solidFill>
                <a:latin typeface="Times New Roman" pitchFamily="18" charset="0"/>
                <a:cs typeface="Times New Roman" pitchFamily="18" charset="0"/>
              </a:rPr>
              <a:t>Для ХХ </a:t>
            </a:r>
            <a:r>
              <a:rPr lang="ru-RU" sz="2000" dirty="0" err="1">
                <a:solidFill>
                  <a:schemeClr val="tx1"/>
                </a:solidFill>
                <a:latin typeface="Times New Roman" pitchFamily="18" charset="0"/>
                <a:cs typeface="Times New Roman" pitchFamily="18" charset="0"/>
              </a:rPr>
              <a:t>століття</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характерні</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взаємовпливи</a:t>
            </a:r>
            <a:r>
              <a:rPr lang="ru-RU" sz="2000" dirty="0">
                <a:solidFill>
                  <a:schemeClr val="tx1"/>
                </a:solidFill>
                <a:latin typeface="Times New Roman" pitchFamily="18" charset="0"/>
                <a:cs typeface="Times New Roman" pitchFamily="18" charset="0"/>
              </a:rPr>
              <a:t> і </a:t>
            </a:r>
            <a:r>
              <a:rPr lang="ru-RU" sz="2000" dirty="0" err="1">
                <a:solidFill>
                  <a:schemeClr val="tx1"/>
                </a:solidFill>
                <a:latin typeface="Times New Roman" pitchFamily="18" charset="0"/>
                <a:cs typeface="Times New Roman" pitchFamily="18" charset="0"/>
              </a:rPr>
              <a:t>взаємопроникнення</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різних</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видів</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мистецтва</a:t>
            </a:r>
            <a:r>
              <a:rPr lang="ru-RU" sz="2000" dirty="0">
                <a:solidFill>
                  <a:schemeClr val="tx1"/>
                </a:solidFill>
                <a:latin typeface="Times New Roman" pitchFamily="18" charset="0"/>
                <a:cs typeface="Times New Roman" pitchFamily="18" charset="0"/>
              </a:rPr>
              <a:t>. </a:t>
            </a:r>
            <a:r>
              <a:rPr lang="ru-RU" sz="2000" b="1" dirty="0" smtClean="0">
                <a:solidFill>
                  <a:schemeClr val="tx1"/>
                </a:solidFill>
                <a:latin typeface="Times New Roman" pitchFamily="18" charset="0"/>
                <a:cs typeface="Times New Roman" pitchFamily="18" charset="0"/>
              </a:rPr>
              <a:t>20–30-ті роки ХХ </a:t>
            </a:r>
            <a:r>
              <a:rPr lang="ru-RU" sz="2000" b="1" dirty="0" err="1" smtClean="0">
                <a:solidFill>
                  <a:schemeClr val="tx1"/>
                </a:solidFill>
                <a:latin typeface="Times New Roman" pitchFamily="18" charset="0"/>
                <a:cs typeface="Times New Roman" pitchFamily="18" charset="0"/>
              </a:rPr>
              <a:t>століття</a:t>
            </a:r>
            <a:r>
              <a:rPr lang="ru-RU" sz="2000" dirty="0">
                <a:solidFill>
                  <a:schemeClr val="tx1"/>
                </a:solidFill>
                <a:latin typeface="Times New Roman" pitchFamily="18" charset="0"/>
                <a:cs typeface="Times New Roman" pitchFamily="18" charset="0"/>
              </a:rPr>
              <a:t> </a:t>
            </a:r>
            <a:r>
              <a:rPr lang="ru-RU" sz="2000" dirty="0" smtClean="0">
                <a:solidFill>
                  <a:schemeClr val="tx1"/>
                </a:solidFill>
                <a:latin typeface="Times New Roman" pitchFamily="18" charset="0"/>
                <a:cs typeface="Times New Roman" pitchFamily="18" charset="0"/>
              </a:rPr>
              <a:t>особливо </a:t>
            </a:r>
            <a:r>
              <a:rPr lang="ru-RU" sz="2000" dirty="0" err="1">
                <a:solidFill>
                  <a:schemeClr val="tx1"/>
                </a:solidFill>
                <a:latin typeface="Times New Roman" pitchFamily="18" charset="0"/>
                <a:cs typeface="Times New Roman" pitchFamily="18" charset="0"/>
              </a:rPr>
              <a:t>позначено</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взаємодією</a:t>
            </a:r>
            <a:r>
              <a:rPr lang="ru-RU" sz="2000" dirty="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Прози</a:t>
            </a:r>
            <a:r>
              <a:rPr lang="ru-RU" sz="2000" dirty="0" smtClean="0">
                <a:solidFill>
                  <a:schemeClr val="tx1"/>
                </a:solidFill>
                <a:latin typeface="Times New Roman" pitchFamily="18" charset="0"/>
                <a:cs typeface="Times New Roman" pitchFamily="18" charset="0"/>
              </a:rPr>
              <a:t> </a:t>
            </a:r>
            <a:r>
              <a:rPr lang="ru-RU" sz="2000" dirty="0">
                <a:solidFill>
                  <a:schemeClr val="tx1"/>
                </a:solidFill>
                <a:latin typeface="Times New Roman" pitchFamily="18" charset="0"/>
                <a:cs typeface="Times New Roman" pitchFamily="18" charset="0"/>
              </a:rPr>
              <a:t>і </a:t>
            </a:r>
            <a:r>
              <a:rPr lang="ru-RU" sz="2000" dirty="0" err="1">
                <a:solidFill>
                  <a:schemeClr val="tx1"/>
                </a:solidFill>
                <a:latin typeface="Times New Roman" pitchFamily="18" charset="0"/>
                <a:cs typeface="Times New Roman" pitchFamily="18" charset="0"/>
              </a:rPr>
              <a:t>мистецтва</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кіно</a:t>
            </a:r>
            <a:r>
              <a:rPr lang="ru-RU" sz="2000" dirty="0">
                <a:solidFill>
                  <a:schemeClr val="tx1"/>
                </a:solidFill>
                <a:latin typeface="Times New Roman" pitchFamily="18" charset="0"/>
                <a:cs typeface="Times New Roman" pitchFamily="18" charset="0"/>
              </a:rPr>
              <a:t>, яка не </a:t>
            </a:r>
            <a:r>
              <a:rPr lang="ru-RU" sz="2000" dirty="0" err="1">
                <a:solidFill>
                  <a:schemeClr val="tx1"/>
                </a:solidFill>
                <a:latin typeface="Times New Roman" pitchFamily="18" charset="0"/>
                <a:cs typeface="Times New Roman" pitchFamily="18" charset="0"/>
              </a:rPr>
              <a:t>припиняється</a:t>
            </a:r>
            <a:r>
              <a:rPr lang="ru-RU" sz="2000" dirty="0">
                <a:solidFill>
                  <a:schemeClr val="tx1"/>
                </a:solidFill>
                <a:latin typeface="Times New Roman" pitchFamily="18" charset="0"/>
                <a:cs typeface="Times New Roman" pitchFamily="18" charset="0"/>
              </a:rPr>
              <a:t> й до </a:t>
            </a:r>
            <a:r>
              <a:rPr lang="ru-RU" sz="2000" dirty="0" err="1">
                <a:solidFill>
                  <a:schemeClr val="tx1"/>
                </a:solidFill>
                <a:latin typeface="Times New Roman" pitchFamily="18" charset="0"/>
                <a:cs typeface="Times New Roman" pitchFamily="18" charset="0"/>
              </a:rPr>
              <a:t>сьогодні</a:t>
            </a:r>
            <a:r>
              <a:rPr lang="ru-RU" sz="2000"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Сергій</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Ейзенштейн</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шукав</a:t>
            </a:r>
            <a:r>
              <a:rPr lang="ru-RU" sz="2000" dirty="0">
                <a:solidFill>
                  <a:schemeClr val="tx1"/>
                </a:solidFill>
                <a:latin typeface="Times New Roman" pitchFamily="18" charset="0"/>
                <a:cs typeface="Times New Roman" pitchFamily="18" charset="0"/>
              </a:rPr>
              <a:t> у </a:t>
            </a:r>
            <a:r>
              <a:rPr lang="ru-RU" sz="2000" dirty="0" err="1">
                <a:solidFill>
                  <a:schemeClr val="tx1"/>
                </a:solidFill>
                <a:latin typeface="Times New Roman" pitchFamily="18" charset="0"/>
                <a:cs typeface="Times New Roman" pitchFamily="18" charset="0"/>
              </a:rPr>
              <a:t>мові</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поезії</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засобів</a:t>
            </a:r>
            <a:r>
              <a:rPr lang="ru-RU" sz="2000" dirty="0">
                <a:solidFill>
                  <a:schemeClr val="tx1"/>
                </a:solidFill>
                <a:latin typeface="Times New Roman" pitchFamily="18" charset="0"/>
                <a:cs typeface="Times New Roman" pitchFamily="18" charset="0"/>
              </a:rPr>
              <a:t> для </a:t>
            </a:r>
            <a:r>
              <a:rPr lang="ru-RU" sz="2000" dirty="0" err="1">
                <a:solidFill>
                  <a:schemeClr val="tx1"/>
                </a:solidFill>
                <a:latin typeface="Times New Roman" pitchFamily="18" charset="0"/>
                <a:cs typeface="Times New Roman" pitchFamily="18" charset="0"/>
              </a:rPr>
              <a:t>кінопоетики</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Водночас</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дослідники</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відзначали</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вплив</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кінопоетики</a:t>
            </a:r>
            <a:r>
              <a:rPr lang="ru-RU" sz="2000" dirty="0">
                <a:solidFill>
                  <a:schemeClr val="tx1"/>
                </a:solidFill>
                <a:latin typeface="Times New Roman" pitchFamily="18" charset="0"/>
                <a:cs typeface="Times New Roman" pitchFamily="18" charset="0"/>
              </a:rPr>
              <a:t> на </a:t>
            </a:r>
            <a:r>
              <a:rPr lang="ru-RU" sz="2000" dirty="0" err="1">
                <a:solidFill>
                  <a:schemeClr val="tx1"/>
                </a:solidFill>
                <a:latin typeface="Times New Roman" pitchFamily="18" charset="0"/>
                <a:cs typeface="Times New Roman" pitchFamily="18" charset="0"/>
              </a:rPr>
              <a:t>творчість</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багатьох</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поетів</a:t>
            </a:r>
            <a:r>
              <a:rPr lang="ru-RU" sz="2000" dirty="0">
                <a:solidFill>
                  <a:schemeClr val="tx1"/>
                </a:solidFill>
                <a:latin typeface="Times New Roman" pitchFamily="18" charset="0"/>
                <a:cs typeface="Times New Roman" pitchFamily="18" charset="0"/>
              </a:rPr>
              <a:t> і </a:t>
            </a:r>
            <a:r>
              <a:rPr lang="ru-RU" sz="2000" dirty="0" err="1">
                <a:solidFill>
                  <a:schemeClr val="tx1"/>
                </a:solidFill>
                <a:latin typeface="Times New Roman" pitchFamily="18" charset="0"/>
                <a:cs typeface="Times New Roman" pitchFamily="18" charset="0"/>
              </a:rPr>
              <a:t>прозаїків</a:t>
            </a:r>
            <a:r>
              <a:rPr lang="ru-RU" sz="2000" dirty="0">
                <a:solidFill>
                  <a:schemeClr val="tx1"/>
                </a:solidFill>
                <a:latin typeface="Times New Roman" pitchFamily="18" charset="0"/>
                <a:cs typeface="Times New Roman" pitchFamily="18" charset="0"/>
              </a:rPr>
              <a:t>.</a:t>
            </a:r>
          </a:p>
        </p:txBody>
      </p:sp>
      <p:pic>
        <p:nvPicPr>
          <p:cNvPr id="4" name="Объект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55576" y="1124744"/>
            <a:ext cx="7848872" cy="2736304"/>
          </a:xfrm>
          <a:prstGeom prst="rect">
            <a:avLst/>
          </a:prstGeom>
          <a:ln>
            <a:noFill/>
          </a:ln>
          <a:effectLst>
            <a:softEdge rad="112500"/>
          </a:effectLst>
        </p:spPr>
      </p:pic>
    </p:spTree>
    <p:extLst>
      <p:ext uri="{BB962C8B-B14F-4D97-AF65-F5344CB8AC3E}">
        <p14:creationId xmlns:p14="http://schemas.microsoft.com/office/powerpoint/2010/main" val="3769406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44008" y="1196752"/>
            <a:ext cx="4347592" cy="5184576"/>
          </a:xfrm>
        </p:spPr>
        <p:txBody>
          <a:bodyPr>
            <a:normAutofit/>
          </a:bodyPr>
          <a:lstStyle/>
          <a:p>
            <a:r>
              <a:rPr lang="ru-RU" sz="2800" dirty="0">
                <a:solidFill>
                  <a:schemeClr val="tx1"/>
                </a:solidFill>
                <a:latin typeface="Times New Roman" pitchFamily="18" charset="0"/>
                <a:cs typeface="Times New Roman" pitchFamily="18" charset="0"/>
              </a:rPr>
              <a:t>Про </a:t>
            </a:r>
            <a:r>
              <a:rPr lang="ru-RU" sz="2800" dirty="0" err="1">
                <a:solidFill>
                  <a:schemeClr val="tx1"/>
                </a:solidFill>
                <a:latin typeface="Times New Roman" pitchFamily="18" charset="0"/>
                <a:cs typeface="Times New Roman" pitchFamily="18" charset="0"/>
              </a:rPr>
              <a:t>вплив</a:t>
            </a:r>
            <a:r>
              <a:rPr lang="ru-RU" sz="2800" dirty="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прози</a:t>
            </a:r>
            <a:r>
              <a:rPr lang="ru-RU" sz="2800" dirty="0" smtClean="0">
                <a:solidFill>
                  <a:schemeClr val="tx1"/>
                </a:solidFill>
                <a:latin typeface="Times New Roman" pitchFamily="18" charset="0"/>
                <a:cs typeface="Times New Roman" pitchFamily="18" charset="0"/>
              </a:rPr>
              <a:t> </a:t>
            </a:r>
            <a:r>
              <a:rPr lang="ru-RU" sz="2800" dirty="0">
                <a:solidFill>
                  <a:schemeClr val="tx1"/>
                </a:solidFill>
                <a:latin typeface="Times New Roman" pitchFamily="18" charset="0"/>
                <a:cs typeface="Times New Roman" pitchFamily="18" charset="0"/>
              </a:rPr>
              <a:t>на </a:t>
            </a:r>
            <a:r>
              <a:rPr lang="ru-RU" sz="2800" dirty="0" err="1">
                <a:solidFill>
                  <a:schemeClr val="tx1"/>
                </a:solidFill>
                <a:latin typeface="Times New Roman" pitchFamily="18" charset="0"/>
                <a:cs typeface="Times New Roman" pitchFamily="18" charset="0"/>
              </a:rPr>
              <a:t>кіно</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говорилося</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від</a:t>
            </a:r>
            <a:r>
              <a:rPr lang="ru-RU" sz="2800" dirty="0">
                <a:solidFill>
                  <a:schemeClr val="tx1"/>
                </a:solidFill>
                <a:latin typeface="Times New Roman" pitchFamily="18" charset="0"/>
                <a:cs typeface="Times New Roman" pitchFamily="18" charset="0"/>
              </a:rPr>
              <a:t> моменту </a:t>
            </a:r>
            <a:r>
              <a:rPr lang="ru-RU" sz="2800" dirty="0" err="1">
                <a:solidFill>
                  <a:schemeClr val="tx1"/>
                </a:solidFill>
                <a:latin typeface="Times New Roman" pitchFamily="18" charset="0"/>
                <a:cs typeface="Times New Roman" pitchFamily="18" charset="0"/>
              </a:rPr>
              <a:t>його</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винаходу</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Кінематограф</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користувався</a:t>
            </a:r>
            <a:r>
              <a:rPr lang="ru-RU" sz="2800" dirty="0">
                <a:solidFill>
                  <a:schemeClr val="tx1"/>
                </a:solidFill>
                <a:latin typeface="Times New Roman" pitchFamily="18" charset="0"/>
                <a:cs typeface="Times New Roman" pitchFamily="18" charset="0"/>
              </a:rPr>
              <a:t> не </a:t>
            </a:r>
            <a:r>
              <a:rPr lang="ru-RU" sz="2800" dirty="0" err="1">
                <a:solidFill>
                  <a:schemeClr val="tx1"/>
                </a:solidFill>
                <a:latin typeface="Times New Roman" pitchFamily="18" charset="0"/>
                <a:cs typeface="Times New Roman" pitchFamily="18" charset="0"/>
              </a:rPr>
              <a:t>тільки</a:t>
            </a:r>
            <a:r>
              <a:rPr lang="ru-RU" sz="2800" dirty="0">
                <a:solidFill>
                  <a:schemeClr val="tx1"/>
                </a:solidFill>
                <a:latin typeface="Times New Roman" pitchFamily="18" charset="0"/>
                <a:cs typeface="Times New Roman" pitchFamily="18" charset="0"/>
              </a:rPr>
              <a:t> словом у </a:t>
            </a:r>
            <a:r>
              <a:rPr lang="ru-RU" sz="2800" dirty="0" err="1">
                <a:solidFill>
                  <a:schemeClr val="tx1"/>
                </a:solidFill>
                <a:latin typeface="Times New Roman" pitchFamily="18" charset="0"/>
                <a:cs typeface="Times New Roman" pitchFamily="18" charset="0"/>
              </a:rPr>
              <a:t>написах</a:t>
            </a:r>
            <a:r>
              <a:rPr lang="ru-RU" sz="2800" dirty="0">
                <a:solidFill>
                  <a:schemeClr val="tx1"/>
                </a:solidFill>
                <a:latin typeface="Times New Roman" pitchFamily="18" charset="0"/>
                <a:cs typeface="Times New Roman" pitchFamily="18" charset="0"/>
              </a:rPr>
              <a:t>, а й </a:t>
            </a:r>
            <a:r>
              <a:rPr lang="ru-RU" sz="2800" dirty="0" err="1">
                <a:solidFill>
                  <a:schemeClr val="tx1"/>
                </a:solidFill>
                <a:latin typeface="Times New Roman" pitchFamily="18" charset="0"/>
                <a:cs typeface="Times New Roman" pitchFamily="18" charset="0"/>
              </a:rPr>
              <a:t>запозичував</a:t>
            </a:r>
            <a:r>
              <a:rPr lang="ru-RU" sz="2800" dirty="0">
                <a:solidFill>
                  <a:schemeClr val="tx1"/>
                </a:solidFill>
                <a:latin typeface="Times New Roman" pitchFamily="18" charset="0"/>
                <a:cs typeface="Times New Roman" pitchFamily="18" charset="0"/>
              </a:rPr>
              <a:t> у </a:t>
            </a:r>
            <a:r>
              <a:rPr lang="ru-RU" sz="2800" dirty="0" err="1">
                <a:solidFill>
                  <a:schemeClr val="tx1"/>
                </a:solidFill>
                <a:latin typeface="Times New Roman" pitchFamily="18" charset="0"/>
                <a:cs typeface="Times New Roman" pitchFamily="18" charset="0"/>
              </a:rPr>
              <a:t>літератури</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жанри</a:t>
            </a:r>
            <a:r>
              <a:rPr lang="ru-RU" sz="2800" dirty="0">
                <a:solidFill>
                  <a:schemeClr val="tx1"/>
                </a:solidFill>
                <a:latin typeface="Times New Roman" pitchFamily="18" charset="0"/>
                <a:cs typeface="Times New Roman" pitchFamily="18" charset="0"/>
              </a:rPr>
              <a:t>, теми і </a:t>
            </a:r>
            <a:r>
              <a:rPr lang="ru-RU" sz="2800" dirty="0" err="1">
                <a:solidFill>
                  <a:schemeClr val="tx1"/>
                </a:solidFill>
                <a:latin typeface="Times New Roman" pitchFamily="18" charset="0"/>
                <a:cs typeface="Times New Roman" pitchFamily="18" charset="0"/>
              </a:rPr>
              <a:t>сюжети</a:t>
            </a:r>
            <a:r>
              <a:rPr lang="ru-RU" sz="2800" dirty="0">
                <a:solidFill>
                  <a:schemeClr val="tx1"/>
                </a:solidFill>
                <a:latin typeface="Times New Roman" pitchFamily="18" charset="0"/>
                <a:cs typeface="Times New Roman" pitchFamily="18" charset="0"/>
              </a:rPr>
              <a:t>.</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2" y="1412776"/>
            <a:ext cx="4423349" cy="3096344"/>
          </a:xfrm>
          <a:prstGeom prst="rect">
            <a:avLst/>
          </a:prstGeom>
          <a:ln>
            <a:noFill/>
          </a:ln>
          <a:effectLst>
            <a:softEdge rad="112500"/>
          </a:effectLst>
        </p:spPr>
      </p:pic>
    </p:spTree>
    <p:extLst>
      <p:ext uri="{BB962C8B-B14F-4D97-AF65-F5344CB8AC3E}">
        <p14:creationId xmlns:p14="http://schemas.microsoft.com/office/powerpoint/2010/main" val="1013123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55976" y="1196752"/>
            <a:ext cx="4608512" cy="5184576"/>
          </a:xfrm>
        </p:spPr>
        <p:txBody>
          <a:bodyPr>
            <a:noAutofit/>
          </a:bodyPr>
          <a:lstStyle/>
          <a:p>
            <a:r>
              <a:rPr lang="ru-RU" sz="1800" b="1" dirty="0" err="1">
                <a:latin typeface="Times New Roman" pitchFamily="18" charset="0"/>
                <a:cs typeface="Times New Roman" pitchFamily="18" charset="0"/>
              </a:rPr>
              <a:t>Ейзенштейн</a:t>
            </a:r>
            <a:r>
              <a:rPr lang="ru-RU" sz="1800" b="1" dirty="0">
                <a:latin typeface="Times New Roman" pitchFamily="18" charset="0"/>
                <a:cs typeface="Times New Roman" pitchFamily="18" charset="0"/>
              </a:rPr>
              <a:t> писав: </a:t>
            </a:r>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1800" i="1" dirty="0" smtClean="0">
                <a:solidFill>
                  <a:schemeClr val="tx1"/>
                </a:solidFill>
                <a:latin typeface="Times New Roman" pitchFamily="18" charset="0"/>
                <a:cs typeface="Times New Roman" pitchFamily="18" charset="0"/>
              </a:rPr>
              <a:t>"</a:t>
            </a:r>
            <a:r>
              <a:rPr lang="ru-RU" sz="1800" i="1" dirty="0" err="1">
                <a:solidFill>
                  <a:schemeClr val="tx1"/>
                </a:solidFill>
                <a:latin typeface="Times New Roman" pitchFamily="18" charset="0"/>
                <a:cs typeface="Times New Roman" pitchFamily="18" charset="0"/>
              </a:rPr>
              <a:t>Якщо</a:t>
            </a:r>
            <a:r>
              <a:rPr lang="ru-RU" sz="1800" i="1" dirty="0">
                <a:solidFill>
                  <a:schemeClr val="tx1"/>
                </a:solidFill>
                <a:latin typeface="Times New Roman" pitchFamily="18" charset="0"/>
                <a:cs typeface="Times New Roman" pitchFamily="18" charset="0"/>
              </a:rPr>
              <a:t> в </a:t>
            </a:r>
            <a:r>
              <a:rPr lang="ru-RU" sz="1800" i="1" dirty="0" err="1">
                <a:solidFill>
                  <a:schemeClr val="tx1"/>
                </a:solidFill>
                <a:latin typeface="Times New Roman" pitchFamily="18" charset="0"/>
                <a:cs typeface="Times New Roman" pitchFamily="18" charset="0"/>
              </a:rPr>
              <a:t>першому</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літературному</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періоді</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кінематограф</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спирався</a:t>
            </a:r>
            <a:r>
              <a:rPr lang="ru-RU" sz="1800" i="1" dirty="0">
                <a:solidFill>
                  <a:schemeClr val="tx1"/>
                </a:solidFill>
                <a:latin typeface="Times New Roman" pitchFamily="18" charset="0"/>
                <a:cs typeface="Times New Roman" pitchFamily="18" charset="0"/>
              </a:rPr>
              <a:t> на сюжетно-</a:t>
            </a:r>
            <a:r>
              <a:rPr lang="ru-RU" sz="1800" i="1" dirty="0" err="1">
                <a:solidFill>
                  <a:schemeClr val="tx1"/>
                </a:solidFill>
                <a:latin typeface="Times New Roman" pitchFamily="18" charset="0"/>
                <a:cs typeface="Times New Roman" pitchFamily="18" charset="0"/>
              </a:rPr>
              <a:t>фабульний</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драматичний</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або</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епічний</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досвід</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літератури</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тобто</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запозичував</a:t>
            </a:r>
            <a:r>
              <a:rPr lang="ru-RU" sz="1800" i="1" dirty="0">
                <a:solidFill>
                  <a:schemeClr val="tx1"/>
                </a:solidFill>
                <a:latin typeface="Times New Roman" pitchFamily="18" charset="0"/>
                <a:cs typeface="Times New Roman" pitchFamily="18" charset="0"/>
              </a:rPr>
              <a:t> у </a:t>
            </a:r>
            <a:r>
              <a:rPr lang="ru-RU" sz="1800" i="1" dirty="0" err="1">
                <a:solidFill>
                  <a:schemeClr val="tx1"/>
                </a:solidFill>
                <a:latin typeface="Times New Roman" pitchFamily="18" charset="0"/>
                <a:cs typeface="Times New Roman" pitchFamily="18" charset="0"/>
              </a:rPr>
              <a:t>літератури</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елементи</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конструкції</a:t>
            </a:r>
            <a:r>
              <a:rPr lang="ru-RU" sz="1800" i="1" dirty="0">
                <a:solidFill>
                  <a:schemeClr val="tx1"/>
                </a:solidFill>
                <a:latin typeface="Times New Roman" pitchFamily="18" charset="0"/>
                <a:cs typeface="Times New Roman" pitchFamily="18" charset="0"/>
              </a:rPr>
              <a:t> речей </a:t>
            </a:r>
            <a:r>
              <a:rPr lang="ru-RU" sz="1800" i="1" dirty="0" err="1">
                <a:solidFill>
                  <a:schemeClr val="tx1"/>
                </a:solidFill>
                <a:latin typeface="Times New Roman" pitchFamily="18" charset="0"/>
                <a:cs typeface="Times New Roman" pitchFamily="18" charset="0"/>
              </a:rPr>
              <a:t>загалом</a:t>
            </a:r>
            <a:r>
              <a:rPr lang="ru-RU" sz="1800" i="1" dirty="0">
                <a:solidFill>
                  <a:schemeClr val="tx1"/>
                </a:solidFill>
                <a:latin typeface="Times New Roman" pitchFamily="18" charset="0"/>
                <a:cs typeface="Times New Roman" pitchFamily="18" charset="0"/>
              </a:rPr>
              <a:t>, то, на </a:t>
            </a:r>
            <a:r>
              <a:rPr lang="ru-RU" sz="1800" i="1" dirty="0" err="1">
                <a:solidFill>
                  <a:schemeClr val="tx1"/>
                </a:solidFill>
                <a:latin typeface="Times New Roman" pitchFamily="18" charset="0"/>
                <a:cs typeface="Times New Roman" pitchFamily="18" charset="0"/>
              </a:rPr>
              <a:t>відміну</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від</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нього</a:t>
            </a:r>
            <a:r>
              <a:rPr lang="ru-RU" sz="1800" i="1" dirty="0">
                <a:solidFill>
                  <a:schemeClr val="tx1"/>
                </a:solidFill>
                <a:latin typeface="Times New Roman" pitchFamily="18" charset="0"/>
                <a:cs typeface="Times New Roman" pitchFamily="18" charset="0"/>
              </a:rPr>
              <a:t>, у другому </a:t>
            </a:r>
            <a:r>
              <a:rPr lang="ru-RU" sz="1800" i="1" dirty="0" err="1">
                <a:solidFill>
                  <a:schemeClr val="tx1"/>
                </a:solidFill>
                <a:latin typeface="Times New Roman" pitchFamily="18" charset="0"/>
                <a:cs typeface="Times New Roman" pitchFamily="18" charset="0"/>
              </a:rPr>
              <a:t>літературному</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періоді</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він</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використовував</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літературу</a:t>
            </a:r>
            <a:r>
              <a:rPr lang="ru-RU" sz="1800" i="1" dirty="0">
                <a:solidFill>
                  <a:schemeClr val="tx1"/>
                </a:solidFill>
                <a:latin typeface="Times New Roman" pitchFamily="18" charset="0"/>
                <a:cs typeface="Times New Roman" pitchFamily="18" charset="0"/>
              </a:rPr>
              <a:t> по </a:t>
            </a:r>
            <a:r>
              <a:rPr lang="ru-RU" sz="1800" i="1" dirty="0" err="1">
                <a:solidFill>
                  <a:schemeClr val="tx1"/>
                </a:solidFill>
                <a:latin typeface="Times New Roman" pitchFamily="18" charset="0"/>
                <a:cs typeface="Times New Roman" pitchFamily="18" charset="0"/>
              </a:rPr>
              <a:t>іншій</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лінії</a:t>
            </a:r>
            <a:r>
              <a:rPr lang="ru-RU" sz="1800" i="1" dirty="0">
                <a:solidFill>
                  <a:schemeClr val="tx1"/>
                </a:solidFill>
                <a:latin typeface="Times New Roman" pitchFamily="18" charset="0"/>
                <a:cs typeface="Times New Roman" pitchFamily="18" charset="0"/>
              </a:rPr>
              <a:t> — по </a:t>
            </a:r>
            <a:r>
              <a:rPr lang="ru-RU" sz="1800" i="1" dirty="0" err="1">
                <a:solidFill>
                  <a:schemeClr val="tx1"/>
                </a:solidFill>
                <a:latin typeface="Times New Roman" pitchFamily="18" charset="0"/>
                <a:cs typeface="Times New Roman" pitchFamily="18" charset="0"/>
              </a:rPr>
              <a:t>лінії</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досвіду</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технології</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матеріалів</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якими</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орудує</a:t>
            </a:r>
            <a:r>
              <a:rPr lang="ru-RU" sz="1800" i="1" dirty="0">
                <a:solidFill>
                  <a:schemeClr val="tx1"/>
                </a:solidFill>
                <a:latin typeface="Times New Roman" pitchFamily="18" charset="0"/>
                <a:cs typeface="Times New Roman" pitchFamily="18" charset="0"/>
              </a:rPr>
              <a:t> </a:t>
            </a:r>
            <a:r>
              <a:rPr lang="ru-RU" sz="1800" i="1" dirty="0" smtClean="0">
                <a:solidFill>
                  <a:schemeClr val="tx1"/>
                </a:solidFill>
                <a:latin typeface="Times New Roman" pitchFamily="18" charset="0"/>
                <a:cs typeface="Times New Roman" pitchFamily="18" charset="0"/>
              </a:rPr>
              <a:t>проза. </a:t>
            </a:r>
            <a:r>
              <a:rPr lang="ru-RU" sz="1800" i="1" dirty="0">
                <a:solidFill>
                  <a:schemeClr val="tx1"/>
                </a:solidFill>
                <a:latin typeface="Times New Roman" pitchFamily="18" charset="0"/>
                <a:cs typeface="Times New Roman" pitchFamily="18" charset="0"/>
              </a:rPr>
              <a:t>Тут </a:t>
            </a:r>
            <a:r>
              <a:rPr lang="ru-RU" sz="1800" i="1" dirty="0" err="1">
                <a:solidFill>
                  <a:schemeClr val="tx1"/>
                </a:solidFill>
                <a:latin typeface="Times New Roman" pitchFamily="18" charset="0"/>
                <a:cs typeface="Times New Roman" pitchFamily="18" charset="0"/>
              </a:rPr>
              <a:t>кінематограф</a:t>
            </a:r>
            <a:r>
              <a:rPr lang="ru-RU" sz="1800" i="1" dirty="0">
                <a:solidFill>
                  <a:schemeClr val="tx1"/>
                </a:solidFill>
                <a:latin typeface="Times New Roman" pitchFamily="18" charset="0"/>
                <a:cs typeface="Times New Roman" pitchFamily="18" charset="0"/>
              </a:rPr>
              <a:t> на перших порах </a:t>
            </a:r>
            <a:r>
              <a:rPr lang="ru-RU" sz="1800" i="1" dirty="0" err="1">
                <a:solidFill>
                  <a:schemeClr val="tx1"/>
                </a:solidFill>
                <a:latin typeface="Times New Roman" pitchFamily="18" charset="0"/>
                <a:cs typeface="Times New Roman" pitchFamily="18" charset="0"/>
              </a:rPr>
              <a:t>користується</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досвідом</a:t>
            </a:r>
            <a:r>
              <a:rPr lang="ru-RU" sz="1800" i="1" dirty="0">
                <a:solidFill>
                  <a:schemeClr val="tx1"/>
                </a:solidFill>
                <a:latin typeface="Times New Roman" pitchFamily="18" charset="0"/>
                <a:cs typeface="Times New Roman" pitchFamily="18" charset="0"/>
              </a:rPr>
              <a:t> </a:t>
            </a:r>
            <a:r>
              <a:rPr lang="ru-RU" sz="1800" i="1" dirty="0" err="1" smtClean="0">
                <a:solidFill>
                  <a:schemeClr val="tx1"/>
                </a:solidFill>
                <a:latin typeface="Times New Roman" pitchFamily="18" charset="0"/>
                <a:cs typeface="Times New Roman" pitchFamily="18" charset="0"/>
              </a:rPr>
              <a:t>прози</a:t>
            </a:r>
            <a:r>
              <a:rPr lang="ru-RU" sz="1800" i="1" dirty="0" smtClean="0">
                <a:solidFill>
                  <a:schemeClr val="tx1"/>
                </a:solidFill>
                <a:latin typeface="Times New Roman" pitchFamily="18" charset="0"/>
                <a:cs typeface="Times New Roman" pitchFamily="18" charset="0"/>
              </a:rPr>
              <a:t> </a:t>
            </a:r>
            <a:r>
              <a:rPr lang="ru-RU" sz="1800" i="1" dirty="0">
                <a:solidFill>
                  <a:schemeClr val="tx1"/>
                </a:solidFill>
                <a:latin typeface="Times New Roman" pitchFamily="18" charset="0"/>
                <a:cs typeface="Times New Roman" pitchFamily="18" charset="0"/>
              </a:rPr>
              <a:t>для </a:t>
            </a:r>
            <a:r>
              <a:rPr lang="ru-RU" sz="1800" i="1" dirty="0" err="1">
                <a:solidFill>
                  <a:schemeClr val="tx1"/>
                </a:solidFill>
                <a:latin typeface="Times New Roman" pitchFamily="18" charset="0"/>
                <a:cs typeface="Times New Roman" pitchFamily="18" charset="0"/>
              </a:rPr>
              <a:t>вироблення</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своєї</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мови</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свого</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мовлення</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своєї</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словесності</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своєї</a:t>
            </a:r>
            <a:r>
              <a:rPr lang="ru-RU" sz="1800" i="1" dirty="0">
                <a:solidFill>
                  <a:schemeClr val="tx1"/>
                </a:solidFill>
                <a:latin typeface="Times New Roman" pitchFamily="18" charset="0"/>
                <a:cs typeface="Times New Roman" pitchFamily="18" charset="0"/>
              </a:rPr>
              <a:t> </a:t>
            </a:r>
            <a:r>
              <a:rPr lang="ru-RU" sz="1800" i="1" dirty="0" err="1">
                <a:solidFill>
                  <a:schemeClr val="tx1"/>
                </a:solidFill>
                <a:latin typeface="Times New Roman" pitchFamily="18" charset="0"/>
                <a:cs typeface="Times New Roman" pitchFamily="18" charset="0"/>
              </a:rPr>
              <a:t>образності</a:t>
            </a:r>
            <a:r>
              <a:rPr lang="ru-RU" sz="1800" i="1" dirty="0">
                <a:solidFill>
                  <a:schemeClr val="tx1"/>
                </a:solidFill>
                <a:latin typeface="Times New Roman" pitchFamily="18" charset="0"/>
                <a:cs typeface="Times New Roman" pitchFamily="18" charset="0"/>
              </a:rPr>
              <a:t>"</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1196752"/>
            <a:ext cx="3477459" cy="5184576"/>
          </a:xfrm>
          <a:prstGeom prst="rect">
            <a:avLst/>
          </a:prstGeom>
          <a:ln>
            <a:noFill/>
          </a:ln>
          <a:effectLst>
            <a:softEdge rad="112500"/>
          </a:effectLst>
        </p:spPr>
      </p:pic>
    </p:spTree>
    <p:extLst>
      <p:ext uri="{BB962C8B-B14F-4D97-AF65-F5344CB8AC3E}">
        <p14:creationId xmlns:p14="http://schemas.microsoft.com/office/powerpoint/2010/main" val="1399265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903396"/>
            <a:ext cx="4699248" cy="6068144"/>
          </a:xfrm>
        </p:spPr>
        <p:txBody>
          <a:bodyPr>
            <a:normAutofit/>
          </a:bodyPr>
          <a:lstStyle/>
          <a:p>
            <a:r>
              <a:rPr lang="ru-RU" sz="1800" dirty="0">
                <a:latin typeface="Times New Roman" pitchFamily="18" charset="0"/>
                <a:cs typeface="Times New Roman" pitchFamily="18" charset="0"/>
              </a:rPr>
              <a:t>У 1923 </a:t>
            </a:r>
            <a:r>
              <a:rPr lang="ru-RU" sz="1800" dirty="0" err="1">
                <a:latin typeface="Times New Roman" pitchFamily="18" charset="0"/>
                <a:cs typeface="Times New Roman" pitchFamily="18" charset="0"/>
              </a:rPr>
              <a:t>році</a:t>
            </a:r>
            <a:r>
              <a:rPr lang="ru-RU" sz="1800" dirty="0">
                <a:latin typeface="Times New Roman" pitchFamily="18" charset="0"/>
                <a:cs typeface="Times New Roman" pitchFamily="18" charset="0"/>
              </a:rPr>
              <a:t>, коли </a:t>
            </a:r>
            <a:r>
              <a:rPr lang="ru-RU" sz="1800" dirty="0" err="1">
                <a:latin typeface="Times New Roman" pitchFamily="18" charset="0"/>
                <a:cs typeface="Times New Roman" pitchFamily="18" charset="0"/>
              </a:rPr>
              <a:t>кіно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ще</a:t>
            </a:r>
            <a:r>
              <a:rPr lang="ru-RU" sz="1800" dirty="0">
                <a:latin typeface="Times New Roman" pitchFamily="18" charset="0"/>
                <a:cs typeface="Times New Roman" pitchFamily="18" charset="0"/>
              </a:rPr>
              <a:t> вперто </a:t>
            </a:r>
            <a:r>
              <a:rPr lang="ru-RU" sz="1800" dirty="0" err="1">
                <a:latin typeface="Times New Roman" pitchFamily="18" charset="0"/>
                <a:cs typeface="Times New Roman" pitchFamily="18" charset="0"/>
              </a:rPr>
              <a:t>прагнуло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звільнитися</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від</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літературщини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театральності</a:t>
            </a:r>
            <a:r>
              <a:rPr lang="ru-RU" sz="1800" dirty="0">
                <a:latin typeface="Times New Roman" pitchFamily="18" charset="0"/>
                <a:cs typeface="Times New Roman" pitchFamily="18" charset="0"/>
              </a:rPr>
              <a:t>" і "</a:t>
            </a:r>
            <a:r>
              <a:rPr lang="ru-RU" sz="1800" dirty="0" err="1">
                <a:latin typeface="Times New Roman" pitchFamily="18" charset="0"/>
                <a:cs typeface="Times New Roman" pitchFamily="18" charset="0"/>
              </a:rPr>
              <a:t>живописності</a:t>
            </a:r>
            <a:r>
              <a:rPr lang="ru-RU" sz="1800" dirty="0">
                <a:latin typeface="Times New Roman" pitchFamily="18" charset="0"/>
                <a:cs typeface="Times New Roman" pitchFamily="18" charset="0"/>
              </a:rPr>
              <a:t>", критики разом заговорили про </a:t>
            </a:r>
            <a:r>
              <a:rPr lang="ru-RU" sz="1800" dirty="0" err="1">
                <a:latin typeface="Times New Roman" pitchFamily="18" charset="0"/>
                <a:cs typeface="Times New Roman" pitchFamily="18" charset="0"/>
              </a:rPr>
              <a:t>зворотний</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вплив</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кіно</a:t>
            </a:r>
            <a:r>
              <a:rPr lang="ru-RU" sz="1800" dirty="0">
                <a:latin typeface="Times New Roman" pitchFamily="18" charset="0"/>
                <a:cs typeface="Times New Roman" pitchFamily="18" charset="0"/>
              </a:rPr>
              <a:t> на </a:t>
            </a:r>
            <a:r>
              <a:rPr lang="ru-RU" sz="1800" dirty="0" err="1">
                <a:latin typeface="Times New Roman" pitchFamily="18" charset="0"/>
                <a:cs typeface="Times New Roman" pitchFamily="18" charset="0"/>
              </a:rPr>
              <a:t>літературу</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Кінематографічність</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літературного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твору</a:t>
            </a:r>
            <a:r>
              <a:rPr lang="ru-RU" sz="1800" dirty="0">
                <a:latin typeface="Times New Roman" pitchFamily="18" charset="0"/>
                <a:cs typeface="Times New Roman" pitchFamily="18" charset="0"/>
              </a:rPr>
              <a:t> — </a:t>
            </a:r>
            <a:r>
              <a:rPr lang="ru-RU" sz="1800" dirty="0" err="1">
                <a:latin typeface="Times New Roman" pitchFamily="18" charset="0"/>
                <a:cs typeface="Times New Roman" pitchFamily="18" charset="0"/>
              </a:rPr>
              <a:t>поняття</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історичне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що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безперервно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змінювалося</a:t>
            </a:r>
            <a:r>
              <a:rPr lang="ru-RU" sz="1800" dirty="0">
                <a:latin typeface="Times New Roman" pitchFamily="18" charset="0"/>
                <a:cs typeface="Times New Roman" pitchFamily="18" charset="0"/>
              </a:rPr>
              <a:t>. У 20–30-х роках </a:t>
            </a:r>
            <a:r>
              <a:rPr lang="ru-RU" sz="1800" dirty="0" err="1">
                <a:latin typeface="Times New Roman" pitchFamily="18" charset="0"/>
                <a:cs typeface="Times New Roman" pitchFamily="18" charset="0"/>
              </a:rPr>
              <a:t>кіно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сеанси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якого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було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позначено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елементами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фокусництва</a:t>
            </a:r>
            <a:r>
              <a:rPr lang="ru-RU" sz="1800" dirty="0">
                <a:latin typeface="Times New Roman" pitchFamily="18" charset="0"/>
                <a:cs typeface="Times New Roman" pitchFamily="18" charset="0"/>
              </a:rPr>
              <a:t>, стало апологетом </a:t>
            </a:r>
            <a:r>
              <a:rPr lang="ru-RU" sz="1800" dirty="0" err="1">
                <a:latin typeface="Times New Roman" pitchFamily="18" charset="0"/>
                <a:cs typeface="Times New Roman" pitchFamily="18" charset="0"/>
              </a:rPr>
              <a:t>сюжетності</a:t>
            </a:r>
            <a:r>
              <a:rPr lang="ru-RU" sz="1800" dirty="0">
                <a:latin typeface="Times New Roman" pitchFamily="18" charset="0"/>
                <a:cs typeface="Times New Roman" pitchFamily="18" charset="0"/>
              </a:rPr>
              <a:t> і </a:t>
            </a:r>
            <a:r>
              <a:rPr lang="ru-RU" sz="1800" dirty="0" err="1">
                <a:latin typeface="Times New Roman" pitchFamily="18" charset="0"/>
                <a:cs typeface="Times New Roman" pitchFamily="18" charset="0"/>
              </a:rPr>
              <a:t>динамічності</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адже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кінематограф</a:t>
            </a:r>
            <a:r>
              <a:rPr lang="ru-RU" sz="1800" dirty="0">
                <a:latin typeface="Times New Roman" pitchFamily="18" charset="0"/>
                <a:cs typeface="Times New Roman" pitchFamily="18" charset="0"/>
              </a:rPr>
              <a:t> того часу </a:t>
            </a:r>
            <a:r>
              <a:rPr lang="ru-RU" sz="1800" dirty="0" err="1">
                <a:latin typeface="Times New Roman" pitchFamily="18" charset="0"/>
                <a:cs typeface="Times New Roman" pitchFamily="18" charset="0"/>
              </a:rPr>
              <a:t>міг</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акцентувати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тільки</a:t>
            </a:r>
            <a:r>
              <a:rPr lang="ru-RU" sz="1800" dirty="0">
                <a:latin typeface="Times New Roman" pitchFamily="18" charset="0"/>
                <a:cs typeface="Times New Roman" pitchFamily="18" charset="0"/>
              </a:rPr>
              <a:t> сюжет, а </a:t>
            </a:r>
            <a:r>
              <a:rPr lang="ru-RU" sz="1800" dirty="0" err="1">
                <a:latin typeface="Times New Roman" pitchFamily="18" charset="0"/>
                <a:cs typeface="Times New Roman" pitchFamily="18" charset="0"/>
              </a:rPr>
              <a:t>точніше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відтворити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зовнішню</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інтригу</a:t>
            </a:r>
            <a:r>
              <a:rPr lang="ru-RU" sz="1800" dirty="0">
                <a:latin typeface="Times New Roman" pitchFamily="18" charset="0"/>
                <a:cs typeface="Times New Roman" pitchFamily="18" charset="0"/>
              </a:rPr>
              <a:t>. І </a:t>
            </a:r>
            <a:r>
              <a:rPr lang="ru-RU" sz="1800" dirty="0" err="1">
                <a:latin typeface="Times New Roman" pitchFamily="18" charset="0"/>
                <a:cs typeface="Times New Roman" pitchFamily="18" charset="0"/>
              </a:rPr>
              <a:t>читач</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вимагав</a:t>
            </a:r>
            <a:r>
              <a:rPr lang="ru-RU" sz="1800" dirty="0">
                <a:latin typeface="Times New Roman" pitchFamily="18" charset="0"/>
                <a:cs typeface="Times New Roman" pitchFamily="18" charset="0"/>
              </a:rPr>
              <a:t> книжки, у </a:t>
            </a:r>
            <a:r>
              <a:rPr lang="ru-RU" sz="1800" dirty="0" err="1">
                <a:latin typeface="Times New Roman" pitchFamily="18" charset="0"/>
                <a:cs typeface="Times New Roman" pitchFamily="18" charset="0"/>
              </a:rPr>
              <a:t>якій</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відчувався</a:t>
            </a:r>
            <a:r>
              <a:rPr lang="ru-RU" sz="1800" dirty="0">
                <a:latin typeface="Times New Roman" pitchFamily="18" charset="0"/>
                <a:cs typeface="Times New Roman" pitchFamily="18" charset="0"/>
              </a:rPr>
              <a:t> б </a:t>
            </a:r>
            <a:r>
              <a:rPr lang="ru-RU" sz="1800" dirty="0" err="1">
                <a:latin typeface="Times New Roman" pitchFamily="18" charset="0"/>
                <a:cs typeface="Times New Roman" pitchFamily="18" charset="0"/>
              </a:rPr>
              <a:t>шалений</a:t>
            </a:r>
            <a:r>
              <a:rPr lang="ru-RU" sz="1800" dirty="0">
                <a:latin typeface="Times New Roman" pitchFamily="18" charset="0"/>
                <a:cs typeface="Times New Roman" pitchFamily="18" charset="0"/>
              </a:rPr>
              <a:t> темп і </a:t>
            </a:r>
            <a:r>
              <a:rPr lang="ru-RU" sz="1800" dirty="0" err="1">
                <a:latin typeface="Times New Roman" pitchFamily="18" charset="0"/>
                <a:cs typeface="Times New Roman" pitchFamily="18" charset="0"/>
              </a:rPr>
              <a:t>чіткий</a:t>
            </a:r>
            <a:r>
              <a:rPr lang="ru-RU" sz="1800" dirty="0">
                <a:latin typeface="Times New Roman" pitchFamily="18" charset="0"/>
                <a:cs typeface="Times New Roman" pitchFamily="18" charset="0"/>
              </a:rPr>
              <a:t> ритм нового </a:t>
            </a:r>
            <a:r>
              <a:rPr lang="ru-RU" sz="1800" dirty="0" err="1" smtClean="0">
                <a:latin typeface="Times New Roman" pitchFamily="18" charset="0"/>
                <a:cs typeface="Times New Roman" pitchFamily="18" charset="0"/>
              </a:rPr>
              <a:t>життя</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48064" y="1412776"/>
            <a:ext cx="3737820" cy="4896544"/>
          </a:xfrm>
          <a:prstGeom prst="rect">
            <a:avLst/>
          </a:prstGeom>
          <a:ln>
            <a:noFill/>
          </a:ln>
          <a:effectLst>
            <a:softEdge rad="112500"/>
          </a:effectLst>
        </p:spPr>
      </p:pic>
    </p:spTree>
    <p:extLst>
      <p:ext uri="{BB962C8B-B14F-4D97-AF65-F5344CB8AC3E}">
        <p14:creationId xmlns:p14="http://schemas.microsoft.com/office/powerpoint/2010/main" val="2208199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4048" y="1628800"/>
            <a:ext cx="4139952" cy="3646512"/>
          </a:xfrm>
        </p:spPr>
        <p:txBody>
          <a:bodyPr>
            <a:noAutofit/>
          </a:bodyPr>
          <a:lstStyle/>
          <a:p>
            <a:r>
              <a:rPr lang="ru-RU" sz="2000" dirty="0" err="1">
                <a:latin typeface="Times New Roman" pitchFamily="18" charset="0"/>
                <a:cs typeface="Times New Roman" pitchFamily="18" charset="0"/>
              </a:rPr>
              <a:t>Отже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свій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інтерес</a:t>
            </a:r>
            <a:r>
              <a:rPr lang="ru-RU" sz="2000" dirty="0">
                <a:latin typeface="Times New Roman" pitchFamily="18" charset="0"/>
                <a:cs typeface="Times New Roman" pitchFamily="18" charset="0"/>
              </a:rPr>
              <a:t> до </a:t>
            </a:r>
            <a:r>
              <a:rPr lang="ru-RU" sz="2000" dirty="0" err="1">
                <a:latin typeface="Times New Roman" pitchFamily="18" charset="0"/>
                <a:cs typeface="Times New Roman" pitchFamily="18" charset="0"/>
              </a:rPr>
              <a:t>кіно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література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починає</a:t>
            </a:r>
            <a:r>
              <a:rPr lang="ru-RU" sz="2000" dirty="0">
                <a:latin typeface="Times New Roman" pitchFamily="18" charset="0"/>
                <a:cs typeface="Times New Roman" pitchFamily="18" charset="0"/>
              </a:rPr>
              <a:t> з сюжету, конкретно — з </a:t>
            </a:r>
            <a:r>
              <a:rPr lang="ru-RU" sz="2000" dirty="0" err="1">
                <a:latin typeface="Times New Roman" pitchFamily="18" charset="0"/>
                <a:cs typeface="Times New Roman" pitchFamily="18" charset="0"/>
              </a:rPr>
              <a:t>бойовика</a:t>
            </a:r>
            <a:r>
              <a:rPr lang="ru-RU" sz="2000" dirty="0">
                <a:latin typeface="Times New Roman" pitchFamily="18" charset="0"/>
                <a:cs typeface="Times New Roman" pitchFamily="18" charset="0"/>
              </a:rPr>
              <a:t>, детективу і </a:t>
            </a:r>
            <a:r>
              <a:rPr lang="ru-RU" sz="2000" dirty="0" err="1">
                <a:latin typeface="Times New Roman" pitchFamily="18" charset="0"/>
                <a:cs typeface="Times New Roman" pitchFamily="18" charset="0"/>
              </a:rPr>
              <a:t>пригодницького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серіалу</a:t>
            </a:r>
            <a:r>
              <a:rPr lang="ru-RU" sz="2000" dirty="0">
                <a:latin typeface="Times New Roman" pitchFamily="18" charset="0"/>
                <a:cs typeface="Times New Roman" pitchFamily="18" charset="0"/>
              </a:rPr>
              <a:t>. Вона "</a:t>
            </a:r>
            <a:r>
              <a:rPr lang="ru-RU" sz="2000" dirty="0" err="1">
                <a:latin typeface="Times New Roman" pitchFamily="18" charset="0"/>
                <a:cs typeface="Times New Roman" pitchFamily="18" charset="0"/>
              </a:rPr>
              <a:t>витягувала</a:t>
            </a:r>
            <a:r>
              <a:rPr lang="ru-RU" sz="2000" dirty="0">
                <a:latin typeface="Times New Roman" pitchFamily="18" charset="0"/>
                <a:cs typeface="Times New Roman" pitchFamily="18" charset="0"/>
              </a:rPr>
              <a:t>" з </a:t>
            </a:r>
            <a:r>
              <a:rPr lang="ru-RU" sz="2000" dirty="0" err="1">
                <a:latin typeface="Times New Roman" pitchFamily="18" charset="0"/>
                <a:cs typeface="Times New Roman" pitchFamily="18" charset="0"/>
              </a:rPr>
              <a:t>кіно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елементи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співзвучні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психології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міського</a:t>
            </a:r>
            <a:r>
              <a:rPr lang="ru-RU" sz="2000" dirty="0">
                <a:latin typeface="Times New Roman" pitchFamily="18" charset="0"/>
                <a:cs typeface="Times New Roman" pitchFamily="18" charset="0"/>
              </a:rPr>
              <a:t> жителя. </a:t>
            </a:r>
            <a:r>
              <a:rPr lang="ru-RU" sz="2000" dirty="0" err="1">
                <a:latin typeface="Times New Roman" pitchFamily="18" charset="0"/>
                <a:cs typeface="Times New Roman" pitchFamily="18" charset="0"/>
              </a:rPr>
              <a:t>Масову</a:t>
            </a:r>
            <a:r>
              <a:rPr lang="ru-RU" sz="2000" dirty="0">
                <a:latin typeface="Times New Roman" pitchFamily="18" charset="0"/>
                <a:cs typeface="Times New Roman" pitchFamily="18" charset="0"/>
              </a:rPr>
              <a:t> ж </a:t>
            </a:r>
            <a:r>
              <a:rPr lang="ru-RU" sz="2000" dirty="0" err="1">
                <a:latin typeface="Times New Roman" pitchFamily="18" charset="0"/>
                <a:cs typeface="Times New Roman" pitchFamily="18" charset="0"/>
              </a:rPr>
              <a:t>публіку</a:t>
            </a:r>
            <a:r>
              <a:rPr lang="ru-RU" sz="2000" dirty="0">
                <a:latin typeface="Times New Roman" pitchFamily="18" charset="0"/>
                <a:cs typeface="Times New Roman" pitchFamily="18" charset="0"/>
              </a:rPr>
              <a:t> великих </a:t>
            </a:r>
            <a:r>
              <a:rPr lang="ru-RU" sz="2000" dirty="0" err="1">
                <a:latin typeface="Times New Roman" pitchFamily="18" charset="0"/>
                <a:cs typeface="Times New Roman" pitchFamily="18" charset="0"/>
              </a:rPr>
              <a:t>міст</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найбільше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приваблювали</a:t>
            </a:r>
            <a:r>
              <a:rPr lang="ru-RU" sz="2000" dirty="0">
                <a:latin typeface="Times New Roman" pitchFamily="18" charset="0"/>
                <a:cs typeface="Times New Roman" pitchFamily="18" charset="0"/>
              </a:rPr>
              <a:t> авантюрно-</a:t>
            </a:r>
            <a:r>
              <a:rPr lang="ru-RU" sz="2000" dirty="0" err="1">
                <a:latin typeface="Times New Roman" pitchFamily="18" charset="0"/>
                <a:cs typeface="Times New Roman" pitchFamily="18" charset="0"/>
              </a:rPr>
              <a:t>детективні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мотиви</a:t>
            </a:r>
            <a:r>
              <a:rPr lang="ru-RU" sz="2000" dirty="0">
                <a:latin typeface="Times New Roman" pitchFamily="18" charset="0"/>
                <a:cs typeface="Times New Roman" pitchFamily="18" charset="0"/>
              </a:rPr>
              <a:t> з </a:t>
            </a:r>
            <a:r>
              <a:rPr lang="ru-RU" sz="2000" dirty="0" err="1">
                <a:latin typeface="Times New Roman" pitchFamily="18" charset="0"/>
                <a:cs typeface="Times New Roman" pitchFamily="18" charset="0"/>
              </a:rPr>
              <a:t>участю</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сищиків</a:t>
            </a:r>
            <a:r>
              <a:rPr lang="ru-RU" sz="2000" dirty="0">
                <a:latin typeface="Times New Roman" pitchFamily="18" charset="0"/>
                <a:cs typeface="Times New Roman" pitchFamily="18" charset="0"/>
              </a:rPr>
              <a:t> і </a:t>
            </a:r>
            <a:r>
              <a:rPr lang="ru-RU" sz="2000" dirty="0" err="1">
                <a:latin typeface="Times New Roman" pitchFamily="18" charset="0"/>
                <a:cs typeface="Times New Roman" pitchFamily="18" charset="0"/>
              </a:rPr>
              <a:t>злочинців</a:t>
            </a:r>
            <a:r>
              <a:rPr lang="ru-RU" sz="2400" dirty="0">
                <a:latin typeface="Times New Roman" pitchFamily="18" charset="0"/>
                <a:cs typeface="Times New Roman" pitchFamily="18" charset="0"/>
              </a:rPr>
              <a:t>.</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849" y="1341436"/>
            <a:ext cx="4319812" cy="4319812"/>
          </a:xfrm>
          <a:prstGeom prst="rect">
            <a:avLst/>
          </a:prstGeom>
          <a:ln>
            <a:noFill/>
          </a:ln>
          <a:effectLst>
            <a:softEdge rad="112500"/>
          </a:effectLst>
        </p:spPr>
      </p:pic>
    </p:spTree>
    <p:extLst>
      <p:ext uri="{BB962C8B-B14F-4D97-AF65-F5344CB8AC3E}">
        <p14:creationId xmlns:p14="http://schemas.microsoft.com/office/powerpoint/2010/main" val="2490127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973222"/>
            <a:ext cx="4176464" cy="5852120"/>
          </a:xfrm>
        </p:spPr>
        <p:txBody>
          <a:bodyPr>
            <a:noAutofit/>
          </a:bodyPr>
          <a:lstStyle/>
          <a:p>
            <a:r>
              <a:rPr lang="ru-RU" sz="1900" dirty="0">
                <a:latin typeface="Times New Roman" pitchFamily="18" charset="0"/>
                <a:cs typeface="Times New Roman" pitchFamily="18" charset="0"/>
              </a:rPr>
              <a:t>У </a:t>
            </a:r>
            <a:r>
              <a:rPr lang="ru-RU" sz="1900" dirty="0" err="1">
                <a:latin typeface="Times New Roman" pitchFamily="18" charset="0"/>
                <a:cs typeface="Times New Roman" pitchFamily="18" charset="0"/>
              </a:rPr>
              <a:t>часи</a:t>
            </a:r>
            <a:r>
              <a:rPr lang="ru-RU" sz="1900" dirty="0">
                <a:latin typeface="Times New Roman" pitchFamily="18" charset="0"/>
                <a:cs typeface="Times New Roman" pitchFamily="18" charset="0"/>
              </a:rPr>
              <a:t> </a:t>
            </a:r>
            <a:r>
              <a:rPr lang="ru-RU" sz="1900" dirty="0" err="1">
                <a:latin typeface="Times New Roman" pitchFamily="18" charset="0"/>
                <a:cs typeface="Times New Roman" pitchFamily="18" charset="0"/>
              </a:rPr>
              <a:t>обмеженої</a:t>
            </a:r>
            <a:r>
              <a:rPr lang="ru-RU" sz="1900" dirty="0">
                <a:latin typeface="Times New Roman" pitchFamily="18" charset="0"/>
                <a:cs typeface="Times New Roman" pitchFamily="18" charset="0"/>
              </a:rPr>
              <a:t> </a:t>
            </a:r>
            <a:r>
              <a:rPr lang="ru-RU" sz="1900" dirty="0" err="1">
                <a:latin typeface="Times New Roman" pitchFamily="18" charset="0"/>
                <a:cs typeface="Times New Roman" pitchFamily="18" charset="0"/>
              </a:rPr>
              <a:t>кіномови</a:t>
            </a:r>
            <a:r>
              <a:rPr lang="ru-RU" sz="1900" dirty="0">
                <a:latin typeface="Times New Roman" pitchFamily="18" charset="0"/>
                <a:cs typeface="Times New Roman" pitchFamily="18" charset="0"/>
              </a:rPr>
              <a:t> для </a:t>
            </a:r>
            <a:r>
              <a:rPr lang="ru-RU" sz="1900" dirty="0" err="1">
                <a:latin typeface="Times New Roman" pitchFamily="18" charset="0"/>
                <a:cs typeface="Times New Roman" pitchFamily="18" charset="0"/>
              </a:rPr>
              <a:t>кінематографа</a:t>
            </a:r>
            <a:r>
              <a:rPr lang="ru-RU" sz="1900" dirty="0">
                <a:latin typeface="Times New Roman" pitchFamily="18" charset="0"/>
                <a:cs typeface="Times New Roman" pitchFamily="18" charset="0"/>
              </a:rPr>
              <a:t> </a:t>
            </a:r>
            <a:r>
              <a:rPr lang="ru-RU" sz="1900" dirty="0" err="1">
                <a:latin typeface="Times New Roman" pitchFamily="18" charset="0"/>
                <a:cs typeface="Times New Roman" pitchFamily="18" charset="0"/>
              </a:rPr>
              <a:t>надзвичайно</a:t>
            </a:r>
            <a:r>
              <a:rPr lang="ru-RU" sz="1900" dirty="0">
                <a:latin typeface="Times New Roman" pitchFamily="18" charset="0"/>
                <a:cs typeface="Times New Roman" pitchFamily="18" charset="0"/>
              </a:rPr>
              <a:t> </a:t>
            </a:r>
            <a:r>
              <a:rPr lang="ru-RU" sz="1900" dirty="0" err="1">
                <a:latin typeface="Times New Roman" pitchFamily="18" charset="0"/>
                <a:cs typeface="Times New Roman" pitchFamily="18" charset="0"/>
              </a:rPr>
              <a:t>важко</a:t>
            </a:r>
            <a:r>
              <a:rPr lang="ru-RU" sz="1900" dirty="0">
                <a:latin typeface="Times New Roman" pitchFamily="18" charset="0"/>
                <a:cs typeface="Times New Roman" pitchFamily="18" charset="0"/>
              </a:rPr>
              <a:t> </a:t>
            </a:r>
            <a:r>
              <a:rPr lang="ru-RU" sz="1900" dirty="0" err="1">
                <a:latin typeface="Times New Roman" pitchFamily="18" charset="0"/>
                <a:cs typeface="Times New Roman" pitchFamily="18" charset="0"/>
              </a:rPr>
              <a:t>було</a:t>
            </a:r>
            <a:r>
              <a:rPr lang="ru-RU" sz="1900" dirty="0">
                <a:latin typeface="Times New Roman" pitchFamily="18" charset="0"/>
                <a:cs typeface="Times New Roman" pitchFamily="18" charset="0"/>
              </a:rPr>
              <a:t> </a:t>
            </a:r>
            <a:r>
              <a:rPr lang="ru-RU" sz="1900" dirty="0" err="1">
                <a:latin typeface="Times New Roman" pitchFamily="18" charset="0"/>
                <a:cs typeface="Times New Roman" pitchFamily="18" charset="0"/>
              </a:rPr>
              <a:t>передавати</a:t>
            </a:r>
            <a:r>
              <a:rPr lang="ru-RU" sz="1900" dirty="0">
                <a:latin typeface="Times New Roman" pitchFamily="18" charset="0"/>
                <a:cs typeface="Times New Roman" pitchFamily="18" charset="0"/>
              </a:rPr>
              <a:t> </a:t>
            </a:r>
            <a:r>
              <a:rPr lang="ru-RU" sz="1900" dirty="0" err="1">
                <a:latin typeface="Times New Roman" pitchFamily="18" charset="0"/>
                <a:cs typeface="Times New Roman" pitchFamily="18" charset="0"/>
              </a:rPr>
              <a:t>складні</a:t>
            </a:r>
            <a:r>
              <a:rPr lang="ru-RU" sz="1900" dirty="0">
                <a:latin typeface="Times New Roman" pitchFamily="18" charset="0"/>
                <a:cs typeface="Times New Roman" pitchFamily="18" charset="0"/>
              </a:rPr>
              <a:t> </a:t>
            </a:r>
            <a:r>
              <a:rPr lang="ru-RU" sz="1900" dirty="0" err="1">
                <a:latin typeface="Times New Roman" pitchFamily="18" charset="0"/>
                <a:cs typeface="Times New Roman" pitchFamily="18" charset="0"/>
              </a:rPr>
              <a:t>характери</a:t>
            </a:r>
            <a:r>
              <a:rPr lang="ru-RU" sz="1900" dirty="0">
                <a:latin typeface="Times New Roman" pitchFamily="18" charset="0"/>
                <a:cs typeface="Times New Roman" pitchFamily="18" charset="0"/>
              </a:rPr>
              <a:t> й </a:t>
            </a:r>
            <a:r>
              <a:rPr lang="ru-RU" sz="1900" dirty="0" err="1">
                <a:latin typeface="Times New Roman" pitchFamily="18" charset="0"/>
                <a:cs typeface="Times New Roman" pitchFamily="18" charset="0"/>
              </a:rPr>
              <a:t>душевні</a:t>
            </a:r>
            <a:r>
              <a:rPr lang="ru-RU" sz="1900" dirty="0">
                <a:latin typeface="Times New Roman" pitchFamily="18" charset="0"/>
                <a:cs typeface="Times New Roman" pitchFamily="18" charset="0"/>
              </a:rPr>
              <a:t> </a:t>
            </a:r>
            <a:r>
              <a:rPr lang="ru-RU" sz="1900" dirty="0" err="1">
                <a:latin typeface="Times New Roman" pitchFamily="18" charset="0"/>
                <a:cs typeface="Times New Roman" pitchFamily="18" charset="0"/>
              </a:rPr>
              <a:t>переживання</a:t>
            </a:r>
            <a:r>
              <a:rPr lang="ru-RU" sz="1900" dirty="0">
                <a:latin typeface="Times New Roman" pitchFamily="18" charset="0"/>
                <a:cs typeface="Times New Roman" pitchFamily="18" charset="0"/>
              </a:rPr>
              <a:t>, тому </a:t>
            </a:r>
            <a:r>
              <a:rPr lang="ru-RU" sz="1900" dirty="0" err="1">
                <a:latin typeface="Times New Roman" pitchFamily="18" charset="0"/>
                <a:cs typeface="Times New Roman" pitchFamily="18" charset="0"/>
              </a:rPr>
              <a:t>його</a:t>
            </a:r>
            <a:r>
              <a:rPr lang="ru-RU" sz="1900" dirty="0">
                <a:latin typeface="Times New Roman" pitchFamily="18" charset="0"/>
                <a:cs typeface="Times New Roman" pitchFamily="18" charset="0"/>
              </a:rPr>
              <a:t> </a:t>
            </a:r>
            <a:r>
              <a:rPr lang="ru-RU" sz="1900" dirty="0" err="1">
                <a:latin typeface="Times New Roman" pitchFamily="18" charset="0"/>
                <a:cs typeface="Times New Roman" pitchFamily="18" charset="0"/>
              </a:rPr>
              <a:t>увага</a:t>
            </a:r>
            <a:r>
              <a:rPr lang="ru-RU" sz="1900" dirty="0">
                <a:latin typeface="Times New Roman" pitchFamily="18" charset="0"/>
                <a:cs typeface="Times New Roman" pitchFamily="18" charset="0"/>
              </a:rPr>
              <a:t> </a:t>
            </a:r>
            <a:r>
              <a:rPr lang="ru-RU" sz="1900" dirty="0" err="1">
                <a:latin typeface="Times New Roman" pitchFamily="18" charset="0"/>
                <a:cs typeface="Times New Roman" pitchFamily="18" charset="0"/>
              </a:rPr>
              <a:t>зосереджувалася</a:t>
            </a:r>
            <a:r>
              <a:rPr lang="ru-RU" sz="1900" dirty="0">
                <a:latin typeface="Times New Roman" pitchFamily="18" charset="0"/>
                <a:cs typeface="Times New Roman" pitchFamily="18" charset="0"/>
              </a:rPr>
              <a:t> </a:t>
            </a:r>
            <a:r>
              <a:rPr lang="ru-RU" sz="1900" dirty="0" err="1">
                <a:latin typeface="Times New Roman" pitchFamily="18" charset="0"/>
                <a:cs typeface="Times New Roman" pitchFamily="18" charset="0"/>
              </a:rPr>
              <a:t>головно</a:t>
            </a:r>
            <a:r>
              <a:rPr lang="ru-RU" sz="1900" dirty="0">
                <a:latin typeface="Times New Roman" pitchFamily="18" charset="0"/>
                <a:cs typeface="Times New Roman" pitchFamily="18" charset="0"/>
              </a:rPr>
              <a:t> на </a:t>
            </a:r>
            <a:r>
              <a:rPr lang="ru-RU" sz="1900" dirty="0" err="1">
                <a:latin typeface="Times New Roman" pitchFamily="18" charset="0"/>
                <a:cs typeface="Times New Roman" pitchFamily="18" charset="0"/>
              </a:rPr>
              <a:t>властивостях</a:t>
            </a:r>
            <a:r>
              <a:rPr lang="ru-RU" sz="1900" dirty="0">
                <a:latin typeface="Times New Roman" pitchFamily="18" charset="0"/>
                <a:cs typeface="Times New Roman" pitchFamily="18" charset="0"/>
              </a:rPr>
              <a:t> і поворотах сюжету. </a:t>
            </a:r>
            <a:r>
              <a:rPr lang="ru-RU" sz="1900" dirty="0" err="1">
                <a:latin typeface="Times New Roman" pitchFamily="18" charset="0"/>
                <a:cs typeface="Times New Roman" pitchFamily="18" charset="0"/>
              </a:rPr>
              <a:t>Водночас</a:t>
            </a:r>
            <a:r>
              <a:rPr lang="ru-RU" sz="1900" dirty="0">
                <a:latin typeface="Times New Roman" pitchFamily="18" charset="0"/>
                <a:cs typeface="Times New Roman" pitchFamily="18" charset="0"/>
              </a:rPr>
              <a:t> </a:t>
            </a:r>
            <a:r>
              <a:rPr lang="ru-RU" sz="1900" dirty="0" err="1">
                <a:latin typeface="Times New Roman" pitchFamily="18" charset="0"/>
                <a:cs typeface="Times New Roman" pitchFamily="18" charset="0"/>
              </a:rPr>
              <a:t>українська</a:t>
            </a:r>
            <a:r>
              <a:rPr lang="ru-RU" sz="1900" dirty="0">
                <a:latin typeface="Times New Roman" pitchFamily="18" charset="0"/>
                <a:cs typeface="Times New Roman" pitchFamily="18" charset="0"/>
              </a:rPr>
              <a:t> </a:t>
            </a:r>
            <a:r>
              <a:rPr lang="ru-RU" sz="1900" dirty="0" smtClean="0">
                <a:latin typeface="Times New Roman" pitchFamily="18" charset="0"/>
                <a:cs typeface="Times New Roman" pitchFamily="18" charset="0"/>
              </a:rPr>
              <a:t>проза, </a:t>
            </a:r>
            <a:r>
              <a:rPr lang="ru-RU" sz="1900" dirty="0">
                <a:latin typeface="Times New Roman" pitchFamily="18" charset="0"/>
                <a:cs typeface="Times New Roman" pitchFamily="18" charset="0"/>
              </a:rPr>
              <a:t>на думку Майка </a:t>
            </a:r>
            <a:r>
              <a:rPr lang="ru-RU" sz="1900" dirty="0" err="1">
                <a:latin typeface="Times New Roman" pitchFamily="18" charset="0"/>
                <a:cs typeface="Times New Roman" pitchFamily="18" charset="0"/>
              </a:rPr>
              <a:t>Йогансена</a:t>
            </a:r>
            <a:r>
              <a:rPr lang="ru-RU" sz="1900" dirty="0">
                <a:latin typeface="Times New Roman" pitchFamily="18" charset="0"/>
                <a:cs typeface="Times New Roman" pitchFamily="18" charset="0"/>
              </a:rPr>
              <a:t>, </a:t>
            </a:r>
            <a:r>
              <a:rPr lang="ru-RU" sz="1900" dirty="0" err="1">
                <a:latin typeface="Times New Roman" pitchFamily="18" charset="0"/>
                <a:cs typeface="Times New Roman" pitchFamily="18" charset="0"/>
              </a:rPr>
              <a:t>слабувала</a:t>
            </a:r>
            <a:r>
              <a:rPr lang="ru-RU" sz="1900" dirty="0">
                <a:latin typeface="Times New Roman" pitchFamily="18" charset="0"/>
                <a:cs typeface="Times New Roman" pitchFamily="18" charset="0"/>
              </a:rPr>
              <a:t> "на </a:t>
            </a:r>
            <a:r>
              <a:rPr lang="ru-RU" sz="1900" dirty="0" err="1">
                <a:latin typeface="Times New Roman" pitchFamily="18" charset="0"/>
                <a:cs typeface="Times New Roman" pitchFamily="18" charset="0"/>
              </a:rPr>
              <a:t>мовну</a:t>
            </a:r>
            <a:r>
              <a:rPr lang="ru-RU" sz="1900" dirty="0">
                <a:latin typeface="Times New Roman" pitchFamily="18" charset="0"/>
                <a:cs typeface="Times New Roman" pitchFamily="18" charset="0"/>
              </a:rPr>
              <a:t> </a:t>
            </a:r>
            <a:r>
              <a:rPr lang="ru-RU" sz="1900" dirty="0" err="1">
                <a:latin typeface="Times New Roman" pitchFamily="18" charset="0"/>
                <a:cs typeface="Times New Roman" pitchFamily="18" charset="0"/>
              </a:rPr>
              <a:t>гіпертрофію</a:t>
            </a:r>
            <a:r>
              <a:rPr lang="ru-RU" sz="1900" dirty="0">
                <a:latin typeface="Times New Roman" pitchFamily="18" charset="0"/>
                <a:cs typeface="Times New Roman" pitchFamily="18" charset="0"/>
              </a:rPr>
              <a:t> й </a:t>
            </a:r>
            <a:r>
              <a:rPr lang="ru-RU" sz="1900" dirty="0" err="1">
                <a:latin typeface="Times New Roman" pitchFamily="18" charset="0"/>
                <a:cs typeface="Times New Roman" pitchFamily="18" charset="0"/>
              </a:rPr>
              <a:t>фабульну</a:t>
            </a:r>
            <a:r>
              <a:rPr lang="ru-RU" sz="1900" dirty="0">
                <a:latin typeface="Times New Roman" pitchFamily="18" charset="0"/>
                <a:cs typeface="Times New Roman" pitchFamily="18" charset="0"/>
              </a:rPr>
              <a:t> </a:t>
            </a:r>
            <a:r>
              <a:rPr lang="ru-RU" sz="1900" dirty="0" err="1">
                <a:latin typeface="Times New Roman" pitchFamily="18" charset="0"/>
                <a:cs typeface="Times New Roman" pitchFamily="18" charset="0"/>
              </a:rPr>
              <a:t>анемію</a:t>
            </a:r>
            <a:r>
              <a:rPr lang="ru-RU" sz="1900" dirty="0">
                <a:latin typeface="Times New Roman" pitchFamily="18" charset="0"/>
                <a:cs typeface="Times New Roman" pitchFamily="18" charset="0"/>
              </a:rPr>
              <a:t>".</a:t>
            </a:r>
          </a:p>
        </p:txBody>
      </p:sp>
      <p:pic>
        <p:nvPicPr>
          <p:cNvPr id="4" name="Объект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499992" y="1988840"/>
            <a:ext cx="4323581" cy="3384376"/>
          </a:xfrm>
          <a:prstGeom prst="rect">
            <a:avLst/>
          </a:prstGeom>
          <a:ln>
            <a:noFill/>
          </a:ln>
          <a:effectLst>
            <a:softEdge rad="112500"/>
          </a:effectLst>
        </p:spPr>
      </p:pic>
    </p:spTree>
    <p:extLst>
      <p:ext uri="{BB962C8B-B14F-4D97-AF65-F5344CB8AC3E}">
        <p14:creationId xmlns:p14="http://schemas.microsoft.com/office/powerpoint/2010/main" val="2590911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412776"/>
            <a:ext cx="4176464" cy="4896544"/>
          </a:xfrm>
        </p:spPr>
        <p:txBody>
          <a:bodyPr>
            <a:noAutofit/>
          </a:bodyPr>
          <a:lstStyle/>
          <a:p>
            <a:r>
              <a:rPr lang="ru-RU" sz="1600" dirty="0">
                <a:latin typeface="Times New Roman" pitchFamily="18" charset="0"/>
                <a:cs typeface="Times New Roman" pitchFamily="18" charset="0"/>
              </a:rPr>
              <a:t>Першими </a:t>
            </a:r>
            <a:r>
              <a:rPr lang="ru-RU" sz="1600" dirty="0" err="1">
                <a:latin typeface="Times New Roman" pitchFamily="18" charset="0"/>
                <a:cs typeface="Times New Roman" pitchFamily="18" charset="0"/>
              </a:rPr>
              <a:t>спробами</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вилікуватися</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від</a:t>
            </a:r>
            <a:r>
              <a:rPr lang="ru-RU" sz="1600" dirty="0">
                <a:latin typeface="Times New Roman" pitchFamily="18" charset="0"/>
                <a:cs typeface="Times New Roman" pitchFamily="18" charset="0"/>
              </a:rPr>
              <a:t> "сюжетного </a:t>
            </a:r>
            <a:r>
              <a:rPr lang="ru-RU" sz="1600" dirty="0" err="1">
                <a:latin typeface="Times New Roman" pitchFamily="18" charset="0"/>
                <a:cs typeface="Times New Roman" pitchFamily="18" charset="0"/>
              </a:rPr>
              <a:t>розладу</a:t>
            </a:r>
            <a:r>
              <a:rPr lang="ru-RU" sz="1600" dirty="0">
                <a:latin typeface="Times New Roman" pitchFamily="18" charset="0"/>
                <a:cs typeface="Times New Roman" pitchFamily="18" charset="0"/>
              </a:rPr>
              <a:t>" стали </a:t>
            </a:r>
            <a:r>
              <a:rPr lang="ru-RU" sz="1600" dirty="0" err="1">
                <a:latin typeface="Times New Roman" pitchFamily="18" charset="0"/>
                <a:cs typeface="Times New Roman" pitchFamily="18" charset="0"/>
              </a:rPr>
              <a:t>збірки</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оповідань</a:t>
            </a:r>
            <a:r>
              <a:rPr lang="ru-RU" sz="1600" dirty="0">
                <a:latin typeface="Times New Roman" pitchFamily="18" charset="0"/>
                <a:cs typeface="Times New Roman" pitchFamily="18" charset="0"/>
              </a:rPr>
              <a:t> "В болотах" (1924), "</a:t>
            </a:r>
            <a:r>
              <a:rPr lang="ru-RU" sz="1600" dirty="0" err="1">
                <a:latin typeface="Times New Roman" pitchFamily="18" charset="0"/>
                <a:cs typeface="Times New Roman" pitchFamily="18" charset="0"/>
              </a:rPr>
              <a:t>Плантації</a:t>
            </a:r>
            <a:r>
              <a:rPr lang="ru-RU" sz="1600" dirty="0">
                <a:latin typeface="Times New Roman" pitchFamily="18" charset="0"/>
                <a:cs typeface="Times New Roman" pitchFamily="18" charset="0"/>
              </a:rPr>
              <a:t>" і "</a:t>
            </a:r>
            <a:r>
              <a:rPr lang="ru-RU" sz="1600" dirty="0" err="1">
                <a:latin typeface="Times New Roman" pitchFamily="18" charset="0"/>
                <a:cs typeface="Times New Roman" pitchFamily="18" charset="0"/>
              </a:rPr>
              <a:t>Сотні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тисяч</a:t>
            </a:r>
            <a:r>
              <a:rPr lang="ru-RU" sz="1600" dirty="0">
                <a:latin typeface="Times New Roman" pitchFamily="18" charset="0"/>
                <a:cs typeface="Times New Roman" pitchFamily="18" charset="0"/>
              </a:rPr>
              <a:t> сил" (</a:t>
            </a:r>
            <a:r>
              <a:rPr lang="ru-RU" sz="1600" dirty="0" err="1">
                <a:latin typeface="Times New Roman" pitchFamily="18" charset="0"/>
                <a:cs typeface="Times New Roman" pitchFamily="18" charset="0"/>
              </a:rPr>
              <a:t>обидві</a:t>
            </a:r>
            <a:r>
              <a:rPr lang="ru-RU" sz="1600" dirty="0">
                <a:latin typeface="Times New Roman" pitchFamily="18" charset="0"/>
                <a:cs typeface="Times New Roman" pitchFamily="18" charset="0"/>
              </a:rPr>
              <a:t> — 1925) </a:t>
            </a:r>
            <a:r>
              <a:rPr lang="ru-RU" sz="1600" dirty="0" err="1">
                <a:latin typeface="Times New Roman" pitchFamily="18" charset="0"/>
                <a:cs typeface="Times New Roman" pitchFamily="18" charset="0"/>
              </a:rPr>
              <a:t>Олекси</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Слісаренка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Переможець</a:t>
            </a:r>
            <a:r>
              <a:rPr lang="ru-RU" sz="1600" dirty="0">
                <a:latin typeface="Times New Roman" pitchFamily="18" charset="0"/>
                <a:cs typeface="Times New Roman" pitchFamily="18" charset="0"/>
              </a:rPr>
              <a:t> дракона" і "</a:t>
            </a:r>
            <a:r>
              <a:rPr lang="ru-RU" sz="1600" dirty="0" err="1">
                <a:latin typeface="Times New Roman" pitchFamily="18" charset="0"/>
                <a:cs typeface="Times New Roman" pitchFamily="18" charset="0"/>
              </a:rPr>
              <a:t>Пригоди</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машиніста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Хорна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обидві</a:t>
            </a:r>
            <a:r>
              <a:rPr lang="ru-RU" sz="1600" dirty="0">
                <a:latin typeface="Times New Roman" pitchFamily="18" charset="0"/>
                <a:cs typeface="Times New Roman" pitchFamily="18" charset="0"/>
              </a:rPr>
              <a:t> — 1925) Гео </a:t>
            </a:r>
            <a:r>
              <a:rPr lang="ru-RU" sz="1600" dirty="0" err="1">
                <a:latin typeface="Times New Roman" pitchFamily="18" charset="0"/>
                <a:cs typeface="Times New Roman" pitchFamily="18" charset="0"/>
              </a:rPr>
              <a:t>Шкурупія</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Мамутові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бивні</a:t>
            </a:r>
            <a:r>
              <a:rPr lang="ru-RU" sz="1600" dirty="0">
                <a:latin typeface="Times New Roman" pitchFamily="18" charset="0"/>
                <a:cs typeface="Times New Roman" pitchFamily="18" charset="0"/>
              </a:rPr>
              <a:t>" (1925) </a:t>
            </a:r>
            <a:r>
              <a:rPr lang="ru-RU" sz="1600" dirty="0" err="1">
                <a:latin typeface="Times New Roman" pitchFamily="18" charset="0"/>
                <a:cs typeface="Times New Roman" pitchFamily="18" charset="0"/>
              </a:rPr>
              <a:t>Юрія</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Яновського</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Сімнадцять</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хвилин</a:t>
            </a:r>
            <a:r>
              <a:rPr lang="ru-RU" sz="1600" dirty="0">
                <a:latin typeface="Times New Roman" pitchFamily="18" charset="0"/>
                <a:cs typeface="Times New Roman" pitchFamily="18" charset="0"/>
              </a:rPr>
              <a:t>" (1925) Майка </a:t>
            </a:r>
            <a:r>
              <a:rPr lang="ru-RU" sz="1600" dirty="0" err="1">
                <a:latin typeface="Times New Roman" pitchFamily="18" charset="0"/>
                <a:cs typeface="Times New Roman" pitchFamily="18" charset="0"/>
              </a:rPr>
              <a:t>Йогансена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Одночасна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поява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цих</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книжечок</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засвідчила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народження</a:t>
            </a:r>
            <a:r>
              <a:rPr lang="ru-RU" sz="1600" dirty="0">
                <a:latin typeface="Times New Roman" pitchFamily="18" charset="0"/>
                <a:cs typeface="Times New Roman" pitchFamily="18" charset="0"/>
              </a:rPr>
              <a:t> так </a:t>
            </a:r>
            <a:r>
              <a:rPr lang="ru-RU" sz="1600" dirty="0" err="1">
                <a:latin typeface="Times New Roman" pitchFamily="18" charset="0"/>
                <a:cs typeface="Times New Roman" pitchFamily="18" charset="0"/>
              </a:rPr>
              <a:t>званих</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сюжетників</a:t>
            </a:r>
            <a:r>
              <a:rPr lang="ru-RU" sz="1600" dirty="0">
                <a:latin typeface="Times New Roman" pitchFamily="18" charset="0"/>
                <a:cs typeface="Times New Roman" pitchFamily="18" charset="0"/>
              </a:rPr>
              <a:t>" в </a:t>
            </a:r>
            <a:r>
              <a:rPr lang="ru-RU" sz="1600" dirty="0" err="1">
                <a:latin typeface="Times New Roman" pitchFamily="18" charset="0"/>
                <a:cs typeface="Times New Roman" pitchFamily="18" charset="0"/>
              </a:rPr>
              <a:t>українській</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літературі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Напрямок</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їхнього</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дальшого</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розвитку</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визначав</a:t>
            </a:r>
            <a:r>
              <a:rPr lang="ru-RU" sz="1600" dirty="0">
                <a:latin typeface="Times New Roman" pitchFamily="18" charset="0"/>
                <a:cs typeface="Times New Roman" pitchFamily="18" charset="0"/>
              </a:rPr>
              <a:t> не в </a:t>
            </a:r>
            <a:r>
              <a:rPr lang="ru-RU" sz="1600" dirty="0" err="1">
                <a:latin typeface="Times New Roman" pitchFamily="18" charset="0"/>
                <a:cs typeface="Times New Roman" pitchFamily="18" charset="0"/>
              </a:rPr>
              <a:t>останню</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чергу</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кінематограф</a:t>
            </a:r>
            <a:r>
              <a:rPr lang="ru-RU" sz="1600" dirty="0">
                <a:latin typeface="Times New Roman" pitchFamily="18" charset="0"/>
                <a:cs typeface="Times New Roman" pitchFamily="18" charset="0"/>
              </a:rPr>
              <a:t>, будучи і стимулом, і </a:t>
            </a:r>
            <a:r>
              <a:rPr lang="ru-RU" sz="1600" dirty="0" err="1">
                <a:latin typeface="Times New Roman" pitchFamily="18" charset="0"/>
                <a:cs typeface="Times New Roman" pitchFamily="18" charset="0"/>
              </a:rPr>
              <a:t>натхненником</a:t>
            </a:r>
            <a:r>
              <a:rPr lang="ru-RU" sz="1600" dirty="0">
                <a:latin typeface="Times New Roman" pitchFamily="18" charset="0"/>
                <a:cs typeface="Times New Roman" pitchFamily="18" charset="0"/>
              </a:rPr>
              <a:t>, і </a:t>
            </a:r>
            <a:r>
              <a:rPr lang="ru-RU" sz="1600" dirty="0" err="1">
                <a:latin typeface="Times New Roman" pitchFamily="18" charset="0"/>
                <a:cs typeface="Times New Roman" pitchFamily="18" charset="0"/>
              </a:rPr>
              <a:t>матеріалом</a:t>
            </a:r>
            <a:r>
              <a:rPr lang="ru-RU" sz="1600" dirty="0">
                <a:latin typeface="Times New Roman" pitchFamily="18" charset="0"/>
                <a:cs typeface="Times New Roman" pitchFamily="18" charset="0"/>
              </a:rPr>
              <a:t>.</a:t>
            </a:r>
          </a:p>
        </p:txBody>
      </p:sp>
      <p:pic>
        <p:nvPicPr>
          <p:cNvPr id="4" name="Объект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860032" y="1268760"/>
            <a:ext cx="1866041" cy="2556476"/>
          </a:xfrm>
          <a:prstGeom prst="rect">
            <a:avLst/>
          </a:prstGeom>
          <a:ln>
            <a:noFill/>
          </a:ln>
          <a:effectLst>
            <a:softEdge rad="112500"/>
          </a:effectLst>
        </p:spPr>
      </p:pic>
      <p:pic>
        <p:nvPicPr>
          <p:cNvPr id="5" name="Рисунок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20272" y="1340768"/>
            <a:ext cx="1872208" cy="2520281"/>
          </a:xfrm>
          <a:prstGeom prst="rect">
            <a:avLst/>
          </a:prstGeom>
          <a:ln>
            <a:noFill/>
          </a:ln>
          <a:effectLst>
            <a:softEdge rad="112500"/>
          </a:effectLst>
        </p:spPr>
      </p:pic>
      <p:pic>
        <p:nvPicPr>
          <p:cNvPr id="6" name="Рисунок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00622" y="3933056"/>
            <a:ext cx="1774056" cy="2483678"/>
          </a:xfrm>
          <a:prstGeom prst="rect">
            <a:avLst/>
          </a:prstGeom>
          <a:ln>
            <a:noFill/>
          </a:ln>
          <a:effectLst>
            <a:softEdge rad="112500"/>
          </a:effectLst>
        </p:spPr>
      </p:pic>
      <p:pic>
        <p:nvPicPr>
          <p:cNvPr id="7" name="Рисунок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948264" y="3933868"/>
            <a:ext cx="1825871" cy="2482866"/>
          </a:xfrm>
          <a:prstGeom prst="rect">
            <a:avLst/>
          </a:prstGeom>
          <a:ln>
            <a:noFill/>
          </a:ln>
          <a:effectLst>
            <a:softEdge rad="112500"/>
          </a:effectLst>
        </p:spPr>
      </p:pic>
    </p:spTree>
    <p:extLst>
      <p:ext uri="{BB962C8B-B14F-4D97-AF65-F5344CB8AC3E}">
        <p14:creationId xmlns:p14="http://schemas.microsoft.com/office/powerpoint/2010/main" val="199723255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203</TotalTime>
  <Words>858</Words>
  <Application>Microsoft Office PowerPoint</Application>
  <PresentationFormat>Экран (4:3)</PresentationFormat>
  <Paragraphs>21</Paragraphs>
  <Slides>15</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Трек</vt:lpstr>
      <vt:lpstr>Українська проза в творчості кіномитців в ХХ столітті</vt:lpstr>
      <vt:lpstr>Проза – це літературний твір або сукупність творів, написаних невіршованою мовою. </vt:lpstr>
      <vt:lpstr>Для ХХ століття характерні взаємовпливи і взаємопроникнення різних видів мистецтва. 20–30-ті роки ХХ століття особливо позначено взаємодією Прози і мистецтва кіно, яка не припиняється й до сьогодні. Сергій Ейзенштейн шукав у мові поезії засобів для кінопоетики. Водночас дослідники відзначали вплив кінопоетики на творчість багатьох поетів і прозаїків.</vt:lpstr>
      <vt:lpstr>Про вплив прози на кіно говорилося від моменту його винаходу. Кінематограф користувався не тільки словом у написах, а й запозичував у літератури жанри, теми і сюжети.</vt:lpstr>
      <vt:lpstr>Ейзенштейн писав:   "Якщо в першому літературному періоді кінематограф спирався на сюжетно-фабульний, драматичний або епічний досвід літератури, тобто запозичував у літератури елементи конструкції речей загалом, то, на відміну від нього, у другому літературному періоді він використовував літературу по іншій лінії — по лінії досвіду технології матеріалів, якими орудує проза. Тут кінематограф на перших порах користується досвідом прози для вироблення своєї мови, свого мовлення, своєї словесності, своєї образності"</vt:lpstr>
      <vt:lpstr>У 1923 році, коли кіно ще вперто прагнуло звільнитися від "літературщини", "театральності" і "живописності", критики разом заговорили про зворотний вплив кіно на літературу. Кінематографічність літературного твору — поняття історичне, що безперервно змінювалося. У 20–30-х роках кіно, сеанси якого було позначено елементами фокусництва, стало апологетом сюжетності і динамічності, адже кінематограф того часу міг акцентувати тільки сюжет, а точніше відтворити зовнішню інтригу. І читач вимагав книжки, у якій відчувався б шалений темп і чіткий ритм нового життя.</vt:lpstr>
      <vt:lpstr>Отже, свій інтерес до кіно література починає з сюжету, конкретно — з бойовика, детективу і пригодницького серіалу. Вона "витягувала" з кіно елементи, співзвучні психології міського жителя. Масову ж публіку великих міст найбільше приваблювали авантюрно-детективні мотиви з участю сищиків і злочинців.</vt:lpstr>
      <vt:lpstr>У часи обмеженої кіномови для кінематографа надзвичайно важко було передавати складні характери й душевні переживання, тому його увага зосереджувалася головно на властивостях і поворотах сюжету. Водночас українська проза, на думку Майка Йогансена, слабувала "на мовну гіпертрофію й фабульну анемію".</vt:lpstr>
      <vt:lpstr>Першими спробами "вилікуватися" від "сюжетного розладу" стали збірки оповідань "В болотах" (1924), "Плантації" і "Сотні тисяч сил" (обидві — 1925) Олекси Слісаренка, "Переможець дракона" і "Пригоди машиніста Хорна" (обидві — 1925) Гео Шкурупія, "Мамутові бивні" (1925) Юрія Яновського, "Сімнадцять хвилин" (1925) Майка Йогансена. Одночасна поява цих книжечок засвідчила народження так званих "сюжетників" в українській літературі. Напрямок їхнього дальшого розвитку визначав не в останню чергу кінематограф, будучи і стимулом, і натхненником, і матеріалом.</vt:lpstr>
      <vt:lpstr>Йогансен-прозаїк дебютував не тільки збіркою оповідань — того самого 1925 року з’явився його пригодницький роман "Пригоди Мак-Лейстона, Гаррі Руперта та инших", підписаний псевдонімом Віллі Вецеліус. Цей роман, знехтуваний більшістю дослідників як учнівський і невиразний, заховує багато елементів фільмової техніки, що дозволяє віднести його до масиву експериментальної прози 20–30-х років. Водночас це чи не найбільш кінематографічна книжка письменника.</vt:lpstr>
      <vt:lpstr>У схожому пригодницькому ключі створено один із ранніх фільмів самого Довженка "Сумка дипкур’єра". Це типовий детектив, начинений гонитвами, вбивствами, бійками, де задіяно велику кількість різних персонажів: робітники, матроси, агенти поліції, шпигуни, артисти виконують дивовижні трюки, беруть участь у погонях і бійках. Цікаво, що навіть фільм "Арсенал" рекламувався як "бойовик сезону"</vt:lpstr>
      <vt:lpstr>Проза запозичила у кінематографу сюжет разом з однією його характерною прикметою — слабкою мотивацією подій і вчинків персонажів. Ця властивість кіно перекочувала в експериментальну прозу 20–30-х років, спричинивши чимало нарікань на її авторів.    Головною вадою більшості зразків сюжетної прози вважали брак психологізму, точніше психологічних мотивацій, якими автори охоче жертвували заради кінематографічного динамізму твору. Динамізму досягали коштом швидкої зміни кадрів, нанизування випадків на основний сюжетний стрижень. Випадок ліг в основу оповідань з детективним елементом "Мамутові бивні" Яновського, "Провокатор" Шкурупія, "Ленінська картка" Йогансена й інших.</vt:lpstr>
      <vt:lpstr>Своєрідна побудова твору з окремих шматків, поєднаних або спільністю місця, або персонажів, або навіть тільки стилістичною однорідністю. Проте вона ж зумовлює брак психологізму: герої характеризуються через дію, без традиційних внутрішніх монологів і докладних словесних характеристик іншими дійовими особами чи автором (комісар Крига і Рубан з оповідання "Роман Ма" Яновського, "Чучупак із Штабу смерті" Гео Шкурупія, Майкл Паркер з однойменної серії Йогансена, персонажі новел Олекси Слісаренка і роману Дмитра Бузька "Лісовий звір").</vt:lpstr>
      <vt:lpstr>У своїй книжці "Література й кінематограф" Шкловський присвятив цілий розділ питанням сюжету в кіно, що його він означив так: "Сюжет фільму — це майстерний вибір моментів, вдала часова перестановка і вдалі протиставлення" [13]. Саме цими прийомами, прагнучи деструктувати стару форму роману і взагалі оповіді, активно скористалися автори експериментальної прози.</vt:lpstr>
      <vt:lpstr>На межі 20–30-х років кіно перетворилося з популярного, але непрестижного атракціону в повноцінний вид художньої творчості. проза запозичила у нього естетику дії, ґрунтовану на вчинках, використовувала дуже точну і лаконічну систему жестів, міміку. Отож у 20–30-х роках поняття кінематографічності літературного твору охоплювало комплекс первинних властивостей кіно: динамічність, неймовірність, цікавість, фантастичність, наглядність.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ilona</dc:creator>
  <cp:lastModifiedBy>ilona</cp:lastModifiedBy>
  <cp:revision>15</cp:revision>
  <dcterms:created xsi:type="dcterms:W3CDTF">2013-12-24T17:53:51Z</dcterms:created>
  <dcterms:modified xsi:type="dcterms:W3CDTF">2013-12-24T21:27:15Z</dcterms:modified>
</cp:coreProperties>
</file>