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4857784" cy="1143000"/>
          </a:xfrm>
        </p:spPr>
        <p:txBody>
          <a:bodyPr/>
          <a:lstStyle/>
          <a:p>
            <a:r>
              <a:rPr lang="ru-RU" dirty="0" smtClean="0"/>
              <a:t>(1863-1942)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191528" cy="2271948"/>
          </a:xfrm>
        </p:spPr>
        <p:txBody>
          <a:bodyPr/>
          <a:lstStyle/>
          <a:p>
            <a:r>
              <a:rPr lang="ru-RU" dirty="0" smtClean="0"/>
              <a:t>Ольга </a:t>
            </a:r>
            <a:r>
              <a:rPr lang="ru-RU" dirty="0" err="1" smtClean="0"/>
              <a:t>Кобилянська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5143512"/>
            <a:ext cx="2562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Підготувала</a:t>
            </a:r>
            <a:endParaRPr lang="ru-RU" dirty="0" smtClean="0"/>
          </a:p>
          <a:p>
            <a:r>
              <a:rPr lang="uk-UA" dirty="0" smtClean="0"/>
              <a:t>Учениця  10 класу </a:t>
            </a:r>
          </a:p>
          <a:p>
            <a:r>
              <a:rPr lang="uk-UA" dirty="0" smtClean="0"/>
              <a:t>ЗОШ І-ІІІ ст. с Липини</a:t>
            </a:r>
          </a:p>
          <a:p>
            <a:r>
              <a:rPr lang="uk-UA" dirty="0" err="1" smtClean="0"/>
              <a:t>Лінік</a:t>
            </a:r>
            <a:r>
              <a:rPr lang="uk-UA" dirty="0" smtClean="0"/>
              <a:t> Яна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3714776" cy="3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57148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Особисті речі                            Ольги Кобилянської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72000"/>
          </a:xfrm>
        </p:spPr>
        <p:txBody>
          <a:bodyPr/>
          <a:lstStyle/>
          <a:p>
            <a:r>
              <a:rPr lang="uk-UA" dirty="0" smtClean="0"/>
              <a:t>Мати – спольщена німка, батько – дрібний чиновник </a:t>
            </a:r>
            <a:r>
              <a:rPr lang="en-US" dirty="0" smtClean="0"/>
              <a:t>;</a:t>
            </a:r>
          </a:p>
          <a:p>
            <a:r>
              <a:rPr lang="ru-RU" dirty="0" smtClean="0"/>
              <a:t>З</a:t>
            </a:r>
            <a:r>
              <a:rPr lang="uk-UA" dirty="0" err="1" smtClean="0"/>
              <a:t>аймалася</a:t>
            </a:r>
            <a:r>
              <a:rPr lang="uk-UA" dirty="0" smtClean="0"/>
              <a:t> самоосвітою ,захоплювалася соціологією, філософськими трактатами</a:t>
            </a:r>
            <a:r>
              <a:rPr lang="en-US" dirty="0" smtClean="0"/>
              <a:t>;</a:t>
            </a:r>
            <a:endParaRPr lang="uk-UA" dirty="0" smtClean="0"/>
          </a:p>
          <a:p>
            <a:r>
              <a:rPr lang="uk-UA" dirty="0" smtClean="0"/>
              <a:t>Грала на фортепіано, цитрі, дримбі</a:t>
            </a:r>
            <a:r>
              <a:rPr lang="en-US" dirty="0" smtClean="0"/>
              <a:t>;</a:t>
            </a:r>
            <a:r>
              <a:rPr lang="ru-RU" dirty="0" smtClean="0"/>
              <a:t> добре </a:t>
            </a:r>
            <a:r>
              <a:rPr lang="ru-RU" dirty="0" err="1" smtClean="0"/>
              <a:t>малювала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грала</a:t>
            </a:r>
            <a:r>
              <a:rPr lang="ru-RU" dirty="0" smtClean="0"/>
              <a:t> в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uk-UA" dirty="0" smtClean="0"/>
              <a:t>Володіла німецькою, польською мовами,тільки у 20 почала вивчати українську.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72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Робітниця свого народу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07207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 b="1" i="1" dirty="0" smtClean="0">
                <a:solidFill>
                  <a:schemeClr val="tx2"/>
                </a:solidFill>
              </a:rPr>
              <a:t>«Одна </a:t>
            </a:r>
            <a:r>
              <a:rPr lang="ru-RU" b="1" i="1" dirty="0" err="1" smtClean="0">
                <a:solidFill>
                  <a:schemeClr val="tx2"/>
                </a:solidFill>
              </a:rPr>
              <a:t>праця</a:t>
            </a:r>
            <a:r>
              <a:rPr lang="ru-RU" b="1" i="1" dirty="0" smtClean="0">
                <a:solidFill>
                  <a:schemeClr val="tx2"/>
                </a:solidFill>
              </a:rPr>
              <a:t>,— писала Ольга,— </a:t>
            </a:r>
            <a:r>
              <a:rPr lang="ru-RU" b="1" i="1" dirty="0" err="1" smtClean="0">
                <a:solidFill>
                  <a:schemeClr val="tx2"/>
                </a:solidFill>
              </a:rPr>
              <a:t>одне</a:t>
            </a:r>
            <a:r>
              <a:rPr lang="ru-RU" b="1" i="1" dirty="0" smtClean="0">
                <a:solidFill>
                  <a:schemeClr val="tx2"/>
                </a:solidFill>
              </a:rPr>
              <a:t> перо, ба </a:t>
            </a:r>
            <a:r>
              <a:rPr lang="ru-RU" b="1" i="1" dirty="0" err="1" smtClean="0">
                <a:solidFill>
                  <a:schemeClr val="tx2"/>
                </a:solidFill>
              </a:rPr>
              <a:t>власне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моє</a:t>
            </a:r>
            <a:r>
              <a:rPr lang="ru-RU" b="1" i="1" dirty="0" smtClean="0">
                <a:solidFill>
                  <a:schemeClr val="tx2"/>
                </a:solidFill>
              </a:rPr>
              <a:t> я </a:t>
            </a:r>
            <a:r>
              <a:rPr lang="ru-RU" b="1" i="1" dirty="0" err="1" smtClean="0">
                <a:solidFill>
                  <a:schemeClr val="tx2"/>
                </a:solidFill>
              </a:rPr>
              <a:t>зробило</a:t>
            </a:r>
            <a:r>
              <a:rPr lang="ru-RU" b="1" i="1" dirty="0" smtClean="0">
                <a:solidFill>
                  <a:schemeClr val="tx2"/>
                </a:solidFill>
              </a:rPr>
              <a:t> мене </a:t>
            </a:r>
            <a:r>
              <a:rPr lang="ru-RU" b="1" i="1" dirty="0" err="1" smtClean="0">
                <a:solidFill>
                  <a:schemeClr val="tx2"/>
                </a:solidFill>
              </a:rPr>
              <a:t>тим</a:t>
            </a:r>
            <a:r>
              <a:rPr lang="ru-RU" b="1" i="1" dirty="0" smtClean="0">
                <a:solidFill>
                  <a:schemeClr val="tx2"/>
                </a:solidFill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</a:rPr>
              <a:t>чим</a:t>
            </a:r>
            <a:r>
              <a:rPr lang="ru-RU" b="1" i="1" dirty="0" smtClean="0">
                <a:solidFill>
                  <a:schemeClr val="tx2"/>
                </a:solidFill>
              </a:rPr>
              <a:t> я </a:t>
            </a:r>
            <a:r>
              <a:rPr lang="ru-RU" b="1" i="1" dirty="0" err="1" smtClean="0">
                <a:solidFill>
                  <a:schemeClr val="tx2"/>
                </a:solidFill>
              </a:rPr>
              <a:t>є</a:t>
            </a:r>
            <a:r>
              <a:rPr lang="ru-RU" b="1" i="1" dirty="0" smtClean="0">
                <a:solidFill>
                  <a:schemeClr val="tx2"/>
                </a:solidFill>
              </a:rPr>
              <a:t> —</a:t>
            </a:r>
            <a:r>
              <a:rPr lang="ru-RU" b="1" i="1" dirty="0" err="1" smtClean="0">
                <a:solidFill>
                  <a:schemeClr val="tx2"/>
                </a:solidFill>
              </a:rPr>
              <a:t>робітницею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i="1" dirty="0" err="1" smtClean="0">
                <a:solidFill>
                  <a:schemeClr val="tx2"/>
                </a:solidFill>
              </a:rPr>
              <a:t>свого</a:t>
            </a:r>
            <a:r>
              <a:rPr lang="ru-RU" b="1" i="1" dirty="0" smtClean="0">
                <a:solidFill>
                  <a:schemeClr val="tx2"/>
                </a:solidFill>
              </a:rPr>
              <a:t> народу».</a:t>
            </a:r>
            <a:endParaRPr lang="uk-UA" sz="1200" b="1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72056" cy="46196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900" b="1" dirty="0" smtClean="0"/>
              <a:t>ЇЇ ідеал – жінка освічена, інтелігентна, прогресивних поглядів, з високими духовними запитами, вільна у виборі роду занять, любляча й ніжна.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900" b="1" dirty="0" smtClean="0"/>
          </a:p>
          <a:p>
            <a:pPr>
              <a:lnSpc>
                <a:spcPct val="80000"/>
              </a:lnSpc>
            </a:pPr>
            <a:r>
              <a:rPr lang="uk-UA" sz="1900" b="1" dirty="0" smtClean="0"/>
              <a:t>Саме такою й була сама письменниця.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900" b="1" dirty="0" smtClean="0"/>
          </a:p>
          <a:p>
            <a:pPr>
              <a:lnSpc>
                <a:spcPct val="80000"/>
              </a:lnSpc>
            </a:pPr>
            <a:r>
              <a:rPr lang="uk-UA" sz="1900" b="1" dirty="0" smtClean="0"/>
              <a:t>Кожен твір вражає поетичністю, витонченістю й глибиною зображення характерів, особливо жіночих.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900" b="1" dirty="0" smtClean="0"/>
          </a:p>
          <a:p>
            <a:pPr>
              <a:lnSpc>
                <a:spcPct val="80000"/>
              </a:lnSpc>
            </a:pPr>
            <a:r>
              <a:rPr lang="uk-UA" sz="1900" b="1" dirty="0" smtClean="0"/>
              <a:t>Опрацювала нову тему в українській прозі – долю освіченої дівчини, яка не може змиритися з бездуховністю міщанського середовища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ЇЇ твори – енциклопедія жіночої душі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71546"/>
            <a:ext cx="3071834" cy="51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929222"/>
          </a:xfrm>
        </p:spPr>
        <p:txBody>
          <a:bodyPr numCol="2"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smtClean="0"/>
              <a:t> </a:t>
            </a:r>
            <a:endParaRPr lang="en-US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4400" b="1" dirty="0" err="1" smtClean="0"/>
              <a:t>“Мені</a:t>
            </a:r>
            <a:r>
              <a:rPr lang="uk-UA" sz="4400" b="1" dirty="0" smtClean="0"/>
              <a:t> судилося блукати самій до                                                                кінця свого </a:t>
            </a:r>
            <a:r>
              <a:rPr lang="uk-UA" sz="4400" b="1" dirty="0" err="1" smtClean="0"/>
              <a:t>життя”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53578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/>
              <a:t> </a:t>
            </a:r>
            <a:r>
              <a:rPr lang="uk-UA" b="1" dirty="0" smtClean="0"/>
              <a:t>У </a:t>
            </a:r>
            <a:r>
              <a:rPr lang="uk-UA" b="1" dirty="0" err="1" smtClean="0"/>
              <a:t>”донжуанському”</a:t>
            </a:r>
            <a:r>
              <a:rPr lang="uk-UA" b="1" dirty="0" smtClean="0"/>
              <a:t> списку </a:t>
            </a:r>
            <a:r>
              <a:rPr lang="en-US" b="1" dirty="0" smtClean="0"/>
              <a:t> </a:t>
            </a:r>
            <a:r>
              <a:rPr lang="uk-UA" b="1" dirty="0" smtClean="0"/>
              <a:t>Ольги</a:t>
            </a:r>
            <a:r>
              <a:rPr lang="en-US" b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</a:t>
            </a:r>
            <a:r>
              <a:rPr lang="uk-UA" b="1" dirty="0" smtClean="0"/>
              <a:t>Кобилянської траплялися різні люди: двоє селян-буковинців, інженер, студенти й навіть один жонатий немолодий уніатський священик. Принаймні троє з того списку примушували її страждати дуже сильно. Це німець Ернст </a:t>
            </a:r>
            <a:r>
              <a:rPr lang="uk-UA" b="1" dirty="0" err="1" smtClean="0"/>
              <a:t>Зерглер</a:t>
            </a:r>
            <a:r>
              <a:rPr lang="uk-UA" b="1" dirty="0" smtClean="0"/>
              <a:t>, інженер, селянин Василь та студент Євген (</a:t>
            </a:r>
            <a:r>
              <a:rPr lang="uk-UA" b="1" dirty="0" err="1" smtClean="0"/>
              <a:t>Геньо</a:t>
            </a:r>
            <a:r>
              <a:rPr lang="uk-UA" b="1" dirty="0" smtClean="0"/>
              <a:t>) </a:t>
            </a:r>
            <a:r>
              <a:rPr lang="uk-UA" b="1" dirty="0" err="1" smtClean="0"/>
              <a:t>Озаркевич</a:t>
            </a:r>
            <a:r>
              <a:rPr lang="uk-UA" b="1" dirty="0" smtClean="0"/>
              <a:t>. Ці любові вона переживала так гостро, що іноді просто хворіла. Її захоплення межували зі смертельною недугою.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      </a:t>
            </a:r>
            <a:r>
              <a:rPr lang="uk-UA" b="1" dirty="0" smtClean="0"/>
              <a:t>Осип Маковей був на три роки молодший від Кобилянської. Вони покохали одне одного з першого погляду. Залишилися її листи до нього. Цей архів зберігається у Львові. «У нас споріднені </a:t>
            </a:r>
            <a:r>
              <a:rPr lang="uk-UA" b="1" dirty="0" err="1" smtClean="0"/>
              <a:t>душі”</a:t>
            </a:r>
            <a:r>
              <a:rPr lang="uk-UA" b="1" dirty="0" smtClean="0"/>
              <a:t>. Деякий час Кобилянська і Маковей навіть жили разом. Та мабуть він її по справжньому не любив, а захоплювався лише як письменницею. У 1903 році виїхав з Чернівців, одружився, але не був щасливим у шлюбі і 1925 року помер.</a:t>
            </a:r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071546"/>
            <a:ext cx="2428892" cy="24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643314"/>
            <a:ext cx="250033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4572000"/>
          </a:xfrm>
        </p:spPr>
        <p:txBody>
          <a:bodyPr/>
          <a:lstStyle/>
          <a:p>
            <a:r>
              <a:rPr lang="uk-UA" b="1" dirty="0" smtClean="0"/>
              <a:t>У 1898 році Ольга їде на святкування 25-річного ювілею Івана Франка. Знайомиться з Іваном Франком, живе в його родині.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О. Кобилянська та І. Франко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571612"/>
            <a:ext cx="3571900" cy="476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r>
              <a:rPr lang="uk-UA" sz="2400" dirty="0" smtClean="0"/>
              <a:t> </a:t>
            </a:r>
            <a:r>
              <a:rPr lang="uk-UA" sz="2800" dirty="0" smtClean="0"/>
              <a:t>У 1899 році Ольга Кобилянська особисто познайомилася з Лесею Українкою. </a:t>
            </a:r>
            <a:r>
              <a:rPr lang="ru-RU" sz="2800" dirty="0" err="1" smtClean="0"/>
              <a:t>Відтоді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упродовж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10 </a:t>
            </a:r>
            <a:r>
              <a:rPr lang="ru-RU" sz="2800" dirty="0" err="1" smtClean="0"/>
              <a:t>літ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1899 до 1913 </a:t>
            </a:r>
            <a:r>
              <a:rPr lang="ru-RU" sz="2800" dirty="0" err="1" smtClean="0"/>
              <a:t>pp</a:t>
            </a:r>
            <a:r>
              <a:rPr lang="ru-RU" sz="2800" dirty="0" smtClean="0"/>
              <a:t>.)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Лесею </a:t>
            </a:r>
            <a:r>
              <a:rPr lang="ru-RU" sz="2800" dirty="0" err="1" smtClean="0"/>
              <a:t>Українкою</a:t>
            </a:r>
            <a:r>
              <a:rPr lang="ru-RU" sz="2800" dirty="0" smtClean="0"/>
              <a:t> та О. </a:t>
            </a:r>
            <a:r>
              <a:rPr lang="ru-RU" sz="2800" dirty="0" err="1" smtClean="0"/>
              <a:t>Кобилянською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сповнене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щирого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почуття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симпатії</a:t>
            </a:r>
            <a:r>
              <a:rPr lang="ru-RU" sz="2800" dirty="0" smtClean="0"/>
              <a:t>…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86058"/>
            <a:ext cx="28620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328614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Питання емансипації (звільнення від залежності) жінки було у полі зору Ольги Юліанівни, стало однією з ідей її прозових творів.</a:t>
            </a:r>
            <a:r>
              <a:rPr lang="ru-RU" sz="2800" dirty="0" smtClean="0"/>
              <a:t> Вона писала,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жінці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забезпечити</a:t>
            </a:r>
            <a:r>
              <a:rPr lang="ru-RU" sz="2800" dirty="0" smtClean="0"/>
              <a:t> право </a:t>
            </a:r>
            <a:r>
              <a:rPr lang="ru-RU" sz="2800" dirty="0" err="1" smtClean="0"/>
              <a:t>вибору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, </a:t>
            </a:r>
            <a:r>
              <a:rPr lang="ru-RU" sz="2800" dirty="0" err="1" smtClean="0"/>
              <a:t>особисту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самостійність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психологічну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Ольга Юліанівна мріяла побачити Україну. Така нагода їй випала де на з'їзді археологічного товариства в Києві вона познайомилася з діячами культури Миколою Лисенком, Михайлом Коцюбинським, Михайлом Старицьким, Оленою Пчілкою. Відвідала могилу Тараса Шевченка, потім гостювала у родині Косачів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28638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Музей Ольги Кобилянської в селі Димки Чернівецької області</a:t>
            </a:r>
            <a:endParaRPr lang="ru-R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642918"/>
            <a:ext cx="778674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500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Ольга Кобилянська     </vt:lpstr>
      <vt:lpstr>Робітниця свого народу</vt:lpstr>
      <vt:lpstr>ЇЇ твори – енциклопедія жіночої душі</vt:lpstr>
      <vt:lpstr>“Мені судилося блукати самій до                                                                кінця свого життя”</vt:lpstr>
      <vt:lpstr>О. Кобилянська та І. Франко</vt:lpstr>
      <vt:lpstr>Слайд 6</vt:lpstr>
      <vt:lpstr>Слайд 7</vt:lpstr>
      <vt:lpstr>Слайд 8</vt:lpstr>
      <vt:lpstr>Слайд 9</vt:lpstr>
      <vt:lpstr>Слайд 10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Кобилянська     </dc:title>
  <dc:creator>Яна</dc:creator>
  <cp:lastModifiedBy>Яна</cp:lastModifiedBy>
  <cp:revision>6</cp:revision>
  <dcterms:created xsi:type="dcterms:W3CDTF">2015-02-09T13:30:09Z</dcterms:created>
  <dcterms:modified xsi:type="dcterms:W3CDTF">2015-02-09T14:30:09Z</dcterms:modified>
</cp:coreProperties>
</file>