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68BAF73-1761-49E3-BE5C-993222021395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9E284B-353B-4132-A4B3-5A45F394E97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uk.wikipedia.org/wiki/%D0%9F%D0%BB%D0%B0%D0%BD%D0%B5%D1%82%D0%B0" TargetMode="External"/><Relationship Id="rId7" Type="http://schemas.openxmlformats.org/officeDocument/2006/relationships/hyperlink" Target="http://uk.wikipedia.org/wiki/%D0%9F%D0%BB%D1%83%D1%82%D0%BE%D0%BD_(%D0%BA%D0%B0%D1%80%D0%BB%D0%B8%D0%BA%D0%BE%D0%B2%D0%B0_%D0%BF%D0%BB%D0%B0%D0%BD%D0%B5%D1%82%D0%B0)" TargetMode="External"/><Relationship Id="rId2" Type="http://schemas.openxmlformats.org/officeDocument/2006/relationships/hyperlink" Target="http://uk.wikipedia.org/wiki/%D0%A1%D0%BE%D0%BD%D1%86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E%D1%8F%D1%81_%D0%B0%D1%81%D1%82%D0%B5%D1%80%D0%BE%D1%97%D0%B4%D1%96%D0%B2" TargetMode="External"/><Relationship Id="rId5" Type="http://schemas.openxmlformats.org/officeDocument/2006/relationships/hyperlink" Target="http://uk.wikipedia.org/wiki/%D0%94%D0%BE%D0%B1%D0%B0" TargetMode="External"/><Relationship Id="rId4" Type="http://schemas.openxmlformats.org/officeDocument/2006/relationships/hyperlink" Target="http://uk.wikipedia.org/wiki/%D0%A1%D0%BE%D0%BD%D1%8F%D1%87%D0%BD%D0%B0_%D1%81%D0%B8%D1%81%D1%82%D0%B5%D0%BC%D0%B0" TargetMode="Externa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uk.wikipedia.org/wiki/%D0%94%D0%B0%D0%B2%D0%BD%D1%8C%D0%BE%D0%B3%D1%80%D0%B5%D1%86%D1%8C%D0%BA%D0%B0_%D0%BC%D1%96%D1%84%D0%BE%D0%BB%D0%BE%D0%B3%D1%96%D1%8F" TargetMode="External"/><Relationship Id="rId7" Type="http://schemas.openxmlformats.org/officeDocument/2006/relationships/hyperlink" Target="http://uk.wikipedia.org/wiki/%D0%9C%D0%BE%D0%B2%D0%B0" TargetMode="External"/><Relationship Id="rId2" Type="http://schemas.openxmlformats.org/officeDocument/2006/relationships/hyperlink" Target="http://uk.wikipedia.org/wiki/%D0%9C%D0%B5%D1%80%D0%BA%D1%83%D1%80%D1%96%D0%B9_(%D0%BC%D1%96%D1%84%D0%BE%D0%BB%D0%BE%D0%B3%D1%96%D1%8F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D%D0%B0%D0%B1%D1%83" TargetMode="External"/><Relationship Id="rId5" Type="http://schemas.openxmlformats.org/officeDocument/2006/relationships/hyperlink" Target="http://uk.wikipedia.org/wiki/%D0%92%D0%B0%D0%B2%D0%B8%D0%BB%D0%BE%D0%BD" TargetMode="External"/><Relationship Id="rId4" Type="http://schemas.openxmlformats.org/officeDocument/2006/relationships/hyperlink" Target="http://uk.wikipedia.org/wiki/%D0%93%D0%B5%D1%80%D0%BC%D0%B5%D1%81" TargetMode="Externa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8%D0%BF%D0%BB%D0%B8%D0%B2" TargetMode="External"/><Relationship Id="rId3" Type="http://schemas.openxmlformats.org/officeDocument/2006/relationships/hyperlink" Target="http://uk.wikipedia.org/wiki/%D0%95%D0%BB%D1%96%D0%BF%D1%81" TargetMode="External"/><Relationship Id="rId7" Type="http://schemas.openxmlformats.org/officeDocument/2006/relationships/hyperlink" Target="http://uk.wikipedia.org/wiki/%D0%9F%D0%B5%D1%80%D1%96%D0%BE%D0%B4_%D0%BE%D0%B1%D0%B5%D1%80%D1%82%D0%B0%D0%BD%D0%BD%D1%8F" TargetMode="External"/><Relationship Id="rId12" Type="http://schemas.openxmlformats.org/officeDocument/2006/relationships/hyperlink" Target="http://uk.wikipedia.org/wiki/%D0%92%D1%96%D0%BA%D1%96%D0%BF%D0%B5%D0%B4%D1%96%D1%8F:%D0%9F%D0%BE%D1%81%D0%B8%D0%BB%D0%B0%D0%BD%D0%BD%D1%8F_%D0%BD%D0%B0_%D0%B4%D0%B6%D0%B5%D1%80%D0%B5%D0%BB%D0%B0" TargetMode="External"/><Relationship Id="rId2" Type="http://schemas.openxmlformats.org/officeDocument/2006/relationships/hyperlink" Target="http://uk.wikipedia.org/wiki/%D0%A1%D0%BE%D0%BD%D1%86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5%D0%BC%D0%BB%D1%8F" TargetMode="External"/><Relationship Id="rId11" Type="http://schemas.openxmlformats.org/officeDocument/2006/relationships/hyperlink" Target="http://uk.wikipedia.org/wiki/%D0%A6%D0%B5%D0%BD%D1%82%D1%80_%D0%BC%D0%B0%D1%81%D0%B8" TargetMode="External"/><Relationship Id="rId5" Type="http://schemas.openxmlformats.org/officeDocument/2006/relationships/hyperlink" Target="http://uk.wikipedia.org/wiki/%D0%A1%D0%B8%D0%BD%D0%BE%D0%B4%D0%B8%D1%87%D0%BD%D0%B8%D0%B9_%D0%BF%D0%B5%D1%80%D1%96%D0%BE%D0%B4" TargetMode="External"/><Relationship Id="rId10" Type="http://schemas.openxmlformats.org/officeDocument/2006/relationships/hyperlink" Target="http://uk.wikipedia.org/wiki/%D0%9A%D1%80%D1%83%D1%82%D0%BD%D0%B8%D0%B9_%D0%BC%D0%BE%D0%BC%D0%B5%D0%BD%D1%82" TargetMode="External"/><Relationship Id="rId4" Type="http://schemas.openxmlformats.org/officeDocument/2006/relationships/hyperlink" Target="http://uk.wikipedia.org/wiki/%D0%95%D0%BA%D0%BB%D1%96%D0%BF%D1%82%D0%B8%D0%BA%D0%B0" TargetMode="External"/><Relationship Id="rId9" Type="http://schemas.openxmlformats.org/officeDocument/2006/relationships/hyperlink" Target="http://uk.wikipedia.org/wiki/%D0%A2%D0%B5%D1%80%D1%82%D1%8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k.wikipedia.org/wiki/%D0%9F%D1%80%D0%B8%D1%81%D0%BA%D0%BE%D1%80%D0%B5%D0%BD%D0%BD%D1%8F_%D0%B2%D1%96%D0%BB%D1%8C%D0%BD%D0%BE%D0%B3%D0%BE_%D0%BF%D0%B0%D0%B4%D1%96%D0%BD%D0%BD%D1%8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k.wikipedia.org/wiki/%D0%9C%D1%96%D1%81%D1%8F%D1%86%D1%8C_(%D1%81%D1%83%D0%BF%D1%83%D1%82%D0%BD%D0%B8%D0%BA)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8%D0%BA%D0%BE%D0%BB%D0%B0%D0%B9_%D0%9A%D0%BE%D0%BF%D0%B5%D1%80%D0%BD%D0%B8%D0%BA" TargetMode="External"/><Relationship Id="rId2" Type="http://schemas.openxmlformats.org/officeDocument/2006/relationships/hyperlink" Target="http://uk.wikipedia.org/w/index.php?title=%D0%95%D0%BB%D0%BE%D0%BD%D0%B3%D0%B0%D1%86%D1%96%D1%8F&amp;action=edit&amp;redlink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аша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732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325" y="18864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uk-UA" sz="88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Меркурій</a:t>
            </a:r>
            <a:endParaRPr lang="uk-UA" sz="880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1027" name="Picture 3" descr="C:\Users\Саша\Desktop\11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20202"/>
              </a:clrFrom>
              <a:clrTo>
                <a:srgbClr val="02020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129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500"/>
            <a:ext cx="9143999" cy="11430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7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Дякую за увагу!</a:t>
            </a:r>
            <a:endParaRPr lang="uk-UA" sz="7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973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5256584" cy="4176464"/>
          </a:xfrm>
        </p:spPr>
        <p:txBody>
          <a:bodyPr/>
          <a:lstStyle/>
          <a:p>
            <a:pPr marL="45720" indent="0">
              <a:buNone/>
            </a:pPr>
            <a:r>
              <a:rPr lang="vi-VN" b="1" dirty="0"/>
              <a:t>Мерку́рій</a:t>
            </a:r>
            <a:r>
              <a:rPr lang="vi-VN" dirty="0"/>
              <a:t> — найближча до </a:t>
            </a:r>
            <a:r>
              <a:rPr lang="vi-VN" dirty="0">
                <a:hlinkClick r:id="rId2" tooltip="Сонце"/>
              </a:rPr>
              <a:t>Сонця</a:t>
            </a:r>
            <a:r>
              <a:rPr lang="vi-VN" dirty="0"/>
              <a:t> велика </a:t>
            </a:r>
            <a:r>
              <a:rPr lang="vi-VN" dirty="0">
                <a:hlinkClick r:id="rId3" tooltip="Планета"/>
              </a:rPr>
              <a:t>планета</a:t>
            </a:r>
            <a:r>
              <a:rPr lang="vi-VN" dirty="0"/>
              <a:t> </a:t>
            </a:r>
            <a:r>
              <a:rPr lang="vi-VN" dirty="0">
                <a:hlinkClick r:id="rId4" tooltip="Сонячна система"/>
              </a:rPr>
              <a:t>Сонячної системи</a:t>
            </a:r>
            <a:r>
              <a:rPr lang="vi-VN" dirty="0"/>
              <a:t>. Обертається навкола Сонця за 87,969 </a:t>
            </a:r>
            <a:r>
              <a:rPr lang="vi-VN" dirty="0">
                <a:hlinkClick r:id="rId5" tooltip="Доба"/>
              </a:rPr>
              <a:t>земних діб</a:t>
            </a:r>
            <a:r>
              <a:rPr lang="vi-VN" dirty="0"/>
              <a:t>. Меркурій належить до внутрішніх планет, оскільки його орбіта лежить ближче до Сонця, ніж </a:t>
            </a:r>
            <a:r>
              <a:rPr lang="vi-VN" dirty="0">
                <a:hlinkClick r:id="rId6" tooltip="Пояс астероїдів"/>
              </a:rPr>
              <a:t>пояс астероїдів</a:t>
            </a:r>
            <a:r>
              <a:rPr lang="vi-VN" dirty="0"/>
              <a:t>. Після позбавлення </a:t>
            </a:r>
            <a:r>
              <a:rPr lang="vi-VN" dirty="0">
                <a:hlinkClick r:id="rId7" tooltip="Плутон (карликова планета)"/>
              </a:rPr>
              <a:t>Плутона</a:t>
            </a:r>
            <a:r>
              <a:rPr lang="vi-VN" dirty="0"/>
              <a:t> статусу планети, Меркурій є найменшою планетою Сонячної системи.</a:t>
            </a:r>
            <a:endParaRPr lang="uk-UA" dirty="0"/>
          </a:p>
        </p:txBody>
      </p:sp>
      <p:pic>
        <p:nvPicPr>
          <p:cNvPr id="2050" name="Picture 2" descr="C:\Users\Саша\Desktop\solar_system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36700"/>
            <a:ext cx="6984776" cy="300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Саша\Desktop\1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695" y="727001"/>
            <a:ext cx="3436777" cy="252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65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6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Назва</a:t>
            </a:r>
            <a:br>
              <a:rPr lang="uk-UA" sz="6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uk-UA" sz="6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908720"/>
            <a:ext cx="8784976" cy="3600400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Планету названо на честь римського бога </a:t>
            </a:r>
            <a:r>
              <a:rPr lang="uk-UA" dirty="0">
                <a:hlinkClick r:id="rId2" tooltip="Меркурій (міфологія)"/>
              </a:rPr>
              <a:t>Меркурія</a:t>
            </a:r>
            <a:r>
              <a:rPr lang="uk-UA" dirty="0"/>
              <a:t>, </a:t>
            </a:r>
            <a:r>
              <a:rPr lang="uk-UA" dirty="0" err="1"/>
              <a:t>послідовника </a:t>
            </a:r>
            <a:r>
              <a:rPr lang="uk-UA" dirty="0" err="1">
                <a:hlinkClick r:id="rId3" tooltip="Давньогрецька міфологія"/>
              </a:rPr>
              <a:t>грецького</a:t>
            </a:r>
            <a:r>
              <a:rPr lang="uk-UA" dirty="0" err="1"/>
              <a:t> </a:t>
            </a:r>
            <a:r>
              <a:rPr lang="uk-UA" dirty="0" err="1">
                <a:hlinkClick r:id="rId4" tooltip="Гермес"/>
              </a:rPr>
              <a:t>Гермеса</a:t>
            </a:r>
            <a:r>
              <a:rPr lang="uk-UA" dirty="0" err="1"/>
              <a:t> та </a:t>
            </a:r>
            <a:r>
              <a:rPr lang="uk-UA" dirty="0" err="1">
                <a:hlinkClick r:id="rId5" tooltip="Вавилон"/>
              </a:rPr>
              <a:t>вавіл</a:t>
            </a:r>
            <a:r>
              <a:rPr lang="uk-UA" dirty="0">
                <a:hlinkClick r:id="rId5" tooltip="Вавилон"/>
              </a:rPr>
              <a:t>онського</a:t>
            </a:r>
            <a:r>
              <a:rPr lang="uk-UA" dirty="0"/>
              <a:t> </a:t>
            </a:r>
            <a:r>
              <a:rPr lang="uk-UA" dirty="0">
                <a:hlinkClick r:id="rId6" tooltip="Набу"/>
              </a:rPr>
              <a:t>Набу</a:t>
            </a:r>
            <a:r>
              <a:rPr lang="uk-UA" dirty="0"/>
              <a:t>. Давні греки часів </a:t>
            </a:r>
            <a:r>
              <a:rPr lang="uk-UA" dirty="0" err="1"/>
              <a:t>Гесіода</a:t>
            </a:r>
            <a:r>
              <a:rPr lang="uk-UA" dirty="0"/>
              <a:t> назвали Меркурій «</a:t>
            </a:r>
            <a:r>
              <a:rPr lang="el-GR" dirty="0"/>
              <a:t>Στίλβων» (</a:t>
            </a:r>
            <a:r>
              <a:rPr lang="uk-UA" dirty="0" err="1"/>
              <a:t>Стилбон</a:t>
            </a:r>
            <a:r>
              <a:rPr lang="uk-UA" dirty="0"/>
              <a:t>, блискучий). До </a:t>
            </a:r>
            <a:r>
              <a:rPr lang="en-US" dirty="0"/>
              <a:t>V </a:t>
            </a:r>
            <a:r>
              <a:rPr lang="uk-UA" dirty="0"/>
              <a:t>століття до н. е. греки вважали, що Меркурій, видимий на вечірньому та вранішньому небі — це два різні об'єкти. У Стародавній Індії Меркурій називали Будда (</a:t>
            </a:r>
            <a:r>
              <a:rPr lang="hi-IN" dirty="0"/>
              <a:t>बुध) </a:t>
            </a:r>
            <a:r>
              <a:rPr lang="uk-UA" dirty="0"/>
              <a:t>та </a:t>
            </a:r>
            <a:r>
              <a:rPr lang="uk-UA" dirty="0" err="1"/>
              <a:t>Рогінея</a:t>
            </a:r>
            <a:r>
              <a:rPr lang="uk-UA" dirty="0"/>
              <a:t>. У китайській, японській, в'єтнамській та </a:t>
            </a:r>
            <a:r>
              <a:rPr lang="uk-UA" dirty="0" err="1"/>
              <a:t>корейських </a:t>
            </a:r>
            <a:r>
              <a:rPr lang="uk-UA" dirty="0" err="1">
                <a:hlinkClick r:id="rId7" tooltip="Мова"/>
              </a:rPr>
              <a:t>мов</a:t>
            </a:r>
            <a:r>
              <a:rPr lang="uk-UA" dirty="0">
                <a:hlinkClick r:id="rId7" tooltip="Мова"/>
              </a:rPr>
              <a:t>ах</a:t>
            </a:r>
            <a:r>
              <a:rPr lang="uk-UA" dirty="0"/>
              <a:t> Меркурій називають </a:t>
            </a:r>
            <a:r>
              <a:rPr lang="uk-UA" i="1" dirty="0"/>
              <a:t>Водяною зіркою</a:t>
            </a:r>
            <a:r>
              <a:rPr lang="uk-UA" dirty="0"/>
              <a:t>(</a:t>
            </a:r>
            <a:r>
              <a:rPr lang="ja-JP" altLang="en-US" dirty="0"/>
              <a:t>水星</a:t>
            </a:r>
            <a:r>
              <a:rPr lang="en-US" altLang="ja-JP" dirty="0"/>
              <a:t>) (</a:t>
            </a:r>
            <a:r>
              <a:rPr lang="uk-UA" dirty="0"/>
              <a:t>в уявленнях про 5 елементів).</a:t>
            </a:r>
          </a:p>
        </p:txBody>
      </p:sp>
      <p:pic>
        <p:nvPicPr>
          <p:cNvPr id="3074" name="Picture 2" descr="C:\Users\Саша\Desktop\mercury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717032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Саша\Desktop\o_solnechnoj_sisteme_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82578"/>
            <a:ext cx="2448272" cy="279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13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5745" y="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54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Linux Libertine"/>
              </a:rPr>
              <a:t>Особливості </a:t>
            </a:r>
            <a:r>
              <a:rPr lang="uk-UA" sz="54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Linux Libertine"/>
              </a:rPr>
              <a:t>руху</a:t>
            </a:r>
            <a:br>
              <a:rPr lang="uk-UA" sz="54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Linux Libertine"/>
              </a:rPr>
            </a:br>
            <a:endParaRPr lang="uk-UA" sz="5400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048" y="908720"/>
            <a:ext cx="9127951" cy="5949280"/>
          </a:xfrm>
        </p:spPr>
        <p:txBody>
          <a:bodyPr>
            <a:noAutofit/>
          </a:bodyPr>
          <a:lstStyle/>
          <a:p>
            <a:pPr algn="ctr"/>
            <a:r>
              <a:rPr lang="uk-UA" sz="1600" dirty="0">
                <a:solidFill>
                  <a:srgbClr val="252525"/>
                </a:solidFill>
                <a:latin typeface="Arial"/>
              </a:rPr>
              <a:t>Меркурій обертається </a:t>
            </a:r>
            <a:r>
              <a:rPr lang="uk-UA" sz="1600" dirty="0" err="1">
                <a:solidFill>
                  <a:srgbClr val="252525"/>
                </a:solidFill>
                <a:latin typeface="Arial"/>
              </a:rPr>
              <a:t>навколо </a:t>
            </a:r>
            <a:r>
              <a:rPr lang="uk-UA" sz="1600" dirty="0" err="1">
                <a:solidFill>
                  <a:srgbClr val="0B0080"/>
                </a:solidFill>
                <a:latin typeface="Arial"/>
                <a:hlinkClick r:id="rId2" tooltip="Сонце"/>
              </a:rPr>
              <a:t>Сонц</a:t>
            </a:r>
            <a:r>
              <a:rPr lang="uk-UA" sz="1600" dirty="0">
                <a:solidFill>
                  <a:srgbClr val="0B0080"/>
                </a:solidFill>
                <a:latin typeface="Arial"/>
                <a:hlinkClick r:id="rId2" tooltip="Сонце"/>
              </a:rPr>
              <a:t>я</a:t>
            </a:r>
            <a:r>
              <a:rPr lang="uk-UA" sz="1600" dirty="0">
                <a:solidFill>
                  <a:srgbClr val="252525"/>
                </a:solidFill>
                <a:latin typeface="Arial"/>
              </a:rPr>
              <a:t> доволі витягнутою </a:t>
            </a:r>
            <a:r>
              <a:rPr lang="uk-UA" sz="1600" dirty="0">
                <a:solidFill>
                  <a:srgbClr val="0B0080"/>
                </a:solidFill>
                <a:latin typeface="Arial"/>
                <a:hlinkClick r:id="rId3" tooltip="Еліпс"/>
              </a:rPr>
              <a:t>еліптичною орбітою</a:t>
            </a:r>
            <a:r>
              <a:rPr lang="uk-UA" sz="1600" dirty="0">
                <a:solidFill>
                  <a:srgbClr val="252525"/>
                </a:solidFill>
                <a:latin typeface="Arial"/>
              </a:rPr>
              <a:t>, площина якої нахилена до площини</a:t>
            </a:r>
            <a:r>
              <a:rPr lang="uk-UA" sz="1600" dirty="0">
                <a:solidFill>
                  <a:srgbClr val="0B0080"/>
                </a:solidFill>
                <a:latin typeface="Arial"/>
                <a:hlinkClick r:id="rId4" tooltip="Екліптика"/>
              </a:rPr>
              <a:t>екліптики</a:t>
            </a:r>
            <a:r>
              <a:rPr lang="uk-UA" sz="1600" dirty="0">
                <a:solidFill>
                  <a:srgbClr val="252525"/>
                </a:solidFill>
                <a:latin typeface="Arial"/>
              </a:rPr>
              <a:t> під кутом 7°00'15". Відстань від Меркурія до Сонця змінюється від 46,08 млн км до 68,86 млн км. Період обертання навколо Сонця (меркуріанський рік) становить 87,97 земної доби, а середній інтервал між однаковими фазами (</a:t>
            </a:r>
            <a:r>
              <a:rPr lang="uk-UA" sz="1600" dirty="0">
                <a:solidFill>
                  <a:srgbClr val="0B0080"/>
                </a:solidFill>
                <a:latin typeface="Arial"/>
                <a:hlinkClick r:id="rId5" tooltip="Синодичний період"/>
              </a:rPr>
              <a:t>синодичний період</a:t>
            </a:r>
            <a:r>
              <a:rPr lang="uk-UA" sz="1600" dirty="0">
                <a:solidFill>
                  <a:srgbClr val="252525"/>
                </a:solidFill>
                <a:latin typeface="Arial"/>
              </a:rPr>
              <a:t>) — 115,9 земної доби. Відстань до Меркурія </a:t>
            </a:r>
            <a:r>
              <a:rPr lang="uk-UA" sz="1600" dirty="0" err="1">
                <a:solidFill>
                  <a:srgbClr val="252525"/>
                </a:solidFill>
                <a:latin typeface="Arial"/>
              </a:rPr>
              <a:t>від </a:t>
            </a:r>
            <a:r>
              <a:rPr lang="uk-UA" sz="1600" dirty="0" err="1">
                <a:solidFill>
                  <a:srgbClr val="0B0080"/>
                </a:solidFill>
                <a:latin typeface="Arial"/>
                <a:hlinkClick r:id="rId6" tooltip="Земля"/>
              </a:rPr>
              <a:t>Землі</a:t>
            </a:r>
            <a:r>
              <a:rPr lang="uk-UA" sz="1600" dirty="0" err="1">
                <a:solidFill>
                  <a:srgbClr val="252525"/>
                </a:solidFill>
                <a:latin typeface="Arial"/>
              </a:rPr>
              <a:t> змінює</a:t>
            </a:r>
            <a:r>
              <a:rPr lang="uk-UA" sz="1600" dirty="0">
                <a:solidFill>
                  <a:srgbClr val="252525"/>
                </a:solidFill>
                <a:latin typeface="Arial"/>
              </a:rPr>
              <a:t>ться від 82 до 217 млн км. </a:t>
            </a:r>
          </a:p>
          <a:p>
            <a:r>
              <a:rPr lang="uk-UA" sz="1600" dirty="0">
                <a:solidFill>
                  <a:srgbClr val="0B0080"/>
                </a:solidFill>
                <a:latin typeface="Arial"/>
                <a:hlinkClick r:id="rId7" tooltip="Період обертання"/>
              </a:rPr>
              <a:t>Період обертання</a:t>
            </a:r>
            <a:r>
              <a:rPr lang="uk-UA" sz="1600" dirty="0">
                <a:solidFill>
                  <a:srgbClr val="252525"/>
                </a:solidFill>
                <a:latin typeface="Arial"/>
              </a:rPr>
              <a:t> Меркурія навколо своєї осі дорівнює 58,646 діб, що становить 2/3 від періоду обертання навколо Сонця. Обертання Меркурія навколо Сонця та його власне обертання призводять до того, що тривалість сонячної доби на планеті дорівнює 3 зоряним меркуріанським добам або 2 меркуріанським рокам і становить близько 175,92 земної доби. Обертання Меркурія є результатом </a:t>
            </a:r>
            <a:r>
              <a:rPr lang="uk-UA" sz="1600" dirty="0" err="1">
                <a:solidFill>
                  <a:srgbClr val="252525"/>
                </a:solidFill>
                <a:latin typeface="Arial"/>
              </a:rPr>
              <a:t>дії </a:t>
            </a:r>
            <a:r>
              <a:rPr lang="uk-UA" sz="1600" dirty="0" err="1">
                <a:solidFill>
                  <a:srgbClr val="0B0080"/>
                </a:solidFill>
                <a:latin typeface="Arial"/>
                <a:hlinkClick r:id="rId8" tooltip="Приплив"/>
              </a:rPr>
              <a:t>припливного</a:t>
            </a:r>
            <a:r>
              <a:rPr lang="uk-UA" sz="1600" dirty="0" err="1">
                <a:solidFill>
                  <a:srgbClr val="252525"/>
                </a:solidFill>
                <a:latin typeface="Arial"/>
              </a:rPr>
              <a:t> </a:t>
            </a:r>
            <a:r>
              <a:rPr lang="uk-UA" sz="1600" dirty="0" err="1">
                <a:solidFill>
                  <a:srgbClr val="0B0080"/>
                </a:solidFill>
                <a:latin typeface="Arial"/>
                <a:hlinkClick r:id="rId9" tooltip="Тертя"/>
              </a:rPr>
              <a:t>тертя</a:t>
            </a:r>
            <a:r>
              <a:rPr lang="uk-UA" sz="1600" dirty="0" err="1">
                <a:solidFill>
                  <a:srgbClr val="252525"/>
                </a:solidFill>
                <a:latin typeface="Arial"/>
              </a:rPr>
              <a:t> і </a:t>
            </a:r>
            <a:r>
              <a:rPr lang="uk-UA" sz="1600" dirty="0" err="1">
                <a:solidFill>
                  <a:srgbClr val="0B0080"/>
                </a:solidFill>
                <a:latin typeface="Arial"/>
                <a:hlinkClick r:id="rId10" tooltip="Крутний момент"/>
              </a:rPr>
              <a:t>крут</a:t>
            </a:r>
            <a:r>
              <a:rPr lang="uk-UA" sz="1600" dirty="0">
                <a:solidFill>
                  <a:srgbClr val="0B0080"/>
                </a:solidFill>
                <a:latin typeface="Arial"/>
                <a:hlinkClick r:id="rId10" tooltip="Крутний момент"/>
              </a:rPr>
              <a:t>ного моменту</a:t>
            </a:r>
            <a:r>
              <a:rPr lang="uk-UA" sz="1600" dirty="0">
                <a:solidFill>
                  <a:srgbClr val="252525"/>
                </a:solidFill>
                <a:latin typeface="Arial"/>
              </a:rPr>
              <a:t> гравітаційних сил з боку Сонця, зумовленого тим, що на Меркурії розподіл мас не є строго концентричним (</a:t>
            </a:r>
            <a:r>
              <a:rPr lang="uk-UA" sz="1600" dirty="0">
                <a:solidFill>
                  <a:srgbClr val="0B0080"/>
                </a:solidFill>
                <a:latin typeface="Arial"/>
                <a:hlinkClick r:id="rId11" tooltip="Центр маси"/>
              </a:rPr>
              <a:t>центр маси</a:t>
            </a:r>
            <a:r>
              <a:rPr lang="uk-UA" sz="1600" dirty="0">
                <a:solidFill>
                  <a:srgbClr val="252525"/>
                </a:solidFill>
                <a:latin typeface="Arial"/>
              </a:rPr>
              <a:t> зсунуто щодо геометричного центру планети).</a:t>
            </a:r>
          </a:p>
          <a:p>
            <a:r>
              <a:rPr lang="uk-UA" sz="1600" dirty="0">
                <a:solidFill>
                  <a:srgbClr val="252525"/>
                </a:solidFill>
                <a:latin typeface="Arial"/>
              </a:rPr>
              <a:t>Вісь обертання Меркурія нахилена до площини його орбіти не більш ніж на 3°</a:t>
            </a:r>
            <a:r>
              <a:rPr lang="uk-UA" sz="1600" baseline="30000" dirty="0">
                <a:solidFill>
                  <a:srgbClr val="252525"/>
                </a:solidFill>
                <a:latin typeface="Arial"/>
              </a:rPr>
              <a:t>[</a:t>
            </a:r>
            <a:r>
              <a:rPr lang="uk-UA" sz="1600" i="1" baseline="30000" dirty="0">
                <a:solidFill>
                  <a:srgbClr val="0B0080"/>
                </a:solidFill>
                <a:latin typeface="Arial"/>
                <a:hlinkClick r:id="rId12" tooltip="Вікіпедія:Посилання на джерела"/>
              </a:rPr>
              <a:t>Джерело?</a:t>
            </a:r>
            <a:r>
              <a:rPr lang="uk-UA" sz="1600" baseline="30000" dirty="0">
                <a:solidFill>
                  <a:srgbClr val="252525"/>
                </a:solidFill>
                <a:latin typeface="Arial"/>
              </a:rPr>
              <a:t>]</a:t>
            </a:r>
            <a:r>
              <a:rPr lang="uk-UA" sz="1600" dirty="0">
                <a:solidFill>
                  <a:srgbClr val="252525"/>
                </a:solidFill>
                <a:latin typeface="Arial"/>
              </a:rPr>
              <a:t>, тому помітних сезонних змін на цій планеті не повинно існувати. Для спостережень із Землі Меркурій — незручний об'єкт. Як внутрішня планета, він не віддаляється від Сонця більш ніж на 28° і видимий лише на фоні вечірньої або ранкової зорі, низько над обрієм, протягом короткого часу. Окрім цього в таку пору фаза планети (тобто кут між напрямками від планети до Сонця і до Землі) близька до 90°, і спостерігач бачить освітленою лише половину її диску.</a:t>
            </a:r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059692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5745" y="-1639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b="0" dirty="0">
                <a:solidFill>
                  <a:srgbClr val="000000"/>
                </a:solidFill>
                <a:effectLst/>
                <a:latin typeface="Linux Libertine"/>
              </a:rPr>
              <a:t>Розміри, форма і маса</a:t>
            </a:r>
            <a:br>
              <a:rPr lang="uk-UA" b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64704"/>
            <a:ext cx="5796136" cy="6093296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rgbClr val="252525"/>
                </a:solidFill>
                <a:latin typeface="Arial"/>
              </a:rPr>
              <a:t>За формою Меркурій близький до кулі з екваторіальним радіусом (2440 ± 2) км, що приблизно в 2,6 </a:t>
            </a:r>
            <a:r>
              <a:rPr lang="uk-UA" dirty="0" err="1">
                <a:solidFill>
                  <a:srgbClr val="252525"/>
                </a:solidFill>
                <a:latin typeface="Arial"/>
              </a:rPr>
              <a:t>раза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 менше, ніж у Землі. Різниця півосей екваторіального еліпсу планети становить десь 1 км; екваторіальне і полярне стискання незначні. Відхилення геометричного центру планети (кулі) від центру мас — у межах 1,5 кілометри. Площа поверхні Меркурія в 6,8 разів, а об'єм — у 17,8 разів менші, ніж Землі.</a:t>
            </a:r>
          </a:p>
          <a:p>
            <a:pPr algn="ctr"/>
            <a:r>
              <a:rPr lang="uk-UA" dirty="0">
                <a:solidFill>
                  <a:srgbClr val="252525"/>
                </a:solidFill>
                <a:latin typeface="Arial"/>
              </a:rPr>
              <a:t>Маса Меркурія дорівнює 3,31·10</a:t>
            </a:r>
            <a:r>
              <a:rPr lang="uk-UA" baseline="30000" dirty="0">
                <a:solidFill>
                  <a:srgbClr val="252525"/>
                </a:solidFill>
                <a:latin typeface="Arial"/>
              </a:rPr>
              <a:t>23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 кг, що приблизно в 18 разів менше за масу Землі. Середня густина близька до земної і становить 5,44 г/</a:t>
            </a:r>
            <a:r>
              <a:rPr lang="uk-UA" dirty="0" err="1">
                <a:solidFill>
                  <a:srgbClr val="252525"/>
                </a:solidFill>
                <a:latin typeface="Arial"/>
              </a:rPr>
              <a:t>см³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. </a:t>
            </a:r>
            <a:r>
              <a:rPr lang="uk-UA" dirty="0">
                <a:solidFill>
                  <a:srgbClr val="0B0080"/>
                </a:solidFill>
                <a:latin typeface="Arial"/>
                <a:hlinkClick r:id="rId2" tooltip="Прискорення вільного падіння"/>
              </a:rPr>
              <a:t>Прискорення вільного падіння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 поблизу поверхні — 3,7 м/с</a:t>
            </a:r>
            <a:r>
              <a:rPr lang="uk-UA" baseline="30000" dirty="0">
                <a:solidFill>
                  <a:srgbClr val="252525"/>
                </a:solidFill>
                <a:latin typeface="Arial"/>
              </a:rPr>
              <a:t>2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.</a:t>
            </a:r>
          </a:p>
          <a:p>
            <a:pPr algn="ctr"/>
            <a:endParaRPr lang="uk-UA" dirty="0"/>
          </a:p>
        </p:txBody>
      </p:sp>
      <p:pic>
        <p:nvPicPr>
          <p:cNvPr id="4098" name="Picture 2" descr="C:\Users\Саша\Desktop\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340768"/>
            <a:ext cx="3168095" cy="4722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25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9391"/>
            <a:ext cx="9144000" cy="864096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4400" dirty="0">
                <a:ln/>
                <a:solidFill>
                  <a:schemeClr val="accent3"/>
                </a:solidFill>
                <a:effectLst/>
                <a:latin typeface="Linux Libertine"/>
              </a:rPr>
              <a:t>Температура і рельєф поверхні</a:t>
            </a:r>
            <a:br>
              <a:rPr lang="uk-UA" sz="4400" dirty="0">
                <a:ln/>
                <a:solidFill>
                  <a:schemeClr val="accent3"/>
                </a:solidFill>
                <a:effectLst/>
                <a:latin typeface="Linux Libertine"/>
              </a:rPr>
            </a:br>
            <a:endParaRPr lang="uk-UA" sz="440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620688"/>
            <a:ext cx="9113937" cy="41764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uk-UA" dirty="0">
                <a:solidFill>
                  <a:srgbClr val="252525"/>
                </a:solidFill>
                <a:latin typeface="Arial"/>
              </a:rPr>
              <a:t>Як найближча до Сонця планета, Меркурій одержує від центрального світила значно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більшу енергію. 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Через </a:t>
            </a:r>
            <a:r>
              <a:rPr lang="uk-UA" dirty="0" err="1">
                <a:solidFill>
                  <a:srgbClr val="252525"/>
                </a:solidFill>
                <a:latin typeface="Arial"/>
              </a:rPr>
              <a:t>витягнутість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 орбіти потік енергії від Сонця змінюється приблизно вдвічі. Велика тривалість дня і ночі призводить до того, що температури (що вимірюються за інфрачервоним випромінюванням відповідно до закону теплового випромінювання Планка) на «денній» і на «нічній» сторонах поверхні Меркурія при середній відстані від Сонця можуть змінюватися приблизно від 700 К до 100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К.</a:t>
            </a:r>
            <a:endParaRPr lang="uk-UA" dirty="0">
              <a:solidFill>
                <a:srgbClr val="252525"/>
              </a:solidFill>
              <a:latin typeface="Arial"/>
            </a:endParaRPr>
          </a:p>
          <a:p>
            <a:pPr algn="ctr"/>
            <a:r>
              <a:rPr lang="uk-UA" dirty="0">
                <a:solidFill>
                  <a:srgbClr val="252525"/>
                </a:solidFill>
                <a:latin typeface="Arial"/>
              </a:rPr>
              <a:t>Поверхню Меркурія вкрито подрібненою речовиною базальтового типу, вона досить темна. Судячи зі спостережень із Землі і фотографій з космічних апаратів, вона в цілому схожа на поверхню Місяця, хоча контраст між темними і світлими ділянками менш помітний. Поряд із кратерами (як правило, менш глибокими, ніж на </a:t>
            </a:r>
            <a:r>
              <a:rPr lang="uk-UA" dirty="0">
                <a:solidFill>
                  <a:srgbClr val="0B0080"/>
                </a:solidFill>
                <a:latin typeface="Arial"/>
                <a:hlinkClick r:id="rId2" tooltip="Місяць (супутник)"/>
              </a:rPr>
              <a:t>Місяці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) є пагорби та долини.</a:t>
            </a:r>
          </a:p>
          <a:p>
            <a:pPr algn="ctr"/>
            <a:r>
              <a:rPr lang="uk-UA" dirty="0">
                <a:solidFill>
                  <a:srgbClr val="252525"/>
                </a:solidFill>
                <a:latin typeface="Arial"/>
              </a:rPr>
              <a:t>Згідно з останніми даними наукової місії 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MESSENGER, </a:t>
            </a:r>
            <a:r>
              <a:rPr lang="uk-UA" dirty="0">
                <a:solidFill>
                  <a:srgbClr val="252525"/>
                </a:solidFill>
                <a:latin typeface="Arial"/>
              </a:rPr>
              <a:t>на поверхні планети біля Південного Полюсу можливе існування регіонів, вкритих водяним льодом, незважаючи на близькість до Сонця. Це пояснюється постійним перебуванням цих ділянок у 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тіні.</a:t>
            </a:r>
            <a:endParaRPr lang="uk-UA" dirty="0">
              <a:solidFill>
                <a:srgbClr val="252525"/>
              </a:solidFill>
              <a:latin typeface="Arial"/>
            </a:endParaRPr>
          </a:p>
          <a:p>
            <a:pPr algn="ctr"/>
            <a:endParaRPr lang="uk-UA" dirty="0"/>
          </a:p>
        </p:txBody>
      </p:sp>
      <p:pic>
        <p:nvPicPr>
          <p:cNvPr id="5122" name="Picture 2" descr="C:\Users\Саша\Desktop\1244616169_mercury-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72720"/>
            <a:ext cx="3639173" cy="215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Саша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74232"/>
            <a:ext cx="3024336" cy="214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15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Модель внутрішньої будови</a:t>
            </a:r>
            <a:br>
              <a:rPr lang="uk-UA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</a:br>
            <a:endParaRPr lang="uk-UA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908720"/>
            <a:ext cx="5544616" cy="3888432"/>
          </a:xfrm>
        </p:spPr>
        <p:txBody>
          <a:bodyPr/>
          <a:lstStyle/>
          <a:p>
            <a:r>
              <a:rPr lang="uk-UA" dirty="0"/>
              <a:t>Запропоновано декілька моделей внутрішньої будови Меркурія. Відповідно до найпоширенішої (хоча і попередньої) думки, планета складається з гарячого </a:t>
            </a:r>
            <a:r>
              <a:rPr lang="uk-UA" dirty="0" err="1"/>
              <a:t>залізонікелевого</a:t>
            </a:r>
            <a:r>
              <a:rPr lang="uk-UA" dirty="0"/>
              <a:t> ядра, що поступово остигає, і силікатної оболонки, на межі між якими температура може наближатися до 1000 °</a:t>
            </a:r>
            <a:r>
              <a:rPr lang="en-US" dirty="0"/>
              <a:t>C. </a:t>
            </a:r>
            <a:r>
              <a:rPr lang="uk-UA" dirty="0"/>
              <a:t>На частку ядра припадає більше половини маси планети.</a:t>
            </a:r>
            <a:endParaRPr lang="uk-UA" dirty="0"/>
          </a:p>
        </p:txBody>
      </p:sp>
      <p:pic>
        <p:nvPicPr>
          <p:cNvPr id="6146" name="Picture 2" descr="C:\Users\Саша\Desktop\Merkuriy-v-razrez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49"/>
          <a:stretch/>
        </p:blipFill>
        <p:spPr bwMode="auto">
          <a:xfrm>
            <a:off x="5557217" y="1772816"/>
            <a:ext cx="322268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Саша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365104"/>
            <a:ext cx="2252464" cy="2342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63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5745" y="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b="0" dirty="0">
                <a:solidFill>
                  <a:srgbClr val="000000"/>
                </a:solidFill>
                <a:effectLst/>
                <a:latin typeface="Linux Libertine"/>
              </a:rPr>
              <a:t>Цікаві факти</a:t>
            </a:r>
            <a:br>
              <a:rPr lang="uk-UA" b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20538" y="692696"/>
            <a:ext cx="9164538" cy="6165304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Меркурій — найшвидша планета в Сонячній Системі, вона рухається орбітою навколо Сонця з середньою швидкістю 47,87 км/с, що майже вдвічі більше швидкості Землі. Така швидкість і той факт, що Меркурій розміщений ближче до Сонця, ніж Земля, приводять до того, що один рік на Меркурії (час його повного оберту навколо Сонця) становить усього 87,99 днів.</a:t>
            </a:r>
          </a:p>
          <a:p>
            <a:r>
              <a:rPr lang="uk-UA" dirty="0"/>
              <a:t>Меркурій — вельми складний об'єкт для спостереження у високих широтах Землі через те, що він завжди спостерігається при сході або заході Сонця, і досить низько над горизонтом (особливо в північних широтах). Період його найкращої видимості (</a:t>
            </a:r>
            <a:r>
              <a:rPr lang="uk-UA" dirty="0">
                <a:hlinkClick r:id="rId2" tooltip="Елонгація (ще не написана)"/>
              </a:rPr>
              <a:t>елонгація</a:t>
            </a:r>
            <a:r>
              <a:rPr lang="uk-UA" dirty="0"/>
              <a:t>) настає декілька разів на рік і триває близько 10 днів. Проте навіть у ці періоди побачити Меркурій неозброєним оком непросто (неяскрава зірка на досить світлому фоні неба). Існує історія про те, </a:t>
            </a:r>
            <a:r>
              <a:rPr lang="uk-UA" dirty="0" err="1"/>
              <a:t>що</a:t>
            </a:r>
            <a:r>
              <a:rPr lang="uk-UA" dirty="0" err="1">
                <a:hlinkClick r:id="rId3" tooltip="Миколай Коперник"/>
              </a:rPr>
              <a:t>Миколай</a:t>
            </a:r>
            <a:r>
              <a:rPr lang="uk-UA" dirty="0">
                <a:hlinkClick r:id="rId3" tooltip="Миколай Коперник"/>
              </a:rPr>
              <a:t> Коперник</a:t>
            </a:r>
            <a:r>
              <a:rPr lang="uk-UA" dirty="0"/>
              <a:t>, спостерігаючи астрономічні об'єкти в умовах північних широт та туманного клімату Прибалтики, жалкував, що за все життя так і не побачив Меркурія. У низьких широтах Меркурій спостерігається краще.</a:t>
            </a:r>
          </a:p>
          <a:p>
            <a:r>
              <a:rPr lang="uk-UA" dirty="0"/>
              <a:t>На Меркурії не існує пір року в тому сенсі, що ми розуміємо під цим поняттям на Землі. Це відбувається через те, що вісь обертання планети лежить майже під прямим кутом до площини орбіти. Як наслідок, поряд з полюсами є ділянки, до яких сонячні промені не доходять ніколи. Дослідження, здійснене радіотелескопом </a:t>
            </a:r>
            <a:r>
              <a:rPr lang="uk-UA" dirty="0" err="1"/>
              <a:t>Аресібо</a:t>
            </a:r>
            <a:r>
              <a:rPr lang="uk-UA" dirty="0"/>
              <a:t>, дозволяє припустити, що в цих холодних та темних зонах є льодовики. Льодовиковий шар може досягати 2 м і вкритий шаром пилу.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2441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26" y="0"/>
            <a:ext cx="9137873" cy="3429000"/>
          </a:xfrm>
        </p:spPr>
        <p:txBody>
          <a:bodyPr>
            <a:normAutofit/>
          </a:bodyPr>
          <a:lstStyle/>
          <a:p>
            <a:r>
              <a:rPr lang="ru-RU" dirty="0" smtClean="0"/>
              <a:t>Телескоп </a:t>
            </a:r>
            <a:r>
              <a:rPr lang="ru-RU" dirty="0" err="1"/>
              <a:t>Габл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на </a:t>
            </a:r>
            <a:r>
              <a:rPr lang="ru-RU" dirty="0" err="1"/>
              <a:t>використовувався</a:t>
            </a:r>
            <a:r>
              <a:rPr lang="ru-RU" dirty="0"/>
              <a:t> та не буде </a:t>
            </a:r>
            <a:r>
              <a:rPr lang="ru-RU" dirty="0" err="1"/>
              <a:t>використаний</a:t>
            </a:r>
            <a:r>
              <a:rPr lang="ru-RU" dirty="0"/>
              <a:t> для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. </a:t>
            </a:r>
            <a:r>
              <a:rPr lang="ru-RU" dirty="0" err="1"/>
              <a:t>Конструкція</a:t>
            </a:r>
            <a:r>
              <a:rPr lang="ru-RU" dirty="0"/>
              <a:t> телескопа не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близьких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, при </a:t>
            </a:r>
            <a:r>
              <a:rPr lang="ru-RU" dirty="0" err="1"/>
              <a:t>спробі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апаратура</a:t>
            </a:r>
            <a:r>
              <a:rPr lang="ru-RU" dirty="0"/>
              <a:t> буде </a:t>
            </a:r>
            <a:r>
              <a:rPr lang="ru-RU" dirty="0" err="1"/>
              <a:t>зіпсована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812047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</TotalTime>
  <Words>195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Меркурій</vt:lpstr>
      <vt:lpstr>Презентация PowerPoint</vt:lpstr>
      <vt:lpstr>Назва </vt:lpstr>
      <vt:lpstr>Особливості руху </vt:lpstr>
      <vt:lpstr>Розміри, форма і маса </vt:lpstr>
      <vt:lpstr>Температура і рельєф поверхні </vt:lpstr>
      <vt:lpstr>Модель внутрішньої будови </vt:lpstr>
      <vt:lpstr>Цікаві факти </vt:lpstr>
      <vt:lpstr>Презентация PowerPoint</vt:lpstr>
      <vt:lpstr>Дякую за увагу!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Меркурій</dc:title>
  <dc:creator>Саша</dc:creator>
  <cp:lastModifiedBy>Саша</cp:lastModifiedBy>
  <cp:revision>3</cp:revision>
  <dcterms:created xsi:type="dcterms:W3CDTF">2014-10-13T21:29:29Z</dcterms:created>
  <dcterms:modified xsi:type="dcterms:W3CDTF">2014-10-13T21:52:17Z</dcterms:modified>
</cp:coreProperties>
</file>