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73" r:id="rId4"/>
    <p:sldId id="274" r:id="rId5"/>
    <p:sldId id="257" r:id="rId6"/>
    <p:sldId id="258" r:id="rId7"/>
    <p:sldId id="259" r:id="rId8"/>
    <p:sldId id="260" r:id="rId9"/>
    <p:sldId id="261" r:id="rId10"/>
    <p:sldId id="269" r:id="rId11"/>
    <p:sldId id="262" r:id="rId12"/>
    <p:sldId id="270" r:id="rId13"/>
    <p:sldId id="263" r:id="rId14"/>
    <p:sldId id="271" r:id="rId15"/>
    <p:sldId id="264" r:id="rId16"/>
    <p:sldId id="272" r:id="rId17"/>
    <p:sldId id="265" r:id="rId18"/>
    <p:sldId id="275" r:id="rId19"/>
    <p:sldId id="267" r:id="rId20"/>
    <p:sldId id="276" r:id="rId2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BCB453F-01BD-443D-A645-19DB853BBA8B}" type="datetimeFigureOut">
              <a:rPr lang="uk-UA" smtClean="0"/>
              <a:t>25.02.2015</a:t>
            </a:fld>
            <a:endParaRPr lang="uk-U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4DE73A-B512-47E7-90B1-A2368AD4E89F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uk-UA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453F-01BD-443D-A645-19DB853BBA8B}" type="datetimeFigureOut">
              <a:rPr lang="uk-UA" smtClean="0"/>
              <a:t>25.02.2015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E73A-B512-47E7-90B1-A2368AD4E89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453F-01BD-443D-A645-19DB853BBA8B}" type="datetimeFigureOut">
              <a:rPr lang="uk-UA" smtClean="0"/>
              <a:t>25.02.2015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74DE73A-B512-47E7-90B1-A2368AD4E89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453F-01BD-443D-A645-19DB853BBA8B}" type="datetimeFigureOut">
              <a:rPr lang="uk-UA" smtClean="0"/>
              <a:t>25.02.2015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E73A-B512-47E7-90B1-A2368AD4E89F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CB453F-01BD-443D-A645-19DB853BBA8B}" type="datetimeFigureOut">
              <a:rPr lang="uk-UA" smtClean="0"/>
              <a:t>25.02.2015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74DE73A-B512-47E7-90B1-A2368AD4E89F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453F-01BD-443D-A645-19DB853BBA8B}" type="datetimeFigureOut">
              <a:rPr lang="uk-UA" smtClean="0"/>
              <a:t>25.02.2015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E73A-B512-47E7-90B1-A2368AD4E89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453F-01BD-443D-A645-19DB853BBA8B}" type="datetimeFigureOut">
              <a:rPr lang="uk-UA" smtClean="0"/>
              <a:t>25.02.2015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E73A-B512-47E7-90B1-A2368AD4E89F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453F-01BD-443D-A645-19DB853BBA8B}" type="datetimeFigureOut">
              <a:rPr lang="uk-UA" smtClean="0"/>
              <a:t>25.02.2015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E73A-B512-47E7-90B1-A2368AD4E89F}" type="slidenum">
              <a:rPr lang="uk-UA" smtClean="0"/>
              <a:t>‹#›</a:t>
            </a:fld>
            <a:endParaRPr lang="uk-U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453F-01BD-443D-A645-19DB853BBA8B}" type="datetimeFigureOut">
              <a:rPr lang="uk-UA" smtClean="0"/>
              <a:t>25.02.2015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E73A-B512-47E7-90B1-A2368AD4E89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453F-01BD-443D-A645-19DB853BBA8B}" type="datetimeFigureOut">
              <a:rPr lang="uk-UA" smtClean="0"/>
              <a:t>25.02.2015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4DE73A-B512-47E7-90B1-A2368AD4E89F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B453F-01BD-443D-A645-19DB853BBA8B}" type="datetimeFigureOut">
              <a:rPr lang="uk-UA" smtClean="0"/>
              <a:t>25.02.2015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E73A-B512-47E7-90B1-A2368AD4E89F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BCB453F-01BD-443D-A645-19DB853BBA8B}" type="datetimeFigureOut">
              <a:rPr lang="uk-UA" smtClean="0"/>
              <a:t>25.02.2015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274DE73A-B512-47E7-90B1-A2368AD4E89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Крепак</a:t>
            </a:r>
            <a:r>
              <a:rPr lang="uk-UA" dirty="0" smtClean="0"/>
              <a:t> Катерина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Ліна </a:t>
            </a:r>
            <a:r>
              <a:rPr lang="uk-UA" dirty="0" err="1" smtClean="0"/>
              <a:t>костенко</a:t>
            </a:r>
            <a:r>
              <a:rPr lang="uk-UA" dirty="0" smtClean="0"/>
              <a:t>. творчість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1783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Театральні постанови за </a:t>
            </a:r>
            <a:r>
              <a:rPr lang="uk-UA" dirty="0" smtClean="0"/>
              <a:t>творами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03959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err="1"/>
              <a:t>Харківський</a:t>
            </a:r>
            <a:r>
              <a:rPr lang="ru-RU" dirty="0"/>
              <a:t> Театр "P.S." </a:t>
            </a:r>
            <a:r>
              <a:rPr lang="ru-RU" dirty="0" err="1"/>
              <a:t>випустив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вистави</a:t>
            </a:r>
            <a:r>
              <a:rPr lang="ru-RU" dirty="0"/>
              <a:t> за </a:t>
            </a:r>
            <a:r>
              <a:rPr lang="ru-RU" dirty="0" err="1"/>
              <a:t>творами</a:t>
            </a:r>
            <a:r>
              <a:rPr lang="ru-RU" dirty="0"/>
              <a:t> </a:t>
            </a:r>
            <a:r>
              <a:rPr lang="ru-RU" dirty="0" err="1"/>
              <a:t>Ліни</a:t>
            </a:r>
            <a:r>
              <a:rPr lang="ru-RU" dirty="0"/>
              <a:t> Костенко:</a:t>
            </a:r>
          </a:p>
          <a:p>
            <a:endParaRPr lang="ru-RU" dirty="0"/>
          </a:p>
          <a:p>
            <a:r>
              <a:rPr lang="ru-RU" dirty="0"/>
              <a:t>«Горохове </a:t>
            </a:r>
            <a:r>
              <a:rPr lang="ru-RU" dirty="0" err="1"/>
              <a:t>плем'я</a:t>
            </a:r>
            <a:r>
              <a:rPr lang="ru-RU" dirty="0"/>
              <a:t>», </a:t>
            </a:r>
            <a:r>
              <a:rPr lang="ru-RU" dirty="0" err="1"/>
              <a:t>поетична</a:t>
            </a:r>
            <a:r>
              <a:rPr lang="ru-RU" dirty="0"/>
              <a:t> </a:t>
            </a:r>
            <a:r>
              <a:rPr lang="ru-RU" dirty="0" err="1"/>
              <a:t>вистава</a:t>
            </a:r>
            <a:r>
              <a:rPr lang="ru-RU" dirty="0"/>
              <a:t> за </a:t>
            </a:r>
            <a:r>
              <a:rPr lang="ru-RU" dirty="0" err="1"/>
              <a:t>поезіями</a:t>
            </a:r>
            <a:r>
              <a:rPr lang="ru-RU" dirty="0"/>
              <a:t> </a:t>
            </a:r>
            <a:r>
              <a:rPr lang="ru-RU" dirty="0" err="1"/>
              <a:t>Ліни</a:t>
            </a:r>
            <a:r>
              <a:rPr lang="ru-RU" dirty="0"/>
              <a:t> Костенко та Олени </a:t>
            </a:r>
            <a:r>
              <a:rPr lang="ru-RU" dirty="0" err="1"/>
              <a:t>Теліги</a:t>
            </a:r>
            <a:endParaRPr lang="ru-RU" dirty="0"/>
          </a:p>
          <a:p>
            <a:r>
              <a:rPr lang="ru-RU" dirty="0"/>
              <a:t>«</a:t>
            </a:r>
            <a:r>
              <a:rPr lang="ru-RU" dirty="0" err="1"/>
              <a:t>Циганська</a:t>
            </a:r>
            <a:r>
              <a:rPr lang="ru-RU" dirty="0"/>
              <a:t> Муза», драматична поема, </a:t>
            </a:r>
            <a:r>
              <a:rPr lang="ru-RU" dirty="0" err="1"/>
              <a:t>прем'єра</a:t>
            </a:r>
            <a:r>
              <a:rPr lang="ru-RU" dirty="0"/>
              <a:t> </a:t>
            </a:r>
            <a:r>
              <a:rPr lang="ru-RU" dirty="0" err="1"/>
              <a:t>вистави</a:t>
            </a:r>
            <a:r>
              <a:rPr lang="ru-RU" dirty="0"/>
              <a:t> </a:t>
            </a:r>
            <a:r>
              <a:rPr lang="ru-RU" dirty="0" err="1"/>
              <a:t>відбулася</a:t>
            </a:r>
            <a:r>
              <a:rPr lang="ru-RU" dirty="0"/>
              <a:t> 15 </a:t>
            </a:r>
            <a:r>
              <a:rPr lang="ru-RU" dirty="0" err="1"/>
              <a:t>березня</a:t>
            </a:r>
            <a:r>
              <a:rPr lang="ru-RU" dirty="0"/>
              <a:t> 2010 року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4291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Про Ліну Костенко</a:t>
            </a:r>
            <a:br>
              <a:rPr lang="uk-UA" b="1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9406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Дмитро </a:t>
            </a:r>
            <a:r>
              <a:rPr lang="uk-UA" dirty="0" err="1"/>
              <a:t>Дроздовський</a:t>
            </a:r>
            <a:r>
              <a:rPr lang="uk-UA" dirty="0"/>
              <a:t>. «Поезія Ліни Костенко в часах перехідних і вічних, або післямова до круглого столу» // Дзеркало тижня, № 27 (555), 16.07.2005</a:t>
            </a:r>
          </a:p>
          <a:p>
            <a:r>
              <a:rPr lang="uk-UA" dirty="0"/>
              <a:t>Юрій Андрухович. Абсолютний слух // Дзеркало тижня, № 10 (538), 19.03.2005</a:t>
            </a:r>
          </a:p>
          <a:p>
            <a:r>
              <a:rPr lang="uk-UA" dirty="0"/>
              <a:t>Моя Ліна Костенко // День, № 50, 19.03.2008</a:t>
            </a:r>
          </a:p>
          <a:p>
            <a:r>
              <a:rPr lang="uk-UA" dirty="0"/>
              <a:t>Дмитро </a:t>
            </a:r>
            <a:r>
              <a:rPr lang="uk-UA" dirty="0" err="1"/>
              <a:t>Дроздовський</a:t>
            </a:r>
            <a:r>
              <a:rPr lang="uk-UA" dirty="0"/>
              <a:t>. Камертон поезії Ліни Костенко // Поетичні майстерні</a:t>
            </a:r>
          </a:p>
          <a:p>
            <a:r>
              <a:rPr lang="uk-UA" dirty="0"/>
              <a:t>Група Ліни Костенко в соціальній мережі </a:t>
            </a:r>
            <a:r>
              <a:rPr lang="uk-UA" dirty="0" err="1"/>
              <a:t>Вконтакте</a:t>
            </a:r>
            <a:endParaRPr lang="uk-UA" dirty="0"/>
          </a:p>
          <a:p>
            <a:r>
              <a:rPr lang="uk-UA" dirty="0"/>
              <a:t>Ніна Банківська, Анатолій </a:t>
            </a:r>
            <a:r>
              <a:rPr lang="uk-UA" dirty="0" err="1"/>
              <a:t>Яковець</a:t>
            </a:r>
            <a:r>
              <a:rPr lang="uk-UA" dirty="0"/>
              <a:t>. «Я вибрала… долю, а не вірші». Ліні Костенко — 75 // Дзеркало тижня, № 10 (538), 19.03.2005</a:t>
            </a:r>
          </a:p>
          <a:p>
            <a:r>
              <a:rPr lang="uk-UA" dirty="0"/>
              <a:t>Володимир Панченко. Самотність на верхів'ях. Поезія Ліни Костенко в часи «відлиги» і «заморозків» // День, № 133, 30.07.2004</a:t>
            </a:r>
          </a:p>
          <a:p>
            <a:r>
              <a:rPr lang="uk-UA" dirty="0"/>
              <a:t>Валентина Клименко. Ліна, принцеса воїнів // Україна молода, 19.03.2010</a:t>
            </a:r>
          </a:p>
          <a:p>
            <a:r>
              <a:rPr lang="uk-UA" dirty="0"/>
              <a:t>Її звитяга зветься «Берестечком» // Україна молода, 19.03.2010</a:t>
            </a:r>
          </a:p>
          <a:p>
            <a:r>
              <a:rPr lang="uk-UA" dirty="0"/>
              <a:t>Сайт-присвята Ліні Костенко</a:t>
            </a:r>
          </a:p>
          <a:p>
            <a:r>
              <a:rPr lang="uk-UA" dirty="0"/>
              <a:t>Євгенія Кононенко. </a:t>
            </a:r>
            <a:r>
              <a:rPr lang="de-DE" dirty="0"/>
              <a:t>Heroine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bad</a:t>
            </a:r>
            <a:r>
              <a:rPr lang="de-DE" dirty="0"/>
              <a:t> </a:t>
            </a:r>
            <a:r>
              <a:rPr lang="de-DE" dirty="0" err="1"/>
              <a:t>girl</a:t>
            </a:r>
            <a:r>
              <a:rPr lang="de-DE" dirty="0"/>
              <a:t>? (</a:t>
            </a:r>
            <a:r>
              <a:rPr lang="uk-UA" dirty="0"/>
              <a:t>частина 1)</a:t>
            </a:r>
          </a:p>
          <a:p>
            <a:r>
              <a:rPr lang="uk-UA" dirty="0"/>
              <a:t>Євгенія Кононенко. </a:t>
            </a:r>
            <a:r>
              <a:rPr lang="de-DE" dirty="0"/>
              <a:t>Heroine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bad</a:t>
            </a:r>
            <a:r>
              <a:rPr lang="de-DE" dirty="0"/>
              <a:t> </a:t>
            </a:r>
            <a:r>
              <a:rPr lang="de-DE" dirty="0" err="1"/>
              <a:t>girl</a:t>
            </a:r>
            <a:r>
              <a:rPr lang="de-DE" dirty="0"/>
              <a:t>? (</a:t>
            </a:r>
            <a:r>
              <a:rPr lang="uk-UA" dirty="0"/>
              <a:t>частина 2)</a:t>
            </a:r>
          </a:p>
          <a:p>
            <a:r>
              <a:rPr lang="uk-UA" dirty="0"/>
              <a:t>Євгенія Кононенко. </a:t>
            </a:r>
            <a:r>
              <a:rPr lang="de-DE" dirty="0"/>
              <a:t>Heroine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bad</a:t>
            </a:r>
            <a:r>
              <a:rPr lang="de-DE" dirty="0"/>
              <a:t> </a:t>
            </a:r>
            <a:r>
              <a:rPr lang="de-DE" dirty="0" err="1"/>
              <a:t>girl</a:t>
            </a:r>
            <a:r>
              <a:rPr lang="de-DE" dirty="0"/>
              <a:t>? (</a:t>
            </a:r>
            <a:r>
              <a:rPr lang="uk-UA" dirty="0"/>
              <a:t>частина 3)</a:t>
            </a:r>
          </a:p>
          <a:p>
            <a:r>
              <a:rPr lang="uk-UA" dirty="0"/>
              <a:t>З книжки «Річка Геракліта» «У часи нуклідів» // Український тиждень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4291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Відзнаки</a:t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04406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Почесний професор Національного університету «Києво-Могилянська академія».</a:t>
            </a:r>
          </a:p>
          <a:p>
            <a:r>
              <a:rPr lang="uk-UA" dirty="0"/>
              <a:t>Почесний доктор Львівського національного університету.</a:t>
            </a:r>
          </a:p>
          <a:p>
            <a:r>
              <a:rPr lang="uk-UA" dirty="0"/>
              <a:t>Почесний доктор Чернівецького національного університету (2002).</a:t>
            </a:r>
          </a:p>
          <a:p>
            <a:r>
              <a:rPr lang="uk-UA" dirty="0"/>
              <a:t>Лауреат Державної премії ім. Тараса Шевченка (1987, за роман «Маруся Чурай» і збірку «Неповторність»)</a:t>
            </a:r>
          </a:p>
          <a:p>
            <a:r>
              <a:rPr lang="uk-UA" dirty="0"/>
              <a:t>Лауреат Міжнародної літературно-мистецької премії ім. О.</a:t>
            </a:r>
            <a:r>
              <a:rPr lang="uk-UA" dirty="0" err="1"/>
              <a:t>Теліги</a:t>
            </a:r>
            <a:r>
              <a:rPr lang="uk-UA" dirty="0"/>
              <a:t> (2000).</a:t>
            </a:r>
          </a:p>
          <a:p>
            <a:r>
              <a:rPr lang="uk-UA" dirty="0"/>
              <a:t>Нагороджена Почесною відзнакою Президента України (1992) і Орденом князя Ярослава Мудрого </a:t>
            </a:r>
            <a:r>
              <a:rPr lang="de-DE" dirty="0"/>
              <a:t>V </a:t>
            </a:r>
            <a:r>
              <a:rPr lang="uk-UA" dirty="0"/>
              <a:t>ступеня (березень 2000).</a:t>
            </a:r>
          </a:p>
          <a:p>
            <a:r>
              <a:rPr lang="uk-UA" dirty="0"/>
              <a:t>Відмовилась від звання Героя України, відповівши: «Політичної біжутерії не ношу</a:t>
            </a:r>
            <a:r>
              <a:rPr lang="uk-UA" dirty="0" smtClean="0"/>
              <a:t>!»</a:t>
            </a:r>
            <a:endParaRPr lang="uk-UA" dirty="0"/>
          </a:p>
          <a:p>
            <a:r>
              <a:rPr lang="uk-UA" dirty="0"/>
              <a:t>Відзнака «Золотий письменник України», </a:t>
            </a:r>
            <a:r>
              <a:rPr lang="uk-UA" dirty="0" smtClean="0"/>
              <a:t>2012</a:t>
            </a:r>
            <a:endParaRPr lang="uk-UA" dirty="0"/>
          </a:p>
          <a:p>
            <a:r>
              <a:rPr lang="uk-UA" dirty="0"/>
              <a:t>В листопаді 2013 року УГКЦ нагородила Ліну Костенко, </a:t>
            </a:r>
            <a:r>
              <a:rPr lang="uk-UA" dirty="0" err="1"/>
              <a:t>Редлиха</a:t>
            </a:r>
            <a:r>
              <a:rPr lang="uk-UA" dirty="0"/>
              <a:t> </a:t>
            </a:r>
            <a:r>
              <a:rPr lang="uk-UA" dirty="0" err="1"/>
              <a:t>Шимона</a:t>
            </a:r>
            <a:r>
              <a:rPr lang="uk-UA" dirty="0"/>
              <a:t> та </a:t>
            </a:r>
            <a:r>
              <a:rPr lang="uk-UA" dirty="0" err="1"/>
              <a:t>Зеновію</a:t>
            </a:r>
            <a:r>
              <a:rPr lang="uk-UA" dirty="0"/>
              <a:t> </a:t>
            </a:r>
            <a:r>
              <a:rPr lang="uk-UA" dirty="0" err="1"/>
              <a:t>Кушпету</a:t>
            </a:r>
            <a:r>
              <a:rPr lang="uk-UA" dirty="0"/>
              <a:t> третьою щорічною відзнакою імені блаженного </a:t>
            </a:r>
            <a:r>
              <a:rPr lang="uk-UA" dirty="0" err="1"/>
              <a:t>священномученика</a:t>
            </a:r>
            <a:r>
              <a:rPr lang="uk-UA" dirty="0"/>
              <a:t> Омеляна </a:t>
            </a:r>
            <a:r>
              <a:rPr lang="uk-UA" dirty="0" err="1"/>
              <a:t>Ковча</a:t>
            </a:r>
            <a:r>
              <a:rPr lang="uk-UA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4291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Переклади</a:t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6522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Твори Костенко перекладено англійською, білоруською, естонською, італійською, німецькою, словацькою та французькою мовами.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42917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афоризми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6490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Людина </a:t>
            </a:r>
            <a:r>
              <a:rPr lang="ru-RU" dirty="0" err="1"/>
              <a:t>така</a:t>
            </a:r>
            <a:r>
              <a:rPr lang="ru-RU" dirty="0"/>
              <a:t>, яке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щастя</a:t>
            </a:r>
            <a:r>
              <a:rPr lang="ru-RU" dirty="0"/>
              <a:t>.</a:t>
            </a:r>
          </a:p>
          <a:p>
            <a:r>
              <a:rPr lang="ru-RU" dirty="0" err="1"/>
              <a:t>Егоїзм</a:t>
            </a:r>
            <a:r>
              <a:rPr lang="ru-RU" dirty="0"/>
              <a:t> — </a:t>
            </a:r>
            <a:r>
              <a:rPr lang="ru-RU" dirty="0" err="1"/>
              <a:t>першопричина</a:t>
            </a:r>
            <a:r>
              <a:rPr lang="ru-RU" dirty="0"/>
              <a:t> раку </a:t>
            </a:r>
            <a:r>
              <a:rPr lang="ru-RU" dirty="0" err="1"/>
              <a:t>душі</a:t>
            </a:r>
            <a:r>
              <a:rPr lang="ru-RU" dirty="0"/>
              <a:t>.</a:t>
            </a:r>
          </a:p>
          <a:p>
            <a:r>
              <a:rPr lang="ru-RU" dirty="0"/>
              <a:t>Для того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виховати</a:t>
            </a:r>
            <a:r>
              <a:rPr lang="ru-RU" dirty="0"/>
              <a:t> </a:t>
            </a:r>
            <a:r>
              <a:rPr lang="ru-RU" dirty="0" err="1"/>
              <a:t>справжніх</a:t>
            </a:r>
            <a:r>
              <a:rPr lang="ru-RU" dirty="0"/>
              <a:t> </a:t>
            </a:r>
            <a:r>
              <a:rPr lang="ru-RU" dirty="0" err="1"/>
              <a:t>чоловіків</a:t>
            </a:r>
            <a:r>
              <a:rPr lang="ru-RU" dirty="0"/>
              <a:t>,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виховувати</a:t>
            </a:r>
            <a:r>
              <a:rPr lang="ru-RU" dirty="0"/>
              <a:t> </a:t>
            </a:r>
            <a:r>
              <a:rPr lang="ru-RU" dirty="0" err="1"/>
              <a:t>справжніх</a:t>
            </a:r>
            <a:r>
              <a:rPr lang="ru-RU" dirty="0"/>
              <a:t> </a:t>
            </a:r>
            <a:r>
              <a:rPr lang="ru-RU" dirty="0" err="1"/>
              <a:t>жінок</a:t>
            </a:r>
            <a:r>
              <a:rPr lang="ru-RU" dirty="0"/>
              <a:t>.</a:t>
            </a:r>
          </a:p>
          <a:p>
            <a:r>
              <a:rPr lang="ru-RU" dirty="0"/>
              <a:t>Там, де в </a:t>
            </a:r>
            <a:r>
              <a:rPr lang="ru-RU" dirty="0" err="1"/>
              <a:t>жінок</a:t>
            </a:r>
            <a:r>
              <a:rPr lang="ru-RU" dirty="0"/>
              <a:t> не </a:t>
            </a:r>
            <a:r>
              <a:rPr lang="ru-RU" dirty="0" err="1"/>
              <a:t>розвинуте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честі</a:t>
            </a:r>
            <a:r>
              <a:rPr lang="ru-RU" dirty="0"/>
              <a:t> й </a:t>
            </a:r>
            <a:r>
              <a:rPr lang="ru-RU" dirty="0" err="1"/>
              <a:t>гідності</a:t>
            </a:r>
            <a:r>
              <a:rPr lang="ru-RU" dirty="0"/>
              <a:t>, </a:t>
            </a:r>
            <a:r>
              <a:rPr lang="ru-RU" dirty="0" err="1"/>
              <a:t>процвітає</a:t>
            </a:r>
            <a:r>
              <a:rPr lang="ru-RU" dirty="0"/>
              <a:t> </a:t>
            </a:r>
            <a:r>
              <a:rPr lang="ru-RU" dirty="0" err="1"/>
              <a:t>моральне</a:t>
            </a:r>
            <a:r>
              <a:rPr lang="ru-RU" dirty="0"/>
              <a:t> </a:t>
            </a:r>
            <a:r>
              <a:rPr lang="ru-RU" dirty="0" err="1"/>
              <a:t>невігластво</a:t>
            </a:r>
            <a:r>
              <a:rPr lang="ru-RU" dirty="0"/>
              <a:t> </a:t>
            </a:r>
            <a:r>
              <a:rPr lang="ru-RU" dirty="0" err="1"/>
              <a:t>чоловіків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люди </a:t>
            </a:r>
            <a:r>
              <a:rPr lang="ru-RU" dirty="0" err="1"/>
              <a:t>говорять</a:t>
            </a:r>
            <a:r>
              <a:rPr lang="ru-RU" dirty="0"/>
              <a:t> </a:t>
            </a:r>
            <a:r>
              <a:rPr lang="ru-RU" dirty="0" err="1"/>
              <a:t>погане</a:t>
            </a:r>
            <a:r>
              <a:rPr lang="ru-RU" dirty="0"/>
              <a:t> про </a:t>
            </a:r>
            <a:r>
              <a:rPr lang="ru-RU" dirty="0" err="1"/>
              <a:t>твоїх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 — вони </a:t>
            </a:r>
            <a:r>
              <a:rPr lang="ru-RU" dirty="0" err="1"/>
              <a:t>говорять</a:t>
            </a:r>
            <a:r>
              <a:rPr lang="ru-RU" dirty="0"/>
              <a:t> </a:t>
            </a:r>
            <a:r>
              <a:rPr lang="ru-RU" dirty="0" err="1"/>
              <a:t>погане</a:t>
            </a:r>
            <a:r>
              <a:rPr lang="ru-RU" dirty="0"/>
              <a:t> про тебе.</a:t>
            </a:r>
          </a:p>
          <a:p>
            <a:r>
              <a:rPr lang="ru-RU" dirty="0" err="1"/>
              <a:t>Багато</a:t>
            </a:r>
            <a:r>
              <a:rPr lang="ru-RU" dirty="0"/>
              <a:t> лих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коренями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людину</a:t>
            </a:r>
            <a:r>
              <a:rPr lang="ru-RU" dirty="0"/>
              <a:t> з </a:t>
            </a:r>
            <a:r>
              <a:rPr lang="ru-RU" dirty="0" err="1"/>
              <a:t>дитинства</a:t>
            </a:r>
            <a:r>
              <a:rPr lang="ru-RU" dirty="0"/>
              <a:t> не </a:t>
            </a:r>
            <a:r>
              <a:rPr lang="ru-RU" dirty="0" err="1"/>
              <a:t>вчать</a:t>
            </a:r>
            <a:r>
              <a:rPr lang="ru-RU" dirty="0"/>
              <a:t> </a:t>
            </a:r>
            <a:r>
              <a:rPr lang="ru-RU" dirty="0" err="1"/>
              <a:t>керувати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</a:t>
            </a:r>
            <a:r>
              <a:rPr lang="ru-RU" dirty="0" err="1"/>
              <a:t>бажаннями</a:t>
            </a:r>
            <a:r>
              <a:rPr lang="ru-RU" dirty="0"/>
              <a:t>.</a:t>
            </a:r>
          </a:p>
          <a:p>
            <a:r>
              <a:rPr lang="ru-RU" dirty="0" err="1"/>
              <a:t>Музика</a:t>
            </a:r>
            <a:r>
              <a:rPr lang="ru-RU" dirty="0"/>
              <a:t>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почуттів</a:t>
            </a:r>
            <a:r>
              <a:rPr lang="ru-RU" dirty="0"/>
              <a:t>.</a:t>
            </a:r>
          </a:p>
          <a:p>
            <a:r>
              <a:rPr lang="ru-RU" dirty="0" err="1"/>
              <a:t>Любов</a:t>
            </a:r>
            <a:r>
              <a:rPr lang="ru-RU" dirty="0"/>
              <a:t> </a:t>
            </a:r>
            <a:r>
              <a:rPr lang="ru-RU" dirty="0" err="1"/>
              <a:t>шляхетна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вона </a:t>
            </a:r>
            <a:r>
              <a:rPr lang="ru-RU" dirty="0" err="1"/>
              <a:t>сором'язлива</a:t>
            </a:r>
            <a:r>
              <a:rPr lang="ru-RU" dirty="0"/>
              <a:t>.</a:t>
            </a:r>
          </a:p>
          <a:p>
            <a:r>
              <a:rPr lang="ru-RU" dirty="0" err="1"/>
              <a:t>Закоханий</a:t>
            </a:r>
            <a:r>
              <a:rPr lang="ru-RU" dirty="0"/>
              <a:t> у себе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здатний</a:t>
            </a:r>
            <a:r>
              <a:rPr lang="ru-RU" dirty="0"/>
              <a:t> на </a:t>
            </a:r>
            <a:r>
              <a:rPr lang="ru-RU" dirty="0" err="1"/>
              <a:t>справжню</a:t>
            </a:r>
            <a:r>
              <a:rPr lang="ru-RU" dirty="0"/>
              <a:t> </a:t>
            </a:r>
            <a:r>
              <a:rPr lang="ru-RU" dirty="0" err="1"/>
              <a:t>любов</a:t>
            </a:r>
            <a:r>
              <a:rPr lang="ru-RU" dirty="0"/>
              <a:t>.</a:t>
            </a:r>
          </a:p>
          <a:p>
            <a:r>
              <a:rPr lang="ru-RU" dirty="0"/>
              <a:t>Людина </a:t>
            </a:r>
            <a:r>
              <a:rPr lang="ru-RU" dirty="0" err="1"/>
              <a:t>звелася</a:t>
            </a:r>
            <a:r>
              <a:rPr lang="ru-RU" dirty="0"/>
              <a:t> над </a:t>
            </a:r>
            <a:r>
              <a:rPr lang="ru-RU" dirty="0" err="1"/>
              <a:t>світом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живого </a:t>
            </a:r>
            <a:r>
              <a:rPr lang="ru-RU" dirty="0" err="1"/>
              <a:t>насамперед</a:t>
            </a:r>
            <a:r>
              <a:rPr lang="ru-RU" dirty="0"/>
              <a:t> тому, </a:t>
            </a:r>
            <a:r>
              <a:rPr lang="ru-RU" dirty="0" err="1"/>
              <a:t>що</a:t>
            </a:r>
            <a:r>
              <a:rPr lang="ru-RU" dirty="0"/>
              <a:t> горе </a:t>
            </a:r>
            <a:r>
              <a:rPr lang="ru-RU" dirty="0" err="1"/>
              <a:t>інших</a:t>
            </a:r>
            <a:r>
              <a:rPr lang="ru-RU" dirty="0"/>
              <a:t> стало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особистим</a:t>
            </a:r>
            <a:r>
              <a:rPr lang="ru-RU" dirty="0"/>
              <a:t> горем.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429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Твори</a:t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8712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73893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179511" y="2204863"/>
                <a:ext cx="8784977" cy="3921615"/>
              </a:xfrm>
            </p:spPr>
            <p:txBody>
              <a:bodyPr>
                <a:noAutofit/>
              </a:bodyPr>
              <a:lstStyle/>
              <a:p>
                <a:pPr marL="45720" indent="0" algn="ctr">
                  <a:buNone/>
                </a:pPr>
                <a:r>
                  <a:rPr lang="ru-RU" sz="1800" b="1" dirty="0" err="1" smtClean="0">
                    <a:latin typeface="Segoe Print" panose="02000600000000000000" pitchFamily="2" charset="0"/>
                  </a:rPr>
                  <a:t>Спини</a:t>
                </a:r>
                <a:r>
                  <a:rPr lang="ru-RU" sz="1800" b="1" dirty="0" smtClean="0">
                    <a:latin typeface="Segoe Print" panose="02000600000000000000" pitchFamily="2" charset="0"/>
                  </a:rPr>
                  <a:t> </a:t>
                </a:r>
                <a:r>
                  <a:rPr lang="ru-RU" sz="1800" b="1" dirty="0">
                    <a:latin typeface="Segoe Print" panose="02000600000000000000" pitchFamily="2" charset="0"/>
                  </a:rPr>
                  <a:t> мене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отямся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і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отям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>
                    <a:latin typeface="Segoe Print" panose="02000600000000000000" pitchFamily="2" charset="0"/>
                  </a:rPr>
                  <a:t/>
                </a:r>
                <a:br>
                  <a:rPr lang="ru-RU" sz="1800" b="1" dirty="0">
                    <a:latin typeface="Segoe Print" panose="02000600000000000000" pitchFamily="2" charset="0"/>
                  </a:rPr>
                </a:br>
                <a:r>
                  <a:rPr lang="ru-RU" sz="1800" b="1" dirty="0" err="1">
                    <a:latin typeface="Segoe Print" panose="02000600000000000000" pitchFamily="2" charset="0"/>
                  </a:rPr>
                  <a:t>така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любов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буває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раз  в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ніколи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>
                    <a:latin typeface="Segoe Print" panose="02000600000000000000" pitchFamily="2" charset="0"/>
                  </a:rPr>
                  <a:t/>
                </a:r>
                <a:br>
                  <a:rPr lang="ru-RU" sz="1800" b="1" dirty="0">
                    <a:latin typeface="Segoe Print" panose="02000600000000000000" pitchFamily="2" charset="0"/>
                  </a:rPr>
                </a:br>
                <a:r>
                  <a:rPr lang="ru-RU" sz="1800" b="1" dirty="0">
                    <a:latin typeface="Segoe Print" panose="02000600000000000000" pitchFamily="2" charset="0"/>
                  </a:rPr>
                  <a:t>вона  ж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промчить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над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зламаним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життям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>
                    <a:latin typeface="Segoe Print" panose="02000600000000000000" pitchFamily="2" charset="0"/>
                  </a:rPr>
                  <a:t/>
                </a:r>
                <a:br>
                  <a:rPr lang="ru-RU" sz="1800" b="1" dirty="0">
                    <a:latin typeface="Segoe Print" panose="02000600000000000000" pitchFamily="2" charset="0"/>
                  </a:rPr>
                </a:br>
                <a:r>
                  <a:rPr lang="ru-RU" sz="1800" b="1" dirty="0">
                    <a:latin typeface="Segoe Print" panose="02000600000000000000" pitchFamily="2" charset="0"/>
                  </a:rPr>
                  <a:t>за  нею  ж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будуть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бігти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видноколи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>
                    <a:latin typeface="Segoe Print" panose="02000600000000000000" pitchFamily="2" charset="0"/>
                  </a:rPr>
                  <a:t/>
                </a:r>
                <a:br>
                  <a:rPr lang="ru-RU" sz="1800" b="1" dirty="0">
                    <a:latin typeface="Segoe Print" panose="02000600000000000000" pitchFamily="2" charset="0"/>
                  </a:rPr>
                </a:br>
                <a:r>
                  <a:rPr lang="ru-RU" sz="1800" b="1" dirty="0">
                    <a:latin typeface="Segoe Print" panose="02000600000000000000" pitchFamily="2" charset="0"/>
                  </a:rPr>
                  <a:t>вона  ж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порве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нам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спокій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до  струни  </a:t>
                </a:r>
                <a:r>
                  <a:rPr lang="ru-RU" sz="1800" b="1" dirty="0">
                    <a:latin typeface="Segoe Print" panose="02000600000000000000" pitchFamily="2" charset="0"/>
                  </a:rPr>
                  <a:t/>
                </a:r>
                <a:br>
                  <a:rPr lang="ru-RU" sz="1800" b="1" dirty="0">
                    <a:latin typeface="Segoe Print" panose="02000600000000000000" pitchFamily="2" charset="0"/>
                  </a:rPr>
                </a:br>
                <a:r>
                  <a:rPr lang="ru-RU" sz="1800" b="1" dirty="0">
                    <a:latin typeface="Segoe Print" panose="02000600000000000000" pitchFamily="2" charset="0"/>
                  </a:rPr>
                  <a:t>вона  ж  слова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поспалює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вустами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>
                    <a:latin typeface="Segoe Print" panose="02000600000000000000" pitchFamily="2" charset="0"/>
                  </a:rPr>
                  <a:t/>
                </a:r>
                <a:br>
                  <a:rPr lang="ru-RU" sz="1800" b="1" dirty="0">
                    <a:latin typeface="Segoe Print" panose="02000600000000000000" pitchFamily="2" charset="0"/>
                  </a:rPr>
                </a:br>
                <a:r>
                  <a:rPr lang="ru-RU" sz="1800" b="1" dirty="0" err="1">
                    <a:latin typeface="Segoe Print" panose="02000600000000000000" pitchFamily="2" charset="0"/>
                  </a:rPr>
                  <a:t>спини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мене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спини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і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схамени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>
                    <a:latin typeface="Segoe Print" panose="02000600000000000000" pitchFamily="2" charset="0"/>
                  </a:rPr>
                  <a:t/>
                </a:r>
                <a:br>
                  <a:rPr lang="ru-RU" sz="1800" b="1" dirty="0">
                    <a:latin typeface="Segoe Print" panose="02000600000000000000" pitchFamily="2" charset="0"/>
                  </a:rPr>
                </a:br>
                <a:r>
                  <a:rPr lang="ru-RU" sz="1800" b="1" dirty="0" err="1">
                    <a:latin typeface="Segoe Print" panose="02000600000000000000" pitchFamily="2" charset="0"/>
                  </a:rPr>
                  <a:t>ще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поки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можу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думати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востаннє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>
                    <a:latin typeface="Segoe Print" panose="02000600000000000000" pitchFamily="2" charset="0"/>
                  </a:rPr>
                  <a:t/>
                </a:r>
                <a:br>
                  <a:rPr lang="ru-RU" sz="1800" b="1" dirty="0">
                    <a:latin typeface="Segoe Print" panose="02000600000000000000" pitchFamily="2" charset="0"/>
                  </a:rPr>
                </a:br>
                <a:r>
                  <a:rPr lang="ru-RU" sz="1800" b="1" dirty="0" err="1">
                    <a:latin typeface="Segoe Print" panose="02000600000000000000" pitchFamily="2" charset="0"/>
                  </a:rPr>
                  <a:t>ще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поки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можу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але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вже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не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можу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>
                    <a:latin typeface="Segoe Print" panose="02000600000000000000" pitchFamily="2" charset="0"/>
                  </a:rPr>
                  <a:t/>
                </a:r>
                <a:br>
                  <a:rPr lang="ru-RU" sz="1800" b="1" dirty="0">
                    <a:latin typeface="Segoe Print" panose="02000600000000000000" pitchFamily="2" charset="0"/>
                  </a:rPr>
                </a:br>
                <a:r>
                  <a:rPr lang="ru-RU" sz="1800" b="1" dirty="0">
                    <a:latin typeface="Segoe Print" panose="02000600000000000000" pitchFamily="2" charset="0"/>
                  </a:rPr>
                  <a:t>настала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черга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й  на  мою  зорю  </a:t>
                </a:r>
                <a:r>
                  <a:rPr lang="ru-RU" sz="1800" b="1" dirty="0">
                    <a:latin typeface="Segoe Print" panose="02000600000000000000" pitchFamily="2" charset="0"/>
                  </a:rPr>
                  <a:t/>
                </a:r>
                <a:br>
                  <a:rPr lang="ru-RU" sz="1800" b="1" dirty="0">
                    <a:latin typeface="Segoe Print" panose="02000600000000000000" pitchFamily="2" charset="0"/>
                  </a:rPr>
                </a:br>
                <a:r>
                  <a:rPr lang="ru-RU" sz="1800" b="1" dirty="0" err="1">
                    <a:latin typeface="Segoe Print" panose="02000600000000000000" pitchFamily="2" charset="0"/>
                  </a:rPr>
                  <a:t>чи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біля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тебе  душу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відморожу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>
                    <a:latin typeface="Segoe Print" panose="02000600000000000000" pitchFamily="2" charset="0"/>
                  </a:rPr>
                  <a:t/>
                </a:r>
                <a:br>
                  <a:rPr lang="ru-RU" sz="1800" b="1" dirty="0">
                    <a:latin typeface="Segoe Print" panose="02000600000000000000" pitchFamily="2" charset="0"/>
                  </a:rPr>
                </a:br>
                <a:r>
                  <a:rPr lang="ru-RU" sz="1800" b="1" dirty="0" err="1">
                    <a:latin typeface="Segoe Print" panose="02000600000000000000" pitchFamily="2" charset="0"/>
                  </a:rPr>
                  <a:t>чи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біля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тебе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полум’ям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 </a:t>
                </a:r>
                <a:r>
                  <a:rPr lang="ru-RU" sz="1800" b="1" dirty="0" err="1">
                    <a:latin typeface="Segoe Print" panose="02000600000000000000" pitchFamily="2" charset="0"/>
                  </a:rPr>
                  <a:t>згорю</a:t>
                </a:r>
                <a:r>
                  <a:rPr lang="ru-RU" sz="1800" b="1" dirty="0">
                    <a:latin typeface="Segoe Print" panose="02000600000000000000" pitchFamily="2" charset="0"/>
                  </a:rPr>
                  <a:t> </a:t>
                </a:r>
                <a:endParaRPr lang="ru-RU" sz="1800" b="1" dirty="0" smtClean="0">
                  <a:latin typeface="Segoe Print" panose="02000600000000000000" pitchFamily="2" charset="0"/>
                </a:endParaRPr>
              </a:p>
              <a:p>
                <a:pPr marL="45720" indent="0" algn="ctr">
                  <a:buNone/>
                </a:pPr>
                <a:endParaRPr lang="ru-RU" sz="1800" b="1" dirty="0">
                  <a:latin typeface="Segoe Print" panose="02000600000000000000" pitchFamily="2" charset="0"/>
                </a:endParaRPr>
              </a:p>
              <a:p>
                <a:pPr marL="45720" indent="0" algn="ctr">
                  <a:buNone/>
                </a:pPr>
                <a:endParaRPr lang="ru-RU" sz="1800" b="1" dirty="0" smtClean="0">
                  <a:latin typeface="Segoe Print" panose="02000600000000000000" pitchFamily="2" charset="0"/>
                </a:endParaRPr>
              </a:p>
              <a:p>
                <a:pPr marL="45720" indent="0" algn="ctr">
                  <a:buNone/>
                </a:pPr>
                <a:r>
                  <a:rPr lang="ru-RU" sz="1800" b="1" dirty="0">
                    <a:latin typeface="Segoe Print" panose="02000600000000000000" pitchFamily="2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ru-RU" sz="1800" b="1" i="1">
                        <a:latin typeface="Cambria Math"/>
                      </a:rPr>
                      <m:t>&gt;</m:t>
                    </m:r>
                  </m:oMath>
                </a14:m>
                <a:endParaRPr lang="uk-UA" sz="1800" b="1" dirty="0">
                  <a:latin typeface="Segoe Print" panose="02000600000000000000" pitchFamily="2" charset="0"/>
                </a:endParaRPr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1" y="2204863"/>
                <a:ext cx="8784977" cy="3921615"/>
              </a:xfrm>
              <a:blipFill rotWithShape="1">
                <a:blip r:embed="rId2"/>
                <a:stretch>
                  <a:fillRect t="-778" b="-1042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/>
              <a:t>СПИНИ </a:t>
            </a:r>
            <a:r>
              <a:rPr lang="ru-RU" b="1" u="sng" dirty="0" smtClean="0"/>
              <a:t>МЕНЕ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75154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179511" y="2204863"/>
                <a:ext cx="8784977" cy="3921615"/>
              </a:xfrm>
            </p:spPr>
            <p:txBody>
              <a:bodyPr>
                <a:noAutofit/>
              </a:bodyPr>
              <a:lstStyle/>
              <a:p>
                <a:pPr marL="45720" indent="0" algn="ctr">
                  <a:buNone/>
                </a:pPr>
                <a:r>
                  <a:rPr lang="uk-UA" sz="1800" b="1" dirty="0">
                    <a:latin typeface="Segoe Print" panose="02000600000000000000" pitchFamily="2" charset="0"/>
                  </a:rPr>
                  <a:t>На світі можна </a:t>
                </a:r>
                <a:r>
                  <a:rPr lang="uk-UA" sz="1800" b="1" dirty="0" err="1">
                    <a:latin typeface="Segoe Print" panose="02000600000000000000" pitchFamily="2" charset="0"/>
                  </a:rPr>
                  <a:t>жить</a:t>
                </a:r>
                <a:r>
                  <a:rPr lang="uk-UA" sz="1800" b="1" dirty="0">
                    <a:latin typeface="Segoe Print" panose="02000600000000000000" pitchFamily="2" charset="0"/>
                  </a:rPr>
                  <a:t> без еталонів,</a:t>
                </a:r>
                <a:r>
                  <a:rPr lang="uk-UA" sz="1800" b="1" dirty="0">
                    <a:latin typeface="Segoe Print" panose="02000600000000000000" pitchFamily="2" charset="0"/>
                  </a:rPr>
                  <a:t/>
                </a:r>
                <a:br>
                  <a:rPr lang="uk-UA" sz="1800" b="1" dirty="0">
                    <a:latin typeface="Segoe Print" panose="02000600000000000000" pitchFamily="2" charset="0"/>
                  </a:rPr>
                </a:br>
                <a:r>
                  <a:rPr lang="uk-UA" sz="1800" b="1" dirty="0">
                    <a:latin typeface="Segoe Print" panose="02000600000000000000" pitchFamily="2" charset="0"/>
                  </a:rPr>
                  <a:t>по-різному дивитися на світ:</a:t>
                </a:r>
                <a:r>
                  <a:rPr lang="uk-UA" sz="1800" b="1" dirty="0">
                    <a:latin typeface="Segoe Print" panose="02000600000000000000" pitchFamily="2" charset="0"/>
                  </a:rPr>
                  <a:t/>
                </a:r>
                <a:br>
                  <a:rPr lang="uk-UA" sz="1800" b="1" dirty="0">
                    <a:latin typeface="Segoe Print" panose="02000600000000000000" pitchFamily="2" charset="0"/>
                  </a:rPr>
                </a:br>
                <a:r>
                  <a:rPr lang="uk-UA" sz="1800" b="1" dirty="0">
                    <a:latin typeface="Segoe Print" panose="02000600000000000000" pitchFamily="2" charset="0"/>
                  </a:rPr>
                  <a:t>широкими очима, з-під долоні,</a:t>
                </a:r>
                <a:r>
                  <a:rPr lang="uk-UA" sz="1800" b="1" dirty="0">
                    <a:latin typeface="Segoe Print" panose="02000600000000000000" pitchFamily="2" charset="0"/>
                  </a:rPr>
                  <a:t/>
                </a:r>
                <a:br>
                  <a:rPr lang="uk-UA" sz="1800" b="1" dirty="0">
                    <a:latin typeface="Segoe Print" panose="02000600000000000000" pitchFamily="2" charset="0"/>
                  </a:rPr>
                </a:br>
                <a:r>
                  <a:rPr lang="uk-UA" sz="1800" b="1" dirty="0">
                    <a:latin typeface="Segoe Print" panose="02000600000000000000" pitchFamily="2" charset="0"/>
                  </a:rPr>
                  <a:t>крізь пальці,у кватирку,з-за воріт.</a:t>
                </a:r>
                <a:r>
                  <a:rPr lang="uk-UA" sz="1800" b="1" dirty="0">
                    <a:latin typeface="Segoe Print" panose="02000600000000000000" pitchFamily="2" charset="0"/>
                  </a:rPr>
                  <a:t/>
                </a:r>
                <a:br>
                  <a:rPr lang="uk-UA" sz="1800" b="1" dirty="0">
                    <a:latin typeface="Segoe Print" panose="02000600000000000000" pitchFamily="2" charset="0"/>
                  </a:rPr>
                </a:br>
                <a:r>
                  <a:rPr lang="uk-UA" sz="1800" b="1" dirty="0">
                    <a:latin typeface="Segoe Print" panose="02000600000000000000" pitchFamily="2" charset="0"/>
                  </a:rPr>
                  <a:t/>
                </a:r>
                <a:br>
                  <a:rPr lang="uk-UA" sz="1800" b="1" dirty="0">
                    <a:latin typeface="Segoe Print" panose="02000600000000000000" pitchFamily="2" charset="0"/>
                  </a:rPr>
                </a:br>
                <a:r>
                  <a:rPr lang="uk-UA" sz="1800" b="1" dirty="0">
                    <a:latin typeface="Segoe Print" panose="02000600000000000000" pitchFamily="2" charset="0"/>
                  </a:rPr>
                  <a:t>Від цього світ не зміниться ні трохи,</a:t>
                </a:r>
                <a:br>
                  <a:rPr lang="uk-UA" sz="1800" b="1" dirty="0">
                    <a:latin typeface="Segoe Print" panose="02000600000000000000" pitchFamily="2" charset="0"/>
                  </a:rPr>
                </a:br>
                <a:r>
                  <a:rPr lang="uk-UA" sz="1800" b="1" dirty="0">
                    <a:latin typeface="Segoe Print" panose="02000600000000000000" pitchFamily="2" charset="0"/>
                  </a:rPr>
                  <a:t>А все залежить від людських зіниць:</a:t>
                </a:r>
                <a:br>
                  <a:rPr lang="uk-UA" sz="1800" b="1" dirty="0">
                    <a:latin typeface="Segoe Print" panose="02000600000000000000" pitchFamily="2" charset="0"/>
                  </a:rPr>
                </a:br>
                <a:r>
                  <a:rPr lang="uk-UA" sz="1800" b="1" dirty="0">
                    <a:latin typeface="Segoe Print" panose="02000600000000000000" pitchFamily="2" charset="0"/>
                  </a:rPr>
                  <a:t>В широких відіб'ється вся епоха - </a:t>
                </a:r>
                <a:br>
                  <a:rPr lang="uk-UA" sz="1800" b="1" dirty="0">
                    <a:latin typeface="Segoe Print" panose="02000600000000000000" pitchFamily="2" charset="0"/>
                  </a:rPr>
                </a:br>
                <a:r>
                  <a:rPr lang="uk-UA" sz="1800" b="1" dirty="0">
                    <a:latin typeface="Segoe Print" panose="02000600000000000000" pitchFamily="2" charset="0"/>
                  </a:rPr>
                  <a:t>У звужених - збіговисько дрібниць</a:t>
                </a:r>
                <a:r>
                  <a:rPr lang="uk-UA" sz="1800" b="1" dirty="0" smtClean="0">
                    <a:latin typeface="Segoe Print" panose="02000600000000000000" pitchFamily="2" charset="0"/>
                  </a:rPr>
                  <a:t>.</a:t>
                </a:r>
              </a:p>
              <a:p>
                <a:pPr marL="45720" indent="0" algn="ctr">
                  <a:buNone/>
                </a:pPr>
                <a:endParaRPr lang="ru-RU" sz="1800" b="1" dirty="0">
                  <a:latin typeface="Segoe Print" panose="02000600000000000000" pitchFamily="2" charset="0"/>
                </a:endParaRPr>
              </a:p>
              <a:p>
                <a:pPr marL="45720" indent="0" algn="ctr">
                  <a:buNone/>
                </a:pPr>
                <a:endParaRPr lang="ru-RU" sz="1800" b="1" dirty="0">
                  <a:latin typeface="Segoe Print" panose="02000600000000000000" pitchFamily="2" charset="0"/>
                </a:endParaRPr>
              </a:p>
              <a:p>
                <a:pPr marL="45720" indent="0" algn="ctr">
                  <a:buNone/>
                </a:pPr>
                <a:r>
                  <a:rPr lang="ru-RU" sz="1800" b="1" dirty="0">
                    <a:latin typeface="Segoe Print" panose="02000600000000000000" pitchFamily="2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ru-RU" sz="1800" b="1" i="1">
                        <a:latin typeface="Cambria Math"/>
                      </a:rPr>
                      <m:t>&gt;</m:t>
                    </m:r>
                  </m:oMath>
                </a14:m>
                <a:endParaRPr lang="uk-UA" sz="1800" b="1" dirty="0">
                  <a:latin typeface="Segoe Print" panose="02000600000000000000" pitchFamily="2" charset="0"/>
                </a:endParaRPr>
              </a:p>
              <a:p>
                <a:pPr marL="45720" indent="0" algn="ctr">
                  <a:buNone/>
                </a:pPr>
                <a:endParaRPr lang="uk-UA" sz="1800" b="1" dirty="0">
                  <a:latin typeface="Segoe Print" panose="02000600000000000000" pitchFamily="2" charset="0"/>
                </a:endParaRPr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1" y="2204863"/>
                <a:ext cx="8784977" cy="3921615"/>
              </a:xfrm>
              <a:blipFill rotWithShape="1">
                <a:blip r:embed="rId2"/>
                <a:stretch>
                  <a:fillRect t="-778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u="sng" dirty="0">
                <a:latin typeface="Franklin Gothic Medium" panose="020B0603020102020204" pitchFamily="34" charset="0"/>
              </a:rPr>
              <a:t>На світі можна </a:t>
            </a:r>
            <a:r>
              <a:rPr lang="uk-UA" b="1" u="sng" dirty="0" err="1">
                <a:latin typeface="Franklin Gothic Medium" panose="020B0603020102020204" pitchFamily="34" charset="0"/>
              </a:rPr>
              <a:t>жить</a:t>
            </a:r>
            <a:r>
              <a:rPr lang="uk-UA" b="1" u="sng" dirty="0">
                <a:latin typeface="Franklin Gothic Medium" panose="020B0603020102020204" pitchFamily="34" charset="0"/>
              </a:rPr>
              <a:t> без </a:t>
            </a:r>
            <a:r>
              <a:rPr lang="uk-UA" b="1" u="sng" dirty="0" smtClean="0">
                <a:latin typeface="Franklin Gothic Medium" panose="020B0603020102020204" pitchFamily="34" charset="0"/>
              </a:rPr>
              <a:t>еталонів</a:t>
            </a:r>
            <a:endParaRPr lang="uk-UA" u="sng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841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«Проміння землі» (1957)</a:t>
            </a:r>
          </a:p>
          <a:p>
            <a:r>
              <a:rPr lang="uk-UA" dirty="0"/>
              <a:t>«Вітрила» (1958)</a:t>
            </a:r>
          </a:p>
          <a:p>
            <a:r>
              <a:rPr lang="uk-UA" dirty="0"/>
              <a:t>«Мандрівки серця» (1961)</a:t>
            </a:r>
          </a:p>
          <a:p>
            <a:r>
              <a:rPr lang="uk-UA" dirty="0"/>
              <a:t>«Зоряний інтеграл» (1963, набір «розсипано</a:t>
            </a:r>
            <a:r>
              <a:rPr lang="uk-UA" dirty="0" smtClean="0"/>
              <a:t>»)</a:t>
            </a:r>
            <a:endParaRPr lang="uk-UA" dirty="0"/>
          </a:p>
          <a:p>
            <a:r>
              <a:rPr lang="uk-UA" dirty="0"/>
              <a:t>«Княжа гора» (1972, збірка не вийшла через заборону з боку радянської цензури</a:t>
            </a:r>
            <a:r>
              <a:rPr lang="uk-UA" dirty="0" smtClean="0"/>
              <a:t>)</a:t>
            </a:r>
            <a:endParaRPr lang="uk-UA" dirty="0"/>
          </a:p>
          <a:p>
            <a:r>
              <a:rPr lang="uk-UA" dirty="0"/>
              <a:t>«Над берегами вічної ріки» (1977)</a:t>
            </a:r>
          </a:p>
          <a:p>
            <a:r>
              <a:rPr lang="uk-UA" dirty="0"/>
              <a:t>«Маруся Чурай» (1979)</a:t>
            </a:r>
          </a:p>
          <a:p>
            <a:r>
              <a:rPr lang="uk-UA" dirty="0"/>
              <a:t>«</a:t>
            </a:r>
            <a:r>
              <a:rPr lang="uk-UA" dirty="0" err="1"/>
              <a:t>Неповнорність</a:t>
            </a:r>
            <a:r>
              <a:rPr lang="uk-UA" dirty="0"/>
              <a:t>» (1980)</a:t>
            </a:r>
          </a:p>
          <a:p>
            <a:r>
              <a:rPr lang="uk-UA" dirty="0"/>
              <a:t>«Сад нетанучих скульптур» (1987)</a:t>
            </a:r>
          </a:p>
          <a:p>
            <a:r>
              <a:rPr lang="uk-UA" dirty="0"/>
              <a:t>«Бузиновий цар» (1987) — для дітей</a:t>
            </a:r>
          </a:p>
          <a:p>
            <a:r>
              <a:rPr lang="uk-UA" dirty="0"/>
              <a:t>«Вибране» (1987)</a:t>
            </a:r>
          </a:p>
          <a:p>
            <a:r>
              <a:rPr lang="uk-UA" dirty="0"/>
              <a:t>«Інкрустації» (1994, видання італійською мовою, відзначене премією Петрарки)</a:t>
            </a:r>
          </a:p>
          <a:p>
            <a:r>
              <a:rPr lang="uk-UA" dirty="0"/>
              <a:t>«Берестечко» (Київ: Либідь, 1999, перевидання 2010)</a:t>
            </a:r>
          </a:p>
          <a:p>
            <a:r>
              <a:rPr lang="uk-UA" dirty="0"/>
              <a:t>«Гуманітарна аура нації, або Дефект головного дзеркала», лекція в Києво-Могилянській академії (Київ: Видавничий дім </a:t>
            </a:r>
            <a:r>
              <a:rPr lang="uk-UA" dirty="0" err="1"/>
              <a:t>НаУКМА</a:t>
            </a:r>
            <a:r>
              <a:rPr lang="uk-UA" dirty="0"/>
              <a:t>, 1999)</a:t>
            </a:r>
          </a:p>
          <a:p>
            <a:r>
              <a:rPr lang="uk-UA" dirty="0"/>
              <a:t>«Гіацинтове сонце» (Київ: Либідь, 2010, вибране)</a:t>
            </a:r>
          </a:p>
          <a:p>
            <a:r>
              <a:rPr lang="uk-UA" dirty="0"/>
              <a:t>«Записки українського </a:t>
            </a:r>
            <a:r>
              <a:rPr lang="uk-UA" dirty="0" err="1"/>
              <a:t>самашедшого</a:t>
            </a:r>
            <a:r>
              <a:rPr lang="uk-UA" dirty="0"/>
              <a:t>» (Київ: </a:t>
            </a:r>
            <a:r>
              <a:rPr lang="uk-UA" dirty="0" err="1"/>
              <a:t>А-ба-ба-га-ла-ма-га</a:t>
            </a:r>
            <a:r>
              <a:rPr lang="uk-UA" dirty="0"/>
              <a:t>, 2010)</a:t>
            </a:r>
          </a:p>
          <a:p>
            <a:r>
              <a:rPr lang="uk-UA" dirty="0"/>
              <a:t>«Річка Геракліта» (Київ: Либідь, 2011, вибране, а також нові вірші)</a:t>
            </a:r>
          </a:p>
          <a:p>
            <a:r>
              <a:rPr lang="uk-UA" dirty="0"/>
              <a:t>«Мадонна перехресть» (Київ: Либідь, 2011, нові, а також раніше не друковані поезії різних років)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Видання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496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Маруся </a:t>
            </a:r>
            <a:r>
              <a:rPr lang="ru-RU" dirty="0" err="1"/>
              <a:t>Чурай</a:t>
            </a:r>
            <a:r>
              <a:rPr lang="ru-RU" dirty="0"/>
              <a:t>, роман у </a:t>
            </a:r>
            <a:r>
              <a:rPr lang="ru-RU" dirty="0" err="1"/>
              <a:t>віршах</a:t>
            </a:r>
            <a:endParaRPr lang="ru-RU" dirty="0"/>
          </a:p>
          <a:p>
            <a:r>
              <a:rPr lang="ru-RU" dirty="0"/>
              <a:t>«Записки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самашедшого</a:t>
            </a:r>
            <a:r>
              <a:rPr lang="ru-RU" dirty="0"/>
              <a:t>» (</a:t>
            </a:r>
            <a:r>
              <a:rPr lang="ru-RU" dirty="0" err="1"/>
              <a:t>Київ</a:t>
            </a:r>
            <a:r>
              <a:rPr lang="ru-RU" dirty="0"/>
              <a:t>, А-ба-ба-га-ла-</a:t>
            </a:r>
            <a:r>
              <a:rPr lang="ru-RU" dirty="0" err="1"/>
              <a:t>ма</a:t>
            </a:r>
            <a:r>
              <a:rPr lang="ru-RU" dirty="0"/>
              <a:t>-га, 2010</a:t>
            </a:r>
            <a:r>
              <a:rPr lang="ru-RU" dirty="0" smtClean="0"/>
              <a:t>)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Романи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4291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Берестечко</a:t>
            </a:r>
          </a:p>
          <a:p>
            <a:r>
              <a:rPr lang="ru-RU" dirty="0"/>
              <a:t>Дума про </a:t>
            </a:r>
            <a:r>
              <a:rPr lang="ru-RU" dirty="0" err="1"/>
              <a:t>братів</a:t>
            </a:r>
            <a:r>
              <a:rPr lang="ru-RU" dirty="0"/>
              <a:t> </a:t>
            </a:r>
            <a:r>
              <a:rPr lang="ru-RU" dirty="0" err="1"/>
              <a:t>Неазовських</a:t>
            </a:r>
            <a:endParaRPr lang="ru-RU" dirty="0"/>
          </a:p>
          <a:p>
            <a:r>
              <a:rPr lang="ru-RU" dirty="0" err="1"/>
              <a:t>Скіфська</a:t>
            </a:r>
            <a:r>
              <a:rPr lang="ru-RU" dirty="0"/>
              <a:t> </a:t>
            </a:r>
            <a:r>
              <a:rPr lang="ru-RU" dirty="0" err="1"/>
              <a:t>одіссея</a:t>
            </a:r>
            <a:endParaRPr lang="ru-RU" dirty="0"/>
          </a:p>
          <a:p>
            <a:r>
              <a:rPr lang="ru-RU" dirty="0" err="1"/>
              <a:t>Сніг</a:t>
            </a:r>
            <a:r>
              <a:rPr lang="ru-RU" dirty="0"/>
              <a:t> у </a:t>
            </a:r>
            <a:r>
              <a:rPr lang="ru-RU" dirty="0" err="1"/>
              <a:t>Флоренції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Поеми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4291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«Вже почалось, мабуть, майбутнє…»</a:t>
            </a:r>
          </a:p>
          <a:p>
            <a:r>
              <a:rPr lang="uk-UA" dirty="0"/>
              <a:t>Віяло мадам </a:t>
            </a:r>
            <a:r>
              <a:rPr lang="uk-UA" dirty="0" err="1"/>
              <a:t>Полетики</a:t>
            </a:r>
            <a:endParaRPr lang="uk-UA" dirty="0"/>
          </a:p>
          <a:p>
            <a:r>
              <a:rPr lang="uk-UA" dirty="0"/>
              <a:t>«Життя іде, і все без коректур…»</a:t>
            </a:r>
          </a:p>
          <a:p>
            <a:r>
              <a:rPr lang="uk-UA" dirty="0"/>
              <a:t>«На конвертики хат літо клеїть віконця, як марки…»</a:t>
            </a:r>
          </a:p>
          <a:p>
            <a:r>
              <a:rPr lang="uk-UA" dirty="0"/>
              <a:t>«Моя любове! Я перед тобою…»</a:t>
            </a:r>
          </a:p>
          <a:p>
            <a:r>
              <a:rPr lang="uk-UA" dirty="0"/>
              <a:t>«Мій перший вірш написаний в окопі…»</a:t>
            </a:r>
          </a:p>
          <a:p>
            <a:r>
              <a:rPr lang="uk-UA" dirty="0"/>
              <a:t>«Очима ти сказав мені: люблю…»</a:t>
            </a:r>
          </a:p>
          <a:p>
            <a:r>
              <a:rPr lang="uk-UA" dirty="0"/>
              <a:t>Пастораль ХХ сторіччя</a:t>
            </a:r>
          </a:p>
          <a:p>
            <a:r>
              <a:rPr lang="uk-UA" dirty="0"/>
              <a:t>Пелюстки старовинного романсу</a:t>
            </a:r>
          </a:p>
          <a:p>
            <a:r>
              <a:rPr lang="uk-UA" dirty="0"/>
              <a:t>Пісенька з варіаціями</a:t>
            </a:r>
          </a:p>
          <a:p>
            <a:r>
              <a:rPr lang="uk-UA" dirty="0"/>
              <a:t>«Послухаю цей дощ. Підкрався і шумить…»</a:t>
            </a:r>
          </a:p>
          <a:p>
            <a:r>
              <a:rPr lang="uk-UA" dirty="0"/>
              <a:t>«Розкажу тобі думку таємну…»</a:t>
            </a:r>
          </a:p>
          <a:p>
            <a:r>
              <a:rPr lang="uk-UA" dirty="0"/>
              <a:t>Світлий сонет</a:t>
            </a:r>
          </a:p>
          <a:p>
            <a:r>
              <a:rPr lang="uk-UA" dirty="0"/>
              <a:t>«Старенька жінко, Магдо чи Луїзо!…»</a:t>
            </a:r>
          </a:p>
          <a:p>
            <a:r>
              <a:rPr lang="uk-UA" dirty="0"/>
              <a:t>«Тут обелісків ціла рота…»</a:t>
            </a:r>
          </a:p>
          <a:p>
            <a:r>
              <a:rPr lang="uk-UA" dirty="0"/>
              <a:t>Українське Альфреско</a:t>
            </a:r>
          </a:p>
          <a:p>
            <a:r>
              <a:rPr lang="uk-UA" dirty="0"/>
              <a:t>«Умирають майстри…»</a:t>
            </a:r>
          </a:p>
          <a:p>
            <a:r>
              <a:rPr lang="uk-UA" dirty="0"/>
              <a:t>«Хай буде легко. Дотиком пера…»</a:t>
            </a:r>
          </a:p>
          <a:p>
            <a:r>
              <a:rPr lang="uk-UA" dirty="0"/>
              <a:t>«Чекаю дня, коли тобі скажу…»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Поезії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4291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Перевірте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годинники</a:t>
            </a:r>
            <a:r>
              <a:rPr lang="ru-RU" dirty="0"/>
              <a:t>» (1963, </a:t>
            </a:r>
            <a:r>
              <a:rPr lang="ru-RU" dirty="0" err="1"/>
              <a:t>спільно</a:t>
            </a:r>
            <a:r>
              <a:rPr lang="ru-RU" dirty="0"/>
              <a:t> з </a:t>
            </a:r>
            <a:r>
              <a:rPr lang="ru-RU" dirty="0" err="1"/>
              <a:t>А.Добровольським</a:t>
            </a:r>
            <a:r>
              <a:rPr lang="ru-RU" dirty="0"/>
              <a:t>) — про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поетів</a:t>
            </a:r>
            <a:r>
              <a:rPr lang="ru-RU" dirty="0"/>
              <a:t>, </a:t>
            </a:r>
            <a:r>
              <a:rPr lang="ru-RU" dirty="0" err="1"/>
              <a:t>загиблих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 </a:t>
            </a:r>
            <a:r>
              <a:rPr lang="ru-RU" dirty="0" err="1"/>
              <a:t>Фільм</a:t>
            </a:r>
            <a:r>
              <a:rPr lang="ru-RU" dirty="0"/>
              <a:t> </a:t>
            </a:r>
            <a:r>
              <a:rPr lang="ru-RU" dirty="0" err="1"/>
              <a:t>знятий</a:t>
            </a:r>
            <a:r>
              <a:rPr lang="ru-RU" dirty="0"/>
              <a:t> 1964 року, але на </a:t>
            </a:r>
            <a:r>
              <a:rPr lang="ru-RU" dirty="0" err="1"/>
              <a:t>екрани</a:t>
            </a:r>
            <a:r>
              <a:rPr lang="ru-RU" dirty="0"/>
              <a:t> не </a:t>
            </a:r>
            <a:r>
              <a:rPr lang="ru-RU" dirty="0" err="1"/>
              <a:t>вийшов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так </a:t>
            </a:r>
            <a:r>
              <a:rPr lang="ru-RU" dirty="0" err="1"/>
              <a:t>перероблений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«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повернеться</a:t>
            </a:r>
            <a:r>
              <a:rPr lang="ru-RU" dirty="0"/>
              <a:t> — </a:t>
            </a:r>
            <a:r>
              <a:rPr lang="ru-RU" dirty="0" err="1"/>
              <a:t>долюбить</a:t>
            </a:r>
            <a:r>
              <a:rPr lang="ru-RU" dirty="0"/>
              <a:t>»,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Л.Костенко</a:t>
            </a:r>
            <a:r>
              <a:rPr lang="ru-RU" dirty="0"/>
              <a:t> </a:t>
            </a:r>
            <a:r>
              <a:rPr lang="ru-RU" dirty="0" err="1"/>
              <a:t>відмовилася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авторства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Кіносценарії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4291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33</TotalTime>
  <Words>836</Words>
  <Application>Microsoft Office PowerPoint</Application>
  <PresentationFormat>Экран (4:3)</PresentationFormat>
  <Paragraphs>106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Сетка</vt:lpstr>
      <vt:lpstr>Ліна костенко. творчість</vt:lpstr>
      <vt:lpstr>Твори </vt:lpstr>
      <vt:lpstr>СПИНИ МЕНЕ</vt:lpstr>
      <vt:lpstr>На світі можна жить без еталонів</vt:lpstr>
      <vt:lpstr>Видання</vt:lpstr>
      <vt:lpstr>Романи</vt:lpstr>
      <vt:lpstr>Поеми</vt:lpstr>
      <vt:lpstr>Поезії</vt:lpstr>
      <vt:lpstr>Кіносценарії</vt:lpstr>
      <vt:lpstr>Театральні постанови за творами</vt:lpstr>
      <vt:lpstr>Презентация PowerPoint</vt:lpstr>
      <vt:lpstr>Про Ліну Костенко </vt:lpstr>
      <vt:lpstr>Презентация PowerPoint</vt:lpstr>
      <vt:lpstr>Відзнаки </vt:lpstr>
      <vt:lpstr>Презентация PowerPoint</vt:lpstr>
      <vt:lpstr>Переклади </vt:lpstr>
      <vt:lpstr>Презентация PowerPoint</vt:lpstr>
      <vt:lpstr>афоризми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Ліна костенко. творчість</dc:title>
  <dc:creator>Наталья</dc:creator>
  <cp:lastModifiedBy>Наталья</cp:lastModifiedBy>
  <cp:revision>5</cp:revision>
  <dcterms:created xsi:type="dcterms:W3CDTF">2015-02-25T20:22:46Z</dcterms:created>
  <dcterms:modified xsi:type="dcterms:W3CDTF">2015-02-25T20:55:52Z</dcterms:modified>
</cp:coreProperties>
</file>