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69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0B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32062-7220-4A3B-AEDD-0F10B4A95AFD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A14EF-5355-456D-8746-74D09D8708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A14EF-5355-456D-8746-74D09D87082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10000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39999">
              <a:schemeClr val="accent1">
                <a:lumMod val="60000"/>
                <a:lumOff val="40000"/>
              </a:schemeClr>
            </a:gs>
            <a:gs pos="70000">
              <a:schemeClr val="tx2">
                <a:lumMod val="60000"/>
                <a:lumOff val="4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500306"/>
            <a:ext cx="9144000" cy="2800767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/>
            <a:r>
              <a:rPr lang="uk-UA" sz="9600" dirty="0" smtClean="0">
                <a:effectLst>
                  <a:glow rad="101600">
                    <a:schemeClr val="tx1">
                      <a:lumMod val="65000"/>
                      <a:lumOff val="3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Mistral" pitchFamily="66" charset="0"/>
              </a:rPr>
              <a:t>Довженко </a:t>
            </a:r>
          </a:p>
          <a:p>
            <a:pPr algn="ctr"/>
            <a:r>
              <a:rPr lang="uk-UA" sz="9600" dirty="0" smtClean="0">
                <a:effectLst>
                  <a:glow rad="101600">
                    <a:schemeClr val="tx1">
                      <a:lumMod val="65000"/>
                      <a:lumOff val="3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Mistral" pitchFamily="66" charset="0"/>
              </a:rPr>
              <a:t>Олександр Петрович</a:t>
            </a:r>
            <a:endParaRPr lang="uk-UA" sz="9600" dirty="0">
              <a:effectLst>
                <a:glow rad="101600">
                  <a:schemeClr val="tx1">
                    <a:lumMod val="65000"/>
                    <a:lumOff val="3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Mistral" pitchFamily="66" charset="0"/>
            </a:endParaRPr>
          </a:p>
        </p:txBody>
      </p:sp>
      <p:pic>
        <p:nvPicPr>
          <p:cNvPr id="5" name="Рисунок 4" descr="127805764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2928934"/>
            <a:ext cx="2779527" cy="3714776"/>
          </a:xfrm>
          <a:prstGeom prst="rect">
            <a:avLst/>
          </a:prstGeom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  <a:softEdge rad="112500"/>
          </a:effectLst>
        </p:spPr>
      </p:pic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lum bright="-36000" contrast="4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3929058" cy="6286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Monotype Corsiva" pitchFamily="66" charset="0"/>
              </a:rPr>
              <a:t>У 1928 </a:t>
            </a:r>
            <a:r>
              <a:rPr lang="ru-RU" sz="2800" b="1" dirty="0" err="1" smtClean="0">
                <a:latin typeface="Monotype Corsiva" pitchFamily="66" charset="0"/>
              </a:rPr>
              <a:t>році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він</a:t>
            </a:r>
            <a:r>
              <a:rPr lang="ru-RU" sz="2800" b="1" dirty="0" smtClean="0">
                <a:latin typeface="Monotype Corsiva" pitchFamily="66" charset="0"/>
              </a:rPr>
              <a:t> за сто </a:t>
            </a:r>
            <a:r>
              <a:rPr lang="ru-RU" sz="2800" b="1" dirty="0" err="1" smtClean="0">
                <a:latin typeface="Monotype Corsiva" pitchFamily="66" charset="0"/>
              </a:rPr>
              <a:t>днів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знімає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фільм</a:t>
            </a:r>
            <a:r>
              <a:rPr lang="ru-RU" sz="2800" b="1" dirty="0" smtClean="0">
                <a:latin typeface="Monotype Corsiva" pitchFamily="66" charset="0"/>
              </a:rPr>
              <a:t> «</a:t>
            </a:r>
            <a:r>
              <a:rPr lang="ru-RU" sz="2800" b="1" dirty="0" err="1" smtClean="0">
                <a:latin typeface="Monotype Corsiva" pitchFamily="66" charset="0"/>
              </a:rPr>
              <a:t>Звенигора</a:t>
            </a:r>
            <a:r>
              <a:rPr lang="ru-RU" sz="2800" b="1" dirty="0" smtClean="0">
                <a:latin typeface="Monotype Corsiva" pitchFamily="66" charset="0"/>
              </a:rPr>
              <a:t>» — </a:t>
            </a:r>
            <a:r>
              <a:rPr lang="ru-RU" sz="2800" b="1" dirty="0" err="1" smtClean="0">
                <a:latin typeface="Monotype Corsiva" pitchFamily="66" charset="0"/>
              </a:rPr>
              <a:t>історію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українського</a:t>
            </a:r>
            <a:r>
              <a:rPr lang="ru-RU" sz="2800" b="1" dirty="0" smtClean="0">
                <a:latin typeface="Monotype Corsiva" pitchFamily="66" charset="0"/>
              </a:rPr>
              <a:t> народу </a:t>
            </a:r>
            <a:r>
              <a:rPr lang="ru-RU" sz="2800" b="1" dirty="0" err="1" smtClean="0">
                <a:latin typeface="Monotype Corsiva" pitchFamily="66" charset="0"/>
              </a:rPr>
              <a:t>від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сивої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давнини</a:t>
            </a:r>
            <a:r>
              <a:rPr lang="ru-RU" sz="2800" b="1" dirty="0" smtClean="0">
                <a:latin typeface="Monotype Corsiva" pitchFamily="66" charset="0"/>
              </a:rPr>
              <a:t> до </a:t>
            </a:r>
            <a:r>
              <a:rPr lang="ru-RU" sz="2800" b="1" dirty="0" err="1" smtClean="0">
                <a:latin typeface="Monotype Corsiva" pitchFamily="66" charset="0"/>
              </a:rPr>
              <a:t>сучасності</a:t>
            </a:r>
            <a:r>
              <a:rPr lang="ru-RU" sz="2800" b="1" dirty="0" smtClean="0">
                <a:latin typeface="Monotype Corsiva" pitchFamily="66" charset="0"/>
              </a:rPr>
              <a:t>. «Картину я не </a:t>
            </a:r>
            <a:r>
              <a:rPr lang="ru-RU" sz="2800" b="1" dirty="0" err="1" smtClean="0">
                <a:latin typeface="Monotype Corsiva" pitchFamily="66" charset="0"/>
              </a:rPr>
              <a:t>зробив</a:t>
            </a:r>
            <a:r>
              <a:rPr lang="ru-RU" sz="2800" b="1" dirty="0" smtClean="0">
                <a:latin typeface="Monotype Corsiva" pitchFamily="66" charset="0"/>
              </a:rPr>
              <a:t>, а </a:t>
            </a:r>
            <a:r>
              <a:rPr lang="ru-RU" sz="2800" b="1" dirty="0" err="1" smtClean="0">
                <a:latin typeface="Monotype Corsiva" pitchFamily="66" charset="0"/>
              </a:rPr>
              <a:t>проспівав</a:t>
            </a:r>
            <a:r>
              <a:rPr lang="ru-RU" sz="2800" b="1" dirty="0" smtClean="0">
                <a:latin typeface="Monotype Corsiva" pitchFamily="66" charset="0"/>
              </a:rPr>
              <a:t>, як птах», — казав </a:t>
            </a:r>
            <a:r>
              <a:rPr lang="ru-RU" sz="2800" b="1" dirty="0" err="1" smtClean="0">
                <a:latin typeface="Monotype Corsiva" pitchFamily="66" charset="0"/>
              </a:rPr>
              <a:t>митець</a:t>
            </a:r>
            <a:r>
              <a:rPr lang="ru-RU" sz="2800" b="1" dirty="0" smtClean="0">
                <a:latin typeface="Monotype Corsiva" pitchFamily="66" charset="0"/>
              </a:rPr>
              <a:t>. </a:t>
            </a:r>
            <a:r>
              <a:rPr lang="ru-RU" sz="2800" b="1" dirty="0" err="1" smtClean="0">
                <a:latin typeface="Monotype Corsiva" pitchFamily="66" charset="0"/>
              </a:rPr>
              <a:t>Наступною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роботою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О.Довженка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стає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стрічка</a:t>
            </a:r>
            <a:r>
              <a:rPr lang="ru-RU" sz="2800" b="1" dirty="0" smtClean="0">
                <a:latin typeface="Monotype Corsiva" pitchFamily="66" charset="0"/>
              </a:rPr>
              <a:t> «Арсенал», а </a:t>
            </a:r>
            <a:r>
              <a:rPr lang="ru-RU" sz="2800" b="1" dirty="0" err="1" smtClean="0">
                <a:latin typeface="Monotype Corsiva" pitchFamily="66" charset="0"/>
              </a:rPr>
              <a:t>ще</a:t>
            </a:r>
            <a:r>
              <a:rPr lang="ru-RU" sz="2800" b="1" dirty="0" smtClean="0">
                <a:latin typeface="Monotype Corsiva" pitchFamily="66" charset="0"/>
              </a:rPr>
              <a:t> через </a:t>
            </a:r>
            <a:r>
              <a:rPr lang="ru-RU" sz="2800" b="1" dirty="0" err="1" smtClean="0">
                <a:latin typeface="Monotype Corsiva" pitchFamily="66" charset="0"/>
              </a:rPr>
              <a:t>рік</a:t>
            </a:r>
            <a:r>
              <a:rPr lang="ru-RU" sz="2800" b="1" dirty="0" smtClean="0">
                <a:latin typeface="Monotype Corsiva" pitchFamily="66" charset="0"/>
              </a:rPr>
              <a:t>, у 1930 р., на </a:t>
            </a:r>
            <a:r>
              <a:rPr lang="ru-RU" sz="2800" b="1" dirty="0" err="1" smtClean="0">
                <a:latin typeface="Monotype Corsiva" pitchFamily="66" charset="0"/>
              </a:rPr>
              <a:t>екрани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виходить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неперевершений</a:t>
            </a:r>
            <a:r>
              <a:rPr lang="ru-RU" sz="2800" b="1" dirty="0" smtClean="0">
                <a:latin typeface="Monotype Corsiva" pitchFamily="66" charset="0"/>
              </a:rPr>
              <a:t> шедевр </a:t>
            </a:r>
            <a:r>
              <a:rPr lang="ru-RU" sz="2800" b="1" dirty="0" err="1" smtClean="0">
                <a:latin typeface="Monotype Corsiva" pitchFamily="66" charset="0"/>
              </a:rPr>
              <a:t>світової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кінокласики</a:t>
            </a:r>
            <a:r>
              <a:rPr lang="ru-RU" sz="2800" b="1" dirty="0" smtClean="0">
                <a:latin typeface="Monotype Corsiva" pitchFamily="66" charset="0"/>
              </a:rPr>
              <a:t> — «Земля».</a:t>
            </a: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3" name="Рисунок 2" descr="img-162043-e9767c866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89407">
            <a:off x="5270626" y="-254348"/>
            <a:ext cx="3737974" cy="2803480"/>
          </a:xfrm>
          <a:prstGeom prst="rect">
            <a:avLst/>
          </a:prstGeom>
        </p:spPr>
      </p:pic>
      <p:pic>
        <p:nvPicPr>
          <p:cNvPr id="6" name="Рисунок 5" descr="@mx_6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29279">
            <a:off x="4844502" y="4371830"/>
            <a:ext cx="4118082" cy="2683617"/>
          </a:xfrm>
          <a:prstGeom prst="rect">
            <a:avLst/>
          </a:prstGeom>
        </p:spPr>
      </p:pic>
      <p:pic>
        <p:nvPicPr>
          <p:cNvPr id="5" name="Рисунок 4" descr="snapshot20070326232610kl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959058">
            <a:off x="4873099" y="1896905"/>
            <a:ext cx="3774433" cy="2830825"/>
          </a:xfrm>
          <a:prstGeom prst="rect">
            <a:avLst/>
          </a:prstGeom>
        </p:spPr>
      </p:pic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23000" contrast="-37000"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1643050"/>
            <a:ext cx="63579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Monotype Corsiva" pitchFamily="66" charset="0"/>
              </a:rPr>
              <a:t>Цей </a:t>
            </a:r>
            <a:r>
              <a:rPr lang="ru-RU" sz="2800" b="1" dirty="0" err="1" smtClean="0">
                <a:latin typeface="Monotype Corsiva" pitchFamily="66" charset="0"/>
              </a:rPr>
              <a:t>фільм</a:t>
            </a:r>
            <a:r>
              <a:rPr lang="ru-RU" sz="2800" b="1" dirty="0" smtClean="0">
                <a:latin typeface="Monotype Corsiva" pitchFamily="66" charset="0"/>
              </a:rPr>
              <a:t> — </a:t>
            </a:r>
            <a:r>
              <a:rPr lang="ru-RU" sz="2800" b="1" dirty="0" err="1" smtClean="0">
                <a:latin typeface="Monotype Corsiva" pitchFamily="66" charset="0"/>
              </a:rPr>
              <a:t>гімн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життю</a:t>
            </a:r>
            <a:r>
              <a:rPr lang="ru-RU" sz="2800" b="1" dirty="0" smtClean="0">
                <a:latin typeface="Monotype Corsiva" pitchFamily="66" charset="0"/>
              </a:rPr>
              <a:t> — </a:t>
            </a:r>
            <a:r>
              <a:rPr lang="ru-RU" sz="2800" b="1" dirty="0" err="1" smtClean="0">
                <a:latin typeface="Monotype Corsiva" pitchFamily="66" charset="0"/>
              </a:rPr>
              <a:t>було</a:t>
            </a:r>
            <a:r>
              <a:rPr lang="ru-RU" sz="2800" b="1" dirty="0" smtClean="0">
                <a:latin typeface="Monotype Corsiva" pitchFamily="66" charset="0"/>
              </a:rPr>
              <a:t> названо </a:t>
            </a:r>
            <a:r>
              <a:rPr lang="ru-RU" sz="2800" b="1" dirty="0" err="1" smtClean="0">
                <a:latin typeface="Monotype Corsiva" pitchFamily="66" charset="0"/>
              </a:rPr>
              <a:t>серед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двадцяти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кращих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кінострічок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усіх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часів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і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народів</a:t>
            </a:r>
            <a:r>
              <a:rPr lang="ru-RU" sz="2800" b="1" dirty="0" smtClean="0">
                <a:latin typeface="Monotype Corsiva" pitchFamily="66" charset="0"/>
              </a:rPr>
              <a:t>. </a:t>
            </a:r>
            <a:r>
              <a:rPr lang="ru-RU" sz="2800" b="1" dirty="0" err="1" smtClean="0">
                <a:latin typeface="Monotype Corsiva" pitchFamily="66" charset="0"/>
              </a:rPr>
              <a:t>Фільм</a:t>
            </a:r>
            <a:r>
              <a:rPr lang="ru-RU" sz="2800" b="1" dirty="0" smtClean="0">
                <a:latin typeface="Monotype Corsiva" pitchFamily="66" charset="0"/>
              </a:rPr>
              <a:t>, у </a:t>
            </a:r>
            <a:r>
              <a:rPr lang="ru-RU" sz="2800" b="1" dirty="0" err="1" smtClean="0">
                <a:latin typeface="Monotype Corsiva" pitchFamily="66" charset="0"/>
              </a:rPr>
              <a:t>якому</a:t>
            </a:r>
            <a:r>
              <a:rPr lang="ru-RU" sz="2800" b="1" dirty="0" smtClean="0">
                <a:latin typeface="Monotype Corsiva" pitchFamily="66" charset="0"/>
              </a:rPr>
              <a:t> О. Довженко </a:t>
            </a:r>
            <a:r>
              <a:rPr lang="ru-RU" sz="2800" b="1" dirty="0" err="1" smtClean="0">
                <a:latin typeface="Monotype Corsiva" pitchFamily="66" charset="0"/>
              </a:rPr>
              <a:t>звернувся</a:t>
            </a:r>
            <a:r>
              <a:rPr lang="ru-RU" sz="2800" b="1" dirty="0" smtClean="0">
                <a:latin typeface="Monotype Corsiva" pitchFamily="66" charset="0"/>
              </a:rPr>
              <a:t> до </a:t>
            </a:r>
            <a:r>
              <a:rPr lang="ru-RU" sz="2800" b="1" dirty="0" err="1" smtClean="0">
                <a:latin typeface="Monotype Corsiva" pitchFamily="66" charset="0"/>
              </a:rPr>
              <a:t>трьох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одвічних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загальнолюдських</a:t>
            </a:r>
            <a:r>
              <a:rPr lang="ru-RU" sz="2800" b="1" dirty="0" smtClean="0">
                <a:latin typeface="Monotype Corsiva" pitchFamily="66" charset="0"/>
              </a:rPr>
              <a:t> тем: </a:t>
            </a:r>
            <a:r>
              <a:rPr lang="ru-RU" sz="2800" b="1" dirty="0" err="1" smtClean="0">
                <a:latin typeface="Monotype Corsiva" pitchFamily="66" charset="0"/>
              </a:rPr>
              <a:t>життя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і</a:t>
            </a:r>
            <a:r>
              <a:rPr lang="ru-RU" sz="2800" b="1" dirty="0" smtClean="0">
                <a:latin typeface="Monotype Corsiva" pitchFamily="66" charset="0"/>
              </a:rPr>
              <a:t> смерть, </a:t>
            </a:r>
            <a:r>
              <a:rPr lang="ru-RU" sz="2800" b="1" dirty="0" err="1" smtClean="0">
                <a:latin typeface="Monotype Corsiva" pitchFamily="66" charset="0"/>
              </a:rPr>
              <a:t>людина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і</a:t>
            </a:r>
            <a:r>
              <a:rPr lang="ru-RU" sz="2800" b="1" dirty="0" smtClean="0">
                <a:latin typeface="Monotype Corsiva" pitchFamily="66" charset="0"/>
              </a:rPr>
              <a:t> земля, </a:t>
            </a:r>
            <a:r>
              <a:rPr lang="ru-RU" sz="2800" b="1" dirty="0" err="1" smtClean="0">
                <a:latin typeface="Monotype Corsiva" pitchFamily="66" charset="0"/>
              </a:rPr>
              <a:t>старе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і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нове</a:t>
            </a:r>
            <a:r>
              <a:rPr lang="ru-RU" sz="2800" b="1" dirty="0" smtClean="0">
                <a:latin typeface="Monotype Corsiva" pitchFamily="66" charset="0"/>
              </a:rPr>
              <a:t> — уже </a:t>
            </a:r>
            <a:r>
              <a:rPr lang="ru-RU" sz="2800" b="1" dirty="0" err="1" smtClean="0">
                <a:latin typeface="Monotype Corsiva" pitchFamily="66" charset="0"/>
              </a:rPr>
              <a:t>знімався</a:t>
            </a:r>
            <a:r>
              <a:rPr lang="ru-RU" sz="2800" b="1" dirty="0" smtClean="0">
                <a:latin typeface="Monotype Corsiva" pitchFamily="66" charset="0"/>
              </a:rPr>
              <a:t> на </a:t>
            </a:r>
            <a:r>
              <a:rPr lang="ru-RU" sz="2800" b="1" dirty="0" err="1" smtClean="0">
                <a:latin typeface="Monotype Corsiva" pitchFamily="66" charset="0"/>
              </a:rPr>
              <a:t>Київській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кінофабриці</a:t>
            </a:r>
            <a:r>
              <a:rPr lang="ru-RU" sz="2800" b="1" dirty="0" smtClean="0">
                <a:latin typeface="Monotype Corsiva" pitchFamily="66" charset="0"/>
              </a:rPr>
              <a:t>, яку </a:t>
            </a:r>
            <a:r>
              <a:rPr lang="ru-RU" sz="2800" b="1" dirty="0" err="1" smtClean="0">
                <a:latin typeface="Monotype Corsiva" pitchFamily="66" charset="0"/>
              </a:rPr>
              <a:t>тільки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розпочали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будувати</a:t>
            </a:r>
            <a:r>
              <a:rPr lang="ru-RU" sz="2800" b="1" dirty="0" smtClean="0">
                <a:latin typeface="Monotype Corsiva" pitchFamily="66" charset="0"/>
              </a:rPr>
              <a:t>. У </a:t>
            </a:r>
            <a:r>
              <a:rPr lang="ru-RU" sz="2800" b="1" dirty="0" err="1" smtClean="0">
                <a:latin typeface="Monotype Corsiva" pitchFamily="66" charset="0"/>
              </a:rPr>
              <a:t>цей</a:t>
            </a:r>
            <a:r>
              <a:rPr lang="ru-RU" sz="2800" b="1" dirty="0" smtClean="0">
                <a:latin typeface="Monotype Corsiva" pitchFamily="66" charset="0"/>
              </a:rPr>
              <a:t> час на </a:t>
            </a:r>
            <a:r>
              <a:rPr lang="ru-RU" sz="2800" b="1" dirty="0" err="1" smtClean="0">
                <a:latin typeface="Monotype Corsiva" pitchFamily="66" charset="0"/>
              </a:rPr>
              <a:t>її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території</a:t>
            </a:r>
            <a:r>
              <a:rPr lang="ru-RU" sz="2800" b="1" dirty="0" smtClean="0">
                <a:latin typeface="Monotype Corsiva" pitchFamily="66" charset="0"/>
              </a:rPr>
              <a:t> Довженко </a:t>
            </a:r>
            <a:r>
              <a:rPr lang="ru-RU" sz="2800" b="1" dirty="0" err="1" smtClean="0">
                <a:latin typeface="Monotype Corsiva" pitchFamily="66" charset="0"/>
              </a:rPr>
              <a:t>і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закладає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свій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знаменитий</a:t>
            </a:r>
            <a:r>
              <a:rPr lang="ru-RU" sz="2800" b="1" dirty="0" smtClean="0">
                <a:latin typeface="Monotype Corsiva" pitchFamily="66" charset="0"/>
              </a:rPr>
              <a:t> сад.</a:t>
            </a:r>
            <a:endParaRPr lang="ru-RU" sz="28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30000">
              <a:schemeClr val="accent6"/>
            </a:gs>
            <a:gs pos="70000">
              <a:schemeClr val="accent6">
                <a:lumMod val="75000"/>
              </a:schemeClr>
            </a:gs>
            <a:gs pos="100000">
              <a:schemeClr val="accent6">
                <a:lumMod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527899001_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41438">
            <a:off x="4812336" y="446378"/>
            <a:ext cx="4540256" cy="340519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 descr="03851r.jpg"/>
          <p:cNvPicPr>
            <a:picLocks noChangeAspect="1"/>
          </p:cNvPicPr>
          <p:nvPr/>
        </p:nvPicPr>
        <p:blipFill>
          <a:blip r:embed="rId3" cstate="print"/>
          <a:srcRect l="1717" t="4617" r="3846" b="5347"/>
          <a:stretch>
            <a:fillRect/>
          </a:stretch>
        </p:blipFill>
        <p:spPr>
          <a:xfrm rot="21109461">
            <a:off x="4494419" y="3453181"/>
            <a:ext cx="4591550" cy="325582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14282" y="214291"/>
            <a:ext cx="621510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latin typeface="Monotype Corsiva" pitchFamily="66" charset="0"/>
              </a:rPr>
              <a:t>На початку 1933 року Довженко залишає Київську кінофабрику і переїздить </a:t>
            </a:r>
            <a:r>
              <a:rPr lang="uk-UA" sz="2800" b="1" dirty="0" err="1" smtClean="0">
                <a:latin typeface="Monotype Corsiva" pitchFamily="66" charset="0"/>
              </a:rPr>
              <a:t>доМоскви</a:t>
            </a:r>
            <a:r>
              <a:rPr lang="uk-UA" sz="2800" b="1" dirty="0" smtClean="0">
                <a:latin typeface="Monotype Corsiva" pitchFamily="66" charset="0"/>
              </a:rPr>
              <a:t>. Згодом разом із дружиною Ю. </a:t>
            </a:r>
            <a:r>
              <a:rPr lang="uk-UA" sz="2800" b="1" dirty="0" err="1" smtClean="0">
                <a:latin typeface="Monotype Corsiva" pitchFamily="66" charset="0"/>
              </a:rPr>
              <a:t>Солнцевою</a:t>
            </a:r>
            <a:r>
              <a:rPr lang="uk-UA" sz="2800" b="1" dirty="0" smtClean="0">
                <a:latin typeface="Monotype Corsiva" pitchFamily="66" charset="0"/>
              </a:rPr>
              <a:t> та письменником О. Фадєєвим вирушає на Далекий Схід. Мета поїздки — створення сценарію про східні рубежі країни. Результатом творчого відрядження став фільм «Аероград». Напередодні війни працює над фільмом «Щорс», з основною темою — народ у війні. За цю роботу митець був удостоєний Державної премії СРСР.</a:t>
            </a:r>
            <a:endParaRPr lang="uk-UA" sz="28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6000">
              <a:srgbClr val="1F1F1F"/>
            </a:gs>
            <a:gs pos="17999">
              <a:srgbClr val="FFFFFF"/>
            </a:gs>
            <a:gs pos="42000">
              <a:srgbClr val="636363"/>
            </a:gs>
            <a:gs pos="53000">
              <a:srgbClr val="CFCFCF"/>
            </a:gs>
            <a:gs pos="66000">
              <a:srgbClr val="CFCFCF"/>
            </a:gs>
            <a:gs pos="75999">
              <a:srgbClr val="1F1F1F"/>
            </a:gs>
            <a:gs pos="78999">
              <a:srgbClr val="FFFFFF"/>
            </a:gs>
            <a:gs pos="100000">
              <a:srgbClr val="7F7F7F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m_2832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329378">
            <a:off x="5625038" y="3412274"/>
            <a:ext cx="4032272" cy="3024204"/>
          </a:xfrm>
          <a:prstGeom prst="rect">
            <a:avLst/>
          </a:prstGeom>
        </p:spPr>
      </p:pic>
      <p:pic>
        <p:nvPicPr>
          <p:cNvPr id="2" name="Рисунок 1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23636">
            <a:off x="1603274" y="810625"/>
            <a:ext cx="1476372" cy="1107279"/>
          </a:xfrm>
          <a:prstGeom prst="rect">
            <a:avLst/>
          </a:prstGeom>
        </p:spPr>
      </p:pic>
      <p:pic>
        <p:nvPicPr>
          <p:cNvPr id="3" name="Рисунок 2" descr="r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723636">
            <a:off x="94337" y="20035"/>
            <a:ext cx="3936992" cy="2952744"/>
          </a:xfrm>
          <a:prstGeom prst="rect">
            <a:avLst/>
          </a:prstGeom>
        </p:spPr>
      </p:pic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92329">
            <a:off x="5205207" y="-102682"/>
            <a:ext cx="3810020" cy="2857515"/>
          </a:xfrm>
          <a:prstGeom prst="rect">
            <a:avLst/>
          </a:prstGeom>
        </p:spPr>
      </p:pic>
      <p:pic>
        <p:nvPicPr>
          <p:cNvPr id="5" name="Рисунок 4" descr="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14612" y="785794"/>
            <a:ext cx="3643338" cy="2732504"/>
          </a:xfrm>
          <a:prstGeom prst="rect">
            <a:avLst/>
          </a:prstGeom>
        </p:spPr>
      </p:pic>
      <p:pic>
        <p:nvPicPr>
          <p:cNvPr id="6" name="Рисунок 5" descr="2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79521">
            <a:off x="-9130" y="3733137"/>
            <a:ext cx="3809212" cy="2856910"/>
          </a:xfrm>
          <a:prstGeom prst="rect">
            <a:avLst/>
          </a:prstGeom>
        </p:spPr>
      </p:pic>
      <p:pic>
        <p:nvPicPr>
          <p:cNvPr id="8" name="Рисунок 7" descr="100379654_1939SCHor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43306" y="3714752"/>
            <a:ext cx="2381352" cy="3329130"/>
          </a:xfrm>
          <a:prstGeom prst="rect">
            <a:avLst/>
          </a:prstGeom>
        </p:spPr>
      </p:pic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16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92933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Monotype Corsiva" pitchFamily="66" charset="0"/>
              </a:rPr>
              <a:t>З початком </a:t>
            </a:r>
            <a:r>
              <a:rPr lang="ru-RU" sz="2800" b="1" dirty="0" err="1" smtClean="0">
                <a:latin typeface="Monotype Corsiva" pitchFamily="66" charset="0"/>
              </a:rPr>
              <a:t>війни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змінюється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і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життя</a:t>
            </a:r>
            <a:r>
              <a:rPr lang="ru-RU" sz="2800" b="1" dirty="0" smtClean="0">
                <a:latin typeface="Monotype Corsiva" pitchFamily="66" charset="0"/>
              </a:rPr>
              <a:t> О. </a:t>
            </a:r>
            <a:r>
              <a:rPr lang="ru-RU" sz="2800" b="1" dirty="0" err="1" smtClean="0">
                <a:latin typeface="Monotype Corsiva" pitchFamily="66" charset="0"/>
              </a:rPr>
              <a:t>Довженка</a:t>
            </a:r>
            <a:r>
              <a:rPr lang="ru-RU" sz="2800" b="1" dirty="0" smtClean="0">
                <a:latin typeface="Monotype Corsiva" pitchFamily="66" charset="0"/>
              </a:rPr>
              <a:t>. </a:t>
            </a:r>
            <a:r>
              <a:rPr lang="ru-RU" sz="2800" b="1" dirty="0" err="1" smtClean="0">
                <a:latin typeface="Monotype Corsiva" pitchFamily="66" charset="0"/>
              </a:rPr>
              <a:t>Він</a:t>
            </a:r>
            <a:r>
              <a:rPr lang="ru-RU" sz="2800" b="1" dirty="0" smtClean="0">
                <a:latin typeface="Monotype Corsiva" pitchFamily="66" charset="0"/>
              </a:rPr>
              <a:t> добровольцем </a:t>
            </a:r>
            <a:r>
              <a:rPr lang="ru-RU" sz="2800" b="1" dirty="0" err="1" smtClean="0">
                <a:latin typeface="Monotype Corsiva" pitchFamily="66" charset="0"/>
              </a:rPr>
              <a:t>іде</a:t>
            </a:r>
            <a:r>
              <a:rPr lang="ru-RU" sz="2800" b="1" dirty="0" smtClean="0">
                <a:latin typeface="Monotype Corsiva" pitchFamily="66" charset="0"/>
              </a:rPr>
              <a:t> на фронт </a:t>
            </a:r>
            <a:r>
              <a:rPr lang="ru-RU" sz="2800" b="1" dirty="0" err="1" smtClean="0">
                <a:latin typeface="Monotype Corsiva" pitchFamily="66" charset="0"/>
              </a:rPr>
              <a:t>захищати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рідну</a:t>
            </a:r>
            <a:r>
              <a:rPr lang="ru-RU" sz="2800" b="1" dirty="0" smtClean="0">
                <a:latin typeface="Monotype Corsiva" pitchFamily="66" charset="0"/>
              </a:rPr>
              <a:t> землю. </a:t>
            </a:r>
            <a:r>
              <a:rPr lang="ru-RU" sz="2800" b="1" dirty="0" err="1" smtClean="0">
                <a:latin typeface="Monotype Corsiva" pitchFamily="66" charset="0"/>
              </a:rPr>
              <a:t>Працює</a:t>
            </a:r>
            <a:r>
              <a:rPr lang="ru-RU" sz="2800" b="1" dirty="0" smtClean="0">
                <a:latin typeface="Monotype Corsiva" pitchFamily="66" charset="0"/>
              </a:rPr>
              <a:t> в газетах «Красная Армия», «Красная звезда», «Известия». </a:t>
            </a:r>
            <a:r>
              <a:rPr lang="ru-RU" sz="2800" b="1" dirty="0" err="1" smtClean="0">
                <a:latin typeface="Monotype Corsiva" pitchFamily="66" charset="0"/>
              </a:rPr>
              <a:t>Пише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серію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оповідань</a:t>
            </a:r>
            <a:r>
              <a:rPr lang="ru-RU" sz="2800" b="1" dirty="0" smtClean="0">
                <a:latin typeface="Monotype Corsiva" pitchFamily="66" charset="0"/>
              </a:rPr>
              <a:t>. У 1943 </a:t>
            </a:r>
            <a:r>
              <a:rPr lang="ru-RU" sz="2800" b="1" dirty="0" err="1" smtClean="0">
                <a:latin typeface="Monotype Corsiva" pitchFamily="66" charset="0"/>
              </a:rPr>
              <a:t>році</a:t>
            </a:r>
            <a:r>
              <a:rPr lang="ru-RU" sz="2800" b="1" dirty="0" smtClean="0">
                <a:latin typeface="Monotype Corsiva" pitchFamily="66" charset="0"/>
              </a:rPr>
              <a:t> на </a:t>
            </a:r>
            <a:r>
              <a:rPr lang="ru-RU" sz="2800" b="1" dirty="0" err="1" smtClean="0">
                <a:latin typeface="Monotype Corsiva" pitchFamily="66" charset="0"/>
              </a:rPr>
              <a:t>екрани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виходить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документальний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фільм</a:t>
            </a:r>
            <a:r>
              <a:rPr lang="ru-RU" sz="2800" b="1" dirty="0" smtClean="0">
                <a:latin typeface="Monotype Corsiva" pitchFamily="66" charset="0"/>
              </a:rPr>
              <a:t> «За нашу </a:t>
            </a:r>
            <a:r>
              <a:rPr lang="ru-RU" sz="2800" b="1" dirty="0" err="1" smtClean="0">
                <a:latin typeface="Monotype Corsiva" pitchFamily="66" charset="0"/>
              </a:rPr>
              <a:t>Радянську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Україну</a:t>
            </a:r>
            <a:r>
              <a:rPr lang="ru-RU" sz="2800" b="1" dirty="0" smtClean="0">
                <a:latin typeface="Monotype Corsiva" pitchFamily="66" charset="0"/>
              </a:rPr>
              <a:t>». У </a:t>
            </a:r>
            <a:r>
              <a:rPr lang="ru-RU" sz="2800" b="1" dirty="0" err="1" smtClean="0">
                <a:latin typeface="Monotype Corsiva" pitchFamily="66" charset="0"/>
              </a:rPr>
              <a:t>травні</a:t>
            </a:r>
            <a:r>
              <a:rPr lang="ru-RU" sz="2800" b="1" dirty="0" smtClean="0">
                <a:latin typeface="Monotype Corsiva" pitchFamily="66" charset="0"/>
              </a:rPr>
              <a:t> 1945 року </a:t>
            </a:r>
            <a:r>
              <a:rPr lang="ru-RU" sz="2800" b="1" dirty="0" err="1" smtClean="0">
                <a:latin typeface="Monotype Corsiva" pitchFamily="66" charset="0"/>
              </a:rPr>
              <a:t>з'являється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ще</a:t>
            </a:r>
            <a:r>
              <a:rPr lang="ru-RU" sz="2800" b="1" dirty="0" smtClean="0">
                <a:latin typeface="Monotype Corsiva" pitchFamily="66" charset="0"/>
              </a:rPr>
              <a:t> одна </a:t>
            </a:r>
            <a:r>
              <a:rPr lang="ru-RU" sz="2800" b="1" dirty="0" err="1" smtClean="0">
                <a:latin typeface="Monotype Corsiva" pitchFamily="66" charset="0"/>
              </a:rPr>
              <a:t>стрічка</a:t>
            </a:r>
            <a:r>
              <a:rPr lang="ru-RU" sz="2800" b="1" dirty="0" smtClean="0">
                <a:latin typeface="Monotype Corsiva" pitchFamily="66" charset="0"/>
              </a:rPr>
              <a:t> — «Перемога на </a:t>
            </a:r>
            <a:r>
              <a:rPr lang="ru-RU" sz="2800" b="1" dirty="0" err="1" smtClean="0">
                <a:latin typeface="Monotype Corsiva" pitchFamily="66" charset="0"/>
              </a:rPr>
              <a:t>Правобережній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Україні</a:t>
            </a:r>
            <a:r>
              <a:rPr lang="ru-RU" sz="2800" b="1" dirty="0" smtClean="0">
                <a:latin typeface="Monotype Corsiva" pitchFamily="66" charset="0"/>
              </a:rPr>
              <a:t>». </a:t>
            </a:r>
            <a:r>
              <a:rPr lang="ru-RU" sz="2800" b="1" dirty="0" err="1" smtClean="0">
                <a:latin typeface="Monotype Corsiva" pitchFamily="66" charset="0"/>
              </a:rPr>
              <a:t>Після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війни</a:t>
            </a:r>
            <a:r>
              <a:rPr lang="ru-RU" sz="2800" b="1" dirty="0" smtClean="0">
                <a:latin typeface="Monotype Corsiva" pitchFamily="66" charset="0"/>
              </a:rPr>
              <a:t> О. Довженко </a:t>
            </a:r>
            <a:r>
              <a:rPr lang="ru-RU" sz="2800" b="1" dirty="0" err="1" smtClean="0">
                <a:latin typeface="Monotype Corsiva" pitchFamily="66" charset="0"/>
              </a:rPr>
              <a:t>знімає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документальний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фільм</a:t>
            </a:r>
            <a:r>
              <a:rPr lang="ru-RU" sz="2800" b="1" dirty="0" smtClean="0">
                <a:latin typeface="Monotype Corsiva" pitchFamily="66" charset="0"/>
              </a:rPr>
              <a:t> про </a:t>
            </a:r>
            <a:r>
              <a:rPr lang="ru-RU" sz="2800" b="1" dirty="0" err="1" smtClean="0">
                <a:latin typeface="Monotype Corsiva" pitchFamily="66" charset="0"/>
              </a:rPr>
              <a:t>Вірменію</a:t>
            </a:r>
            <a:r>
              <a:rPr lang="ru-RU" sz="2800" b="1" dirty="0" smtClean="0">
                <a:latin typeface="Monotype Corsiva" pitchFamily="66" charset="0"/>
              </a:rPr>
              <a:t> «</a:t>
            </a:r>
            <a:r>
              <a:rPr lang="ru-RU" sz="2800" b="1" dirty="0" err="1" smtClean="0">
                <a:latin typeface="Monotype Corsiva" pitchFamily="66" charset="0"/>
              </a:rPr>
              <a:t>Рідна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країна</a:t>
            </a:r>
            <a:r>
              <a:rPr lang="ru-RU" sz="2800" b="1" dirty="0" smtClean="0">
                <a:latin typeface="Monotype Corsiva" pitchFamily="66" charset="0"/>
              </a:rPr>
              <a:t>», у 1949 </a:t>
            </a:r>
            <a:r>
              <a:rPr lang="ru-RU" sz="2800" b="1" dirty="0" err="1" smtClean="0">
                <a:latin typeface="Monotype Corsiva" pitchFamily="66" charset="0"/>
              </a:rPr>
              <a:t>році</a:t>
            </a:r>
            <a:r>
              <a:rPr lang="ru-RU" sz="2800" b="1" dirty="0" smtClean="0">
                <a:latin typeface="Monotype Corsiva" pitchFamily="66" charset="0"/>
              </a:rPr>
              <a:t> — </a:t>
            </a:r>
            <a:r>
              <a:rPr lang="ru-RU" sz="2800" b="1" dirty="0" err="1" smtClean="0">
                <a:latin typeface="Monotype Corsiva" pitchFamily="66" charset="0"/>
              </a:rPr>
              <a:t>стрічку</a:t>
            </a:r>
            <a:r>
              <a:rPr lang="ru-RU" sz="2800" b="1" dirty="0" smtClean="0">
                <a:latin typeface="Monotype Corsiva" pitchFamily="66" charset="0"/>
              </a:rPr>
              <a:t> «</a:t>
            </a:r>
            <a:r>
              <a:rPr lang="ru-RU" sz="2800" b="1" dirty="0" err="1" smtClean="0">
                <a:latin typeface="Monotype Corsiva" pitchFamily="66" charset="0"/>
              </a:rPr>
              <a:t>Мічурін</a:t>
            </a:r>
            <a:r>
              <a:rPr lang="ru-RU" sz="2800" b="1" dirty="0" smtClean="0">
                <a:latin typeface="Monotype Corsiva" pitchFamily="66" charset="0"/>
              </a:rPr>
              <a:t>».</a:t>
            </a:r>
            <a:endParaRPr lang="ru-RU" sz="28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lum bright="34000" contrast="-28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ersonid11355_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23129">
            <a:off x="5969391" y="-48957"/>
            <a:ext cx="3327906" cy="2667445"/>
          </a:xfrm>
          <a:prstGeom prst="rect">
            <a:avLst/>
          </a:prstGeom>
        </p:spPr>
      </p:pic>
      <p:pic>
        <p:nvPicPr>
          <p:cNvPr id="5" name="Рисунок 4" descr="l_a40625ea.jpg"/>
          <p:cNvPicPr>
            <a:picLocks noChangeAspect="1"/>
          </p:cNvPicPr>
          <p:nvPr/>
        </p:nvPicPr>
        <p:blipFill>
          <a:blip r:embed="rId4" cstate="print"/>
          <a:srcRect l="14531" t="8022" r="20244" b="7797"/>
          <a:stretch>
            <a:fillRect/>
          </a:stretch>
        </p:blipFill>
        <p:spPr>
          <a:xfrm rot="21258225">
            <a:off x="5557961" y="2705164"/>
            <a:ext cx="2824439" cy="2733958"/>
          </a:xfrm>
          <a:prstGeom prst="rect">
            <a:avLst/>
          </a:prstGeom>
        </p:spPr>
      </p:pic>
      <p:pic>
        <p:nvPicPr>
          <p:cNvPr id="7" name="Рисунок 6" descr="1350578257_poema-o-more.1.jpg"/>
          <p:cNvPicPr>
            <a:picLocks noChangeAspect="1"/>
          </p:cNvPicPr>
          <p:nvPr/>
        </p:nvPicPr>
        <p:blipFill>
          <a:blip r:embed="rId5" cstate="print"/>
          <a:srcRect l="9313" r="13037" b="723"/>
          <a:stretch>
            <a:fillRect/>
          </a:stretch>
        </p:blipFill>
        <p:spPr>
          <a:xfrm rot="842190">
            <a:off x="3126458" y="4221909"/>
            <a:ext cx="2837421" cy="232673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2844" y="142852"/>
            <a:ext cx="535783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На початку </a:t>
            </a:r>
            <a:r>
              <a:rPr lang="ru-RU" sz="2800" b="1" dirty="0" err="1" smtClean="0">
                <a:latin typeface="Monotype Corsiva" pitchFamily="66" charset="0"/>
              </a:rPr>
              <a:t>п'ятдесятих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років</a:t>
            </a:r>
            <a:r>
              <a:rPr lang="ru-RU" sz="2800" b="1" dirty="0" smtClean="0">
                <a:latin typeface="Monotype Corsiva" pitchFamily="66" charset="0"/>
              </a:rPr>
              <a:t> великий </a:t>
            </a:r>
            <a:r>
              <a:rPr lang="ru-RU" sz="2800" b="1" dirty="0" err="1" smtClean="0">
                <a:latin typeface="Monotype Corsiva" pitchFamily="66" charset="0"/>
              </a:rPr>
              <a:t>режисер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переважно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займається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педагогічною</a:t>
            </a:r>
            <a:r>
              <a:rPr lang="ru-RU" sz="2800" b="1" dirty="0" smtClean="0">
                <a:latin typeface="Monotype Corsiva" pitchFamily="66" charset="0"/>
              </a:rPr>
              <a:t> та </a:t>
            </a:r>
            <a:r>
              <a:rPr lang="ru-RU" sz="2800" b="1" dirty="0" err="1" smtClean="0">
                <a:latin typeface="Monotype Corsiva" pitchFamily="66" charset="0"/>
              </a:rPr>
              <a:t>викладацькою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роботою</a:t>
            </a:r>
            <a:r>
              <a:rPr lang="ru-RU" sz="2800" b="1" dirty="0" smtClean="0">
                <a:latin typeface="Monotype Corsiva" pitchFamily="66" charset="0"/>
              </a:rPr>
              <a:t> в </a:t>
            </a:r>
            <a:r>
              <a:rPr lang="ru-RU" sz="2800" b="1" dirty="0" err="1" smtClean="0">
                <a:latin typeface="Monotype Corsiva" pitchFamily="66" charset="0"/>
              </a:rPr>
              <a:t>Інституті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кінематографії</a:t>
            </a:r>
            <a:r>
              <a:rPr lang="ru-RU" sz="2800" b="1" dirty="0" smtClean="0">
                <a:latin typeface="Monotype Corsiva" pitchFamily="66" charset="0"/>
              </a:rPr>
              <a:t>. </a:t>
            </a:r>
            <a:r>
              <a:rPr lang="ru-RU" sz="2800" b="1" dirty="0" err="1" smtClean="0">
                <a:latin typeface="Monotype Corsiva" pitchFamily="66" charset="0"/>
              </a:rPr>
              <a:t>Пише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сценарії</a:t>
            </a:r>
            <a:r>
              <a:rPr lang="ru-RU" sz="2800" b="1" dirty="0" smtClean="0">
                <a:latin typeface="Monotype Corsiva" pitchFamily="66" charset="0"/>
              </a:rPr>
              <a:t> та </a:t>
            </a:r>
            <a:r>
              <a:rPr lang="ru-RU" sz="2800" b="1" dirty="0" err="1" smtClean="0">
                <a:latin typeface="Monotype Corsiva" pitchFamily="66" charset="0"/>
              </a:rPr>
              <a:t>кіноповісті</a:t>
            </a:r>
            <a:r>
              <a:rPr lang="ru-RU" sz="2800" b="1" dirty="0" smtClean="0">
                <a:latin typeface="Monotype Corsiva" pitchFamily="66" charset="0"/>
              </a:rPr>
              <a:t>: «</a:t>
            </a:r>
            <a:r>
              <a:rPr lang="ru-RU" sz="2800" b="1" dirty="0" err="1" smtClean="0">
                <a:latin typeface="Monotype Corsiva" pitchFamily="66" charset="0"/>
              </a:rPr>
              <a:t>Відкриття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Антарктиди</a:t>
            </a:r>
            <a:r>
              <a:rPr lang="ru-RU" sz="2800" b="1" dirty="0" smtClean="0">
                <a:latin typeface="Monotype Corsiva" pitchFamily="66" charset="0"/>
              </a:rPr>
              <a:t>», «Поема про море», «</a:t>
            </a:r>
            <a:r>
              <a:rPr lang="ru-RU" sz="2800" b="1" dirty="0" err="1" smtClean="0">
                <a:latin typeface="Monotype Corsiva" pitchFamily="66" charset="0"/>
              </a:rPr>
              <a:t>Повість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полум'яних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літ</a:t>
            </a:r>
            <a:r>
              <a:rPr lang="ru-RU" sz="2800" b="1" dirty="0" smtClean="0">
                <a:latin typeface="Monotype Corsiva" pitchFamily="66" charset="0"/>
              </a:rPr>
              <a:t>», «Зачарована Десна».</a:t>
            </a:r>
            <a:endParaRPr lang="ru-RU" sz="28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23000" contrast="-58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6439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err="1" smtClean="0">
                <a:latin typeface="Monotype Corsiva" pitchFamily="66" charset="0"/>
              </a:rPr>
              <a:t>Сповнений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творчих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планів</a:t>
            </a:r>
            <a:r>
              <a:rPr lang="ru-RU" sz="2800" b="1" dirty="0" smtClean="0">
                <a:latin typeface="Monotype Corsiva" pitchFamily="66" charset="0"/>
              </a:rPr>
              <a:t>, О. Довженко </a:t>
            </a:r>
            <a:r>
              <a:rPr lang="ru-RU" sz="2800" b="1" dirty="0" err="1" smtClean="0">
                <a:latin typeface="Monotype Corsiva" pitchFamily="66" charset="0"/>
              </a:rPr>
              <a:t>раптово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помирає</a:t>
            </a:r>
            <a:r>
              <a:rPr lang="ru-RU" sz="2800" b="1" dirty="0" smtClean="0">
                <a:latin typeface="Monotype Corsiva" pitchFamily="66" charset="0"/>
              </a:rPr>
              <a:t> 25 листопада 1956 року. </a:t>
            </a:r>
            <a:r>
              <a:rPr lang="ru-RU" sz="2800" b="1" dirty="0" err="1" smtClean="0">
                <a:latin typeface="Monotype Corsiva" pitchFamily="66" charset="0"/>
              </a:rPr>
              <a:t>Йому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йшов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шістдесят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третій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рік</a:t>
            </a:r>
            <a:r>
              <a:rPr lang="ru-RU" sz="2800" b="1" dirty="0" smtClean="0">
                <a:latin typeface="Monotype Corsiva" pitchFamily="66" charset="0"/>
              </a:rPr>
              <a:t>... Уже </a:t>
            </a:r>
            <a:r>
              <a:rPr lang="ru-RU" sz="2800" b="1" dirty="0" err="1" smtClean="0">
                <a:latin typeface="Monotype Corsiva" pitchFamily="66" charset="0"/>
              </a:rPr>
              <a:t>після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його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смерті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виходить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вибране</a:t>
            </a:r>
            <a:r>
              <a:rPr lang="ru-RU" sz="2800" b="1" dirty="0" smtClean="0">
                <a:latin typeface="Monotype Corsiva" pitchFamily="66" charset="0"/>
              </a:rPr>
              <a:t> О. П. </a:t>
            </a:r>
            <a:r>
              <a:rPr lang="ru-RU" sz="2800" b="1" dirty="0" err="1" smtClean="0">
                <a:latin typeface="Monotype Corsiva" pitchFamily="66" charset="0"/>
              </a:rPr>
              <a:t>Довженка</a:t>
            </a:r>
            <a:r>
              <a:rPr lang="ru-RU" sz="2800" b="1" dirty="0" smtClean="0">
                <a:latin typeface="Monotype Corsiva" pitchFamily="66" charset="0"/>
              </a:rPr>
              <a:t>, </a:t>
            </a:r>
            <a:r>
              <a:rPr lang="ru-RU" sz="2800" b="1" dirty="0" err="1" smtClean="0">
                <a:latin typeface="Monotype Corsiva" pitchFamily="66" charset="0"/>
              </a:rPr>
              <a:t>його</a:t>
            </a:r>
            <a:r>
              <a:rPr lang="ru-RU" sz="2800" b="1" dirty="0" smtClean="0">
                <a:latin typeface="Monotype Corsiva" pitchFamily="66" charset="0"/>
              </a:rPr>
              <a:t> дружина Ю. Солнцева </a:t>
            </a:r>
            <a:r>
              <a:rPr lang="ru-RU" sz="2800" b="1" dirty="0" err="1" smtClean="0">
                <a:latin typeface="Monotype Corsiva" pitchFamily="66" charset="0"/>
              </a:rPr>
              <a:t>дозняла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фільми</a:t>
            </a:r>
            <a:r>
              <a:rPr lang="ru-RU" sz="2800" b="1" dirty="0" smtClean="0">
                <a:latin typeface="Monotype Corsiva" pitchFamily="66" charset="0"/>
              </a:rPr>
              <a:t> «Поема про море», «</a:t>
            </a:r>
            <a:r>
              <a:rPr lang="ru-RU" sz="2800" b="1" dirty="0" err="1" smtClean="0">
                <a:latin typeface="Monotype Corsiva" pitchFamily="66" charset="0"/>
              </a:rPr>
              <a:t>Повість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полум'яних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літ</a:t>
            </a:r>
            <a:r>
              <a:rPr lang="ru-RU" sz="2800" b="1" dirty="0" smtClean="0">
                <a:latin typeface="Monotype Corsiva" pitchFamily="66" charset="0"/>
              </a:rPr>
              <a:t>», «Зачарована Десна».</a:t>
            </a: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3" name="Рисунок 2" descr="50_ma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660000">
            <a:off x="38331" y="3013410"/>
            <a:ext cx="3596641" cy="2366211"/>
          </a:xfrm>
          <a:prstGeom prst="rect">
            <a:avLst/>
          </a:prstGeom>
        </p:spPr>
      </p:pic>
      <p:pic>
        <p:nvPicPr>
          <p:cNvPr id="4" name="Рисунок 3" descr="pv_518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29264">
            <a:off x="6283368" y="2775739"/>
            <a:ext cx="3198292" cy="2398719"/>
          </a:xfrm>
          <a:prstGeom prst="rect">
            <a:avLst/>
          </a:prstGeom>
        </p:spPr>
      </p:pic>
      <p:pic>
        <p:nvPicPr>
          <p:cNvPr id="5" name="Рисунок 4" descr="54785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14678" y="2428868"/>
            <a:ext cx="3286148" cy="254844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28860" y="5072074"/>
            <a:ext cx="535783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Monotype Corsiva" pitchFamily="66" charset="0"/>
              </a:rPr>
              <a:t>У 1959 </a:t>
            </a:r>
            <a:r>
              <a:rPr lang="ru-RU" sz="2800" b="1" dirty="0" err="1" smtClean="0">
                <a:latin typeface="Monotype Corsiva" pitchFamily="66" charset="0"/>
              </a:rPr>
              <a:t>році</a:t>
            </a:r>
            <a:r>
              <a:rPr lang="ru-RU" sz="2800" b="1" dirty="0" smtClean="0">
                <a:latin typeface="Monotype Corsiva" pitchFamily="66" charset="0"/>
              </a:rPr>
              <a:t> за </a:t>
            </a:r>
            <a:r>
              <a:rPr lang="ru-RU" sz="2800" b="1" dirty="0" err="1" smtClean="0">
                <a:latin typeface="Monotype Corsiva" pitchFamily="66" charset="0"/>
              </a:rPr>
              <a:t>сценарій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фільму</a:t>
            </a:r>
            <a:r>
              <a:rPr lang="ru-RU" sz="2800" b="1" dirty="0" smtClean="0">
                <a:latin typeface="Monotype Corsiva" pitchFamily="66" charset="0"/>
              </a:rPr>
              <a:t> «Поема про море» О. П. </a:t>
            </a:r>
            <a:r>
              <a:rPr lang="ru-RU" sz="2800" b="1" dirty="0" err="1" smtClean="0">
                <a:latin typeface="Monotype Corsiva" pitchFamily="66" charset="0"/>
              </a:rPr>
              <a:t>Довженкові</a:t>
            </a:r>
            <a:r>
              <a:rPr lang="ru-RU" sz="2800" b="1" dirty="0" smtClean="0">
                <a:latin typeface="Monotype Corsiva" pitchFamily="66" charset="0"/>
              </a:rPr>
              <a:t> посмертно </a:t>
            </a:r>
            <a:r>
              <a:rPr lang="ru-RU" sz="2800" b="1" dirty="0" err="1" smtClean="0">
                <a:latin typeface="Monotype Corsiva" pitchFamily="66" charset="0"/>
              </a:rPr>
              <a:t>було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присуджено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Ленінську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премію</a:t>
            </a:r>
            <a:r>
              <a:rPr lang="ru-RU" sz="2800" b="1" dirty="0" smtClean="0">
                <a:latin typeface="Monotype Corsiva" pitchFamily="66" charset="0"/>
              </a:rPr>
              <a:t>.</a:t>
            </a:r>
          </a:p>
          <a:p>
            <a:pPr algn="just"/>
            <a:r>
              <a:rPr lang="ru-RU" sz="2800" b="1" dirty="0" smtClean="0">
                <a:latin typeface="Monotype Corsiva" pitchFamily="66" charset="0"/>
              </a:rPr>
              <a:t/>
            </a:r>
            <a:br>
              <a:rPr lang="ru-RU" sz="2800" b="1" dirty="0" smtClean="0">
                <a:latin typeface="Monotype Corsiva" pitchFamily="66" charset="0"/>
              </a:rPr>
            </a:br>
            <a:endParaRPr lang="ru-RU" sz="28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_0b57f62dcbb439047490e6cae675b4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563309">
            <a:off x="5412065" y="3895586"/>
            <a:ext cx="3436940" cy="2508611"/>
          </a:xfrm>
          <a:prstGeom prst="rect">
            <a:avLst/>
          </a:prstGeom>
        </p:spPr>
      </p:pic>
      <p:pic>
        <p:nvPicPr>
          <p:cNvPr id="6" name="Рисунок 5" descr="yuliya-solnce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461523">
            <a:off x="6633702" y="533641"/>
            <a:ext cx="2240598" cy="320637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latin typeface="Monotype Corsiva" pitchFamily="66" charset="0"/>
              </a:rPr>
              <a:t>Юлія Іполитівна </a:t>
            </a:r>
            <a:r>
              <a:rPr lang="uk-UA" sz="2400" b="1" dirty="0" err="1" smtClean="0">
                <a:latin typeface="Monotype Corsiva" pitchFamily="66" charset="0"/>
              </a:rPr>
              <a:t>Солнцева</a:t>
            </a:r>
            <a:r>
              <a:rPr lang="vi-VN" sz="2400" b="1" dirty="0" smtClean="0"/>
              <a:t> </a:t>
            </a:r>
            <a:r>
              <a:rPr lang="uk-UA" sz="2400" b="1" dirty="0" smtClean="0">
                <a:latin typeface="Monotype Corsiva" pitchFamily="66" charset="0"/>
              </a:rPr>
              <a:t>( 25 серпня</a:t>
            </a:r>
            <a:r>
              <a:rPr lang="vi-VN" sz="2400" b="1" dirty="0" smtClean="0"/>
              <a:t> (</a:t>
            </a:r>
            <a:r>
              <a:rPr lang="uk-UA" sz="2400" b="1" dirty="0" smtClean="0">
                <a:latin typeface="Monotype Corsiva" pitchFamily="66" charset="0"/>
              </a:rPr>
              <a:t>7серпня</a:t>
            </a:r>
            <a:r>
              <a:rPr lang="vi-VN" sz="2400" b="1" dirty="0" smtClean="0"/>
              <a:t>) </a:t>
            </a:r>
            <a:r>
              <a:rPr lang="uk-UA" sz="2400" b="1" dirty="0" smtClean="0">
                <a:latin typeface="Monotype Corsiva" pitchFamily="66" charset="0"/>
              </a:rPr>
              <a:t>1901</a:t>
            </a:r>
            <a:r>
              <a:rPr lang="vi-VN" sz="2400" b="1" dirty="0" smtClean="0"/>
              <a:t>, </a:t>
            </a:r>
            <a:r>
              <a:rPr lang="uk-UA" sz="2400" b="1" dirty="0" smtClean="0">
                <a:latin typeface="Monotype Corsiva" pitchFamily="66" charset="0"/>
              </a:rPr>
              <a:t>Москва</a:t>
            </a:r>
            <a:r>
              <a:rPr lang="vi-VN" sz="2400" b="1" dirty="0" smtClean="0"/>
              <a:t> </a:t>
            </a:r>
            <a:r>
              <a:rPr lang="uk-UA" sz="2400" b="1" dirty="0" smtClean="0">
                <a:latin typeface="Monotype Corsiva" pitchFamily="66" charset="0"/>
              </a:rPr>
              <a:t>-</a:t>
            </a:r>
            <a:r>
              <a:rPr lang="vi-VN" sz="2400" b="1" dirty="0" smtClean="0"/>
              <a:t>†</a:t>
            </a:r>
            <a:r>
              <a:rPr lang="uk-UA" sz="2400" b="1" dirty="0" smtClean="0">
                <a:latin typeface="Monotype Corsiva" pitchFamily="66" charset="0"/>
              </a:rPr>
              <a:t>29 жовтня</a:t>
            </a:r>
            <a:r>
              <a:rPr lang="vi-VN" sz="2400" b="1" dirty="0" smtClean="0"/>
              <a:t> </a:t>
            </a:r>
            <a:r>
              <a:rPr lang="uk-UA" sz="2400" b="1" dirty="0" smtClean="0">
                <a:latin typeface="Monotype Corsiva" pitchFamily="66" charset="0"/>
              </a:rPr>
              <a:t>1983</a:t>
            </a:r>
            <a:r>
              <a:rPr lang="vi-VN" sz="2400" b="1" dirty="0" smtClean="0"/>
              <a:t>, </a:t>
            </a:r>
            <a:r>
              <a:rPr lang="uk-UA" sz="2400" b="1" dirty="0" smtClean="0">
                <a:latin typeface="Monotype Corsiva" pitchFamily="66" charset="0"/>
              </a:rPr>
              <a:t>Москва</a:t>
            </a:r>
            <a:r>
              <a:rPr lang="vi-VN" sz="2400" b="1" dirty="0" smtClean="0"/>
              <a:t>) </a:t>
            </a:r>
            <a:r>
              <a:rPr lang="uk-UA" sz="2400" b="1" dirty="0" smtClean="0">
                <a:latin typeface="Monotype Corsiva" pitchFamily="66" charset="0"/>
              </a:rPr>
              <a:t>- російська та</a:t>
            </a:r>
            <a:r>
              <a:rPr lang="uk-UA" sz="2400" b="1" dirty="0" smtClean="0"/>
              <a:t> </a:t>
            </a:r>
            <a:r>
              <a:rPr lang="uk-UA" sz="2400" b="1" dirty="0" smtClean="0">
                <a:latin typeface="Monotype Corsiva" pitchFamily="66" charset="0"/>
              </a:rPr>
              <a:t>українська</a:t>
            </a:r>
            <a:r>
              <a:rPr lang="vi-VN" sz="2400" b="1" dirty="0" smtClean="0"/>
              <a:t> </a:t>
            </a:r>
            <a:r>
              <a:rPr lang="uk-UA" sz="2400" b="1" dirty="0" smtClean="0"/>
              <a:t> </a:t>
            </a:r>
            <a:r>
              <a:rPr lang="uk-UA" sz="2400" b="1" dirty="0" smtClean="0">
                <a:latin typeface="Monotype Corsiva" pitchFamily="66" charset="0"/>
              </a:rPr>
              <a:t>кіноакторка</a:t>
            </a:r>
            <a:r>
              <a:rPr lang="vi-VN" sz="2400" b="1" dirty="0" smtClean="0"/>
              <a:t> </a:t>
            </a:r>
            <a:r>
              <a:rPr lang="uk-UA" sz="2400" b="1" dirty="0" smtClean="0"/>
              <a:t> </a:t>
            </a:r>
            <a:r>
              <a:rPr lang="uk-UA" sz="2400" b="1" dirty="0" smtClean="0">
                <a:latin typeface="Monotype Corsiva" pitchFamily="66" charset="0"/>
              </a:rPr>
              <a:t>та</a:t>
            </a:r>
            <a:r>
              <a:rPr lang="vi-VN" sz="2400" b="1" dirty="0" smtClean="0"/>
              <a:t> </a:t>
            </a:r>
            <a:r>
              <a:rPr lang="uk-UA" sz="2400" b="1" dirty="0" smtClean="0"/>
              <a:t> </a:t>
            </a:r>
            <a:r>
              <a:rPr lang="uk-UA" sz="2400" b="1" dirty="0" err="1" smtClean="0">
                <a:latin typeface="Monotype Corsiva" pitchFamily="66" charset="0"/>
              </a:rPr>
              <a:t>кінорежисерка</a:t>
            </a:r>
            <a:r>
              <a:rPr lang="uk-UA" sz="2400" b="1" dirty="0" smtClean="0">
                <a:latin typeface="Monotype Corsiva" pitchFamily="66" charset="0"/>
              </a:rPr>
              <a:t>.  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071546"/>
            <a:ext cx="70008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У </a:t>
            </a:r>
            <a:r>
              <a:rPr lang="ru-RU" sz="2400" b="1" dirty="0" err="1" smtClean="0">
                <a:latin typeface="Monotype Corsiva" pitchFamily="66" charset="0"/>
              </a:rPr>
              <a:t>фільмі</a:t>
            </a:r>
            <a:r>
              <a:rPr lang="ru-RU" sz="2400" b="1" dirty="0" smtClean="0">
                <a:latin typeface="Monotype Corsiva" pitchFamily="66" charset="0"/>
              </a:rPr>
              <a:t>  «Земля» (1930) </a:t>
            </a:r>
            <a:r>
              <a:rPr lang="ru-RU" sz="2400" b="1" dirty="0" err="1" smtClean="0">
                <a:latin typeface="Monotype Corsiva" pitchFamily="66" charset="0"/>
              </a:rPr>
              <a:t>Олександра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Довженка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зіграла</a:t>
            </a:r>
            <a:r>
              <a:rPr lang="ru-RU" sz="2400" b="1" dirty="0" smtClean="0">
                <a:latin typeface="Monotype Corsiva" pitchFamily="66" charset="0"/>
              </a:rPr>
              <a:t> Панасову дочку.</a:t>
            </a:r>
          </a:p>
          <a:p>
            <a:r>
              <a:rPr lang="ru-RU" sz="2400" b="1" dirty="0" smtClean="0">
                <a:latin typeface="Monotype Corsiva" pitchFamily="66" charset="0"/>
              </a:rPr>
              <a:t>1930–1956 </a:t>
            </a:r>
            <a:r>
              <a:rPr lang="ru-RU" sz="2400" b="1" dirty="0" err="1" smtClean="0">
                <a:latin typeface="Monotype Corsiva" pitchFamily="66" charset="0"/>
              </a:rPr>
              <a:t>була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одружена</a:t>
            </a:r>
            <a:r>
              <a:rPr lang="ru-RU" sz="2400" b="1" dirty="0" smtClean="0">
                <a:latin typeface="Monotype Corsiva" pitchFamily="66" charset="0"/>
              </a:rPr>
              <a:t>, </a:t>
            </a:r>
            <a:r>
              <a:rPr lang="ru-RU" sz="2400" b="1" dirty="0" err="1" smtClean="0">
                <a:latin typeface="Monotype Corsiva" pitchFamily="66" charset="0"/>
              </a:rPr>
              <a:t>працювала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з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Олександром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Довженком</a:t>
            </a:r>
            <a:r>
              <a:rPr lang="ru-RU" sz="2400" b="1" dirty="0" smtClean="0">
                <a:latin typeface="Monotype Corsiva" pitchFamily="66" charset="0"/>
              </a:rPr>
              <a:t> як </a:t>
            </a:r>
            <a:r>
              <a:rPr lang="ru-RU" sz="2400" b="1" dirty="0" err="1" smtClean="0">
                <a:latin typeface="Monotype Corsiva" pitchFamily="66" charset="0"/>
              </a:rPr>
              <a:t>співрежисер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його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фільмів</a:t>
            </a:r>
            <a:r>
              <a:rPr lang="ru-RU" sz="2400" b="1" dirty="0" smtClean="0">
                <a:latin typeface="Monotype Corsiva" pitchFamily="66" charset="0"/>
              </a:rPr>
              <a:t>:</a:t>
            </a:r>
          </a:p>
          <a:p>
            <a:r>
              <a:rPr lang="ru-RU" sz="2400" b="1" dirty="0" smtClean="0">
                <a:latin typeface="Monotype Corsiva" pitchFamily="66" charset="0"/>
              </a:rPr>
              <a:t>« </a:t>
            </a:r>
            <a:r>
              <a:rPr lang="uk-UA" sz="2400" b="1" dirty="0" err="1" smtClean="0">
                <a:latin typeface="Monotype Corsiva" pitchFamily="66" charset="0"/>
              </a:rPr>
              <a:t>Букавина</a:t>
            </a:r>
            <a:r>
              <a:rPr lang="uk-UA" sz="2400" b="1" dirty="0" smtClean="0">
                <a:latin typeface="Monotype Corsiva" pitchFamily="66" charset="0"/>
              </a:rPr>
              <a:t> – земля українська</a:t>
            </a:r>
            <a:r>
              <a:rPr lang="ru-RU" sz="2400" b="1" dirty="0" smtClean="0">
                <a:latin typeface="Monotype Corsiva" pitchFamily="66" charset="0"/>
              </a:rPr>
              <a:t> »</a:t>
            </a:r>
            <a:r>
              <a:rPr lang="uk-UA" sz="2400" b="1" dirty="0" smtClean="0">
                <a:latin typeface="Monotype Corsiva" pitchFamily="66" charset="0"/>
              </a:rPr>
              <a:t>,</a:t>
            </a:r>
          </a:p>
          <a:p>
            <a:r>
              <a:rPr lang="ru-RU" sz="2400" b="1" dirty="0" smtClean="0">
                <a:latin typeface="Monotype Corsiva" pitchFamily="66" charset="0"/>
              </a:rPr>
              <a:t>« </a:t>
            </a:r>
            <a:r>
              <a:rPr lang="uk-UA" sz="2400" b="1" dirty="0" smtClean="0">
                <a:latin typeface="Monotype Corsiva" pitchFamily="66" charset="0"/>
              </a:rPr>
              <a:t>Битва за нашу радянську Україну</a:t>
            </a:r>
            <a:r>
              <a:rPr lang="ru-RU" sz="2400" b="1" dirty="0" smtClean="0">
                <a:latin typeface="Monotype Corsiva" pitchFamily="66" charset="0"/>
              </a:rPr>
              <a:t> »,</a:t>
            </a:r>
          </a:p>
          <a:p>
            <a:r>
              <a:rPr lang="ru-RU" sz="2400" b="1" dirty="0" smtClean="0">
                <a:latin typeface="Monotype Corsiva" pitchFamily="66" charset="0"/>
              </a:rPr>
              <a:t>«Перемога на </a:t>
            </a:r>
            <a:r>
              <a:rPr lang="ru-RU" sz="2400" b="1" dirty="0" err="1" smtClean="0">
                <a:latin typeface="Monotype Corsiva" pitchFamily="66" charset="0"/>
              </a:rPr>
              <a:t>Правобережній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Україні</a:t>
            </a:r>
            <a:r>
              <a:rPr lang="ru-RU" sz="2400" b="1" dirty="0" smtClean="0">
                <a:latin typeface="Monotype Corsiva" pitchFamily="66" charset="0"/>
              </a:rPr>
              <a:t>».</a:t>
            </a:r>
          </a:p>
          <a:p>
            <a:r>
              <a:rPr lang="ru-RU" sz="2400" b="1" dirty="0" smtClean="0">
                <a:latin typeface="Monotype Corsiva" pitchFamily="66" charset="0"/>
              </a:rPr>
              <a:t>За </a:t>
            </a:r>
            <a:r>
              <a:rPr lang="ru-RU" sz="2400" b="1" dirty="0" err="1" smtClean="0">
                <a:latin typeface="Monotype Corsiva" pitchFamily="66" charset="0"/>
              </a:rPr>
              <a:t>сценаріями</a:t>
            </a:r>
            <a:r>
              <a:rPr lang="ru-RU" sz="2400" b="1" dirty="0" smtClean="0">
                <a:latin typeface="Monotype Corsiva" pitchFamily="66" charset="0"/>
              </a:rPr>
              <a:t> та </a:t>
            </a:r>
            <a:r>
              <a:rPr lang="ru-RU" sz="2400" b="1" dirty="0" err="1" smtClean="0">
                <a:latin typeface="Monotype Corsiva" pitchFamily="66" charset="0"/>
              </a:rPr>
              <a:t>творами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Довженка</a:t>
            </a:r>
            <a:r>
              <a:rPr lang="ru-RU" sz="2400" b="1" dirty="0" smtClean="0">
                <a:latin typeface="Monotype Corsiva" pitchFamily="66" charset="0"/>
              </a:rPr>
              <a:t> поставила </a:t>
            </a:r>
            <a:r>
              <a:rPr lang="ru-RU" sz="2400" b="1" dirty="0" err="1" smtClean="0">
                <a:latin typeface="Monotype Corsiva" pitchFamily="66" charset="0"/>
              </a:rPr>
              <a:t>фільми</a:t>
            </a:r>
            <a:r>
              <a:rPr lang="ru-RU" sz="2400" b="1" dirty="0" smtClean="0">
                <a:latin typeface="Monotype Corsiva" pitchFamily="66" charset="0"/>
              </a:rPr>
              <a:t>:</a:t>
            </a:r>
          </a:p>
          <a:p>
            <a:r>
              <a:rPr lang="ru-RU" sz="2400" b="1" dirty="0" smtClean="0">
                <a:latin typeface="Monotype Corsiva" pitchFamily="66" charset="0"/>
              </a:rPr>
              <a:t>« Поема про море» (1958),</a:t>
            </a:r>
          </a:p>
          <a:p>
            <a:r>
              <a:rPr lang="ru-RU" sz="2400" b="1" dirty="0" smtClean="0">
                <a:latin typeface="Monotype Corsiva" pitchFamily="66" charset="0"/>
              </a:rPr>
              <a:t>«</a:t>
            </a:r>
            <a:r>
              <a:rPr lang="ru-RU" sz="2400" b="1" dirty="0" err="1" smtClean="0">
                <a:latin typeface="Monotype Corsiva" pitchFamily="66" charset="0"/>
              </a:rPr>
              <a:t>Повість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полумяних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літ</a:t>
            </a:r>
            <a:r>
              <a:rPr lang="ru-RU" sz="2400" b="1" dirty="0" smtClean="0">
                <a:latin typeface="Monotype Corsiva" pitchFamily="66" charset="0"/>
              </a:rPr>
              <a:t>» (1961),</a:t>
            </a:r>
          </a:p>
          <a:p>
            <a:r>
              <a:rPr lang="uk-UA" sz="2400" b="1" dirty="0" smtClean="0">
                <a:latin typeface="Monotype Corsiva" pitchFamily="66" charset="0"/>
              </a:rPr>
              <a:t>Зачарована Десна</a:t>
            </a:r>
            <a:r>
              <a:rPr lang="ru-RU" sz="2400" b="1" dirty="0" smtClean="0">
                <a:latin typeface="Monotype Corsiva" pitchFamily="66" charset="0"/>
              </a:rPr>
              <a:t>»1964),</a:t>
            </a:r>
          </a:p>
          <a:p>
            <a:r>
              <a:rPr lang="ru-RU" sz="2400" b="1" dirty="0" smtClean="0">
                <a:latin typeface="Monotype Corsiva" pitchFamily="66" charset="0"/>
              </a:rPr>
              <a:t>«</a:t>
            </a:r>
            <a:r>
              <a:rPr lang="ru-RU" sz="2400" b="1" dirty="0" err="1" smtClean="0">
                <a:latin typeface="Monotype Corsiva" pitchFamily="66" charset="0"/>
              </a:rPr>
              <a:t>Незабутнє</a:t>
            </a:r>
            <a:r>
              <a:rPr lang="ru-RU" sz="2400" b="1" dirty="0" smtClean="0">
                <a:latin typeface="Monotype Corsiva" pitchFamily="66" charset="0"/>
              </a:rPr>
              <a:t>» (1967),</a:t>
            </a:r>
          </a:p>
          <a:p>
            <a:r>
              <a:rPr lang="ru-RU" sz="2400" b="1" dirty="0" smtClean="0">
                <a:latin typeface="Monotype Corsiva" pitchFamily="66" charset="0"/>
              </a:rPr>
              <a:t>«</a:t>
            </a:r>
            <a:r>
              <a:rPr lang="ru-RU" sz="2400" b="1" dirty="0" err="1" smtClean="0">
                <a:latin typeface="Monotype Corsiva" pitchFamily="66" charset="0"/>
              </a:rPr>
              <a:t>Золоті</a:t>
            </a:r>
            <a:r>
              <a:rPr lang="ru-RU" sz="2400" b="1" dirty="0" smtClean="0">
                <a:latin typeface="Monotype Corsiva" pitchFamily="66" charset="0"/>
              </a:rPr>
              <a:t> ворота» (1969) — </a:t>
            </a:r>
          </a:p>
          <a:p>
            <a:r>
              <a:rPr lang="ru-RU" sz="2400" b="1" dirty="0" smtClean="0">
                <a:latin typeface="Monotype Corsiva" pitchFamily="66" charset="0"/>
              </a:rPr>
              <a:t>про </a:t>
            </a:r>
            <a:r>
              <a:rPr lang="ru-RU" sz="2400" b="1" dirty="0" err="1" smtClean="0">
                <a:latin typeface="Monotype Corsiva" pitchFamily="66" charset="0"/>
              </a:rPr>
              <a:t>творчість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Олександра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Довженка</a:t>
            </a:r>
            <a:r>
              <a:rPr lang="ru-RU" sz="2400" b="1" dirty="0" smtClean="0">
                <a:latin typeface="Monotype Corsiva" pitchFamily="66" charset="0"/>
              </a:rPr>
              <a:t>.</a:t>
            </a: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450px-Dovzhenko_Film_Studios-3.jpg"/>
          <p:cNvPicPr>
            <a:picLocks noChangeAspect="1"/>
          </p:cNvPicPr>
          <p:nvPr/>
        </p:nvPicPr>
        <p:blipFill>
          <a:blip r:embed="rId2" cstate="print"/>
          <a:srcRect l="29167" t="9375" r="30555" b="57914"/>
          <a:stretch>
            <a:fillRect/>
          </a:stretch>
        </p:blipFill>
        <p:spPr>
          <a:xfrm rot="737343">
            <a:off x="2646190" y="4115047"/>
            <a:ext cx="2094090" cy="2267585"/>
          </a:xfrm>
          <a:prstGeom prst="rect">
            <a:avLst/>
          </a:prstGeom>
        </p:spPr>
      </p:pic>
      <p:pic>
        <p:nvPicPr>
          <p:cNvPr id="4" name="Рисунок 3" descr="450px-Grave-dovzhenk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31011">
            <a:off x="-409500" y="-309460"/>
            <a:ext cx="2778947" cy="37052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20822554">
            <a:off x="66717" y="3271228"/>
            <a:ext cx="316144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Могила </a:t>
            </a:r>
          </a:p>
          <a:p>
            <a:pPr algn="ctr"/>
            <a:r>
              <a:rPr lang="ru-RU" sz="2800" b="1" dirty="0" err="1" smtClean="0">
                <a:latin typeface="Monotype Corsiva" pitchFamily="66" charset="0"/>
              </a:rPr>
              <a:t>Олександра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Довженка</a:t>
            </a: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6" name="Рисунок 5" descr="150px-Dovzhenko_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76623">
            <a:off x="5562497" y="418968"/>
            <a:ext cx="1602273" cy="160227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21005354">
            <a:off x="3336833" y="2022955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err="1" smtClean="0">
                <a:latin typeface="Monotype Corsiva" pitchFamily="66" charset="0"/>
              </a:rPr>
              <a:t>Пам'ятна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монетна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номіналом</a:t>
            </a:r>
            <a:r>
              <a:rPr lang="ru-RU" sz="2800" b="1" dirty="0" smtClean="0">
                <a:latin typeface="Monotype Corsiva" pitchFamily="66" charset="0"/>
              </a:rPr>
              <a:t> у 2 </a:t>
            </a:r>
            <a:r>
              <a:rPr lang="ru-RU" sz="2800" b="1" dirty="0" err="1" smtClean="0">
                <a:latin typeface="Monotype Corsiva" pitchFamily="66" charset="0"/>
              </a:rPr>
              <a:t>гривні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присвячена</a:t>
            </a:r>
            <a:r>
              <a:rPr lang="ru-RU" sz="2800" b="1" dirty="0" smtClean="0">
                <a:latin typeface="Monotype Corsiva" pitchFamily="66" charset="0"/>
              </a:rPr>
              <a:t> до 110-річчя </a:t>
            </a:r>
            <a:r>
              <a:rPr lang="ru-RU" sz="2800" b="1" dirty="0" err="1" smtClean="0">
                <a:latin typeface="Monotype Corsiva" pitchFamily="66" charset="0"/>
              </a:rPr>
              <a:t>від</a:t>
            </a:r>
            <a:r>
              <a:rPr lang="ru-RU" sz="2800" b="1" dirty="0" smtClean="0">
                <a:latin typeface="Monotype Corsiva" pitchFamily="66" charset="0"/>
              </a:rPr>
              <a:t> дня </a:t>
            </a:r>
            <a:r>
              <a:rPr lang="ru-RU" sz="2800" b="1" dirty="0" err="1" smtClean="0">
                <a:latin typeface="Monotype Corsiva" pitchFamily="66" charset="0"/>
              </a:rPr>
              <a:t>народження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Олександра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Довженка</a:t>
            </a:r>
            <a:r>
              <a:rPr lang="ru-RU" sz="2800" b="1" dirty="0" smtClean="0">
                <a:latin typeface="Monotype Corsiva" pitchFamily="66" charset="0"/>
              </a:rPr>
              <a:t>.</a:t>
            </a: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9" name="Рисунок 8" descr="150px-Dovzhenko_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3306" y="214290"/>
            <a:ext cx="1571636" cy="157163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 rot="17858024">
            <a:off x="7396972" y="5315771"/>
            <a:ext cx="23182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latin typeface="Monotype Corsiva" pitchFamily="66" charset="0"/>
              </a:rPr>
              <a:t>Поштові марки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11" name="Рисунок 10" descr="200px-S10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48722">
            <a:off x="6948280" y="3316411"/>
            <a:ext cx="1538775" cy="322373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14282" y="6334780"/>
            <a:ext cx="47131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latin typeface="Monotype Corsiva" pitchFamily="66" charset="0"/>
              </a:rPr>
              <a:t>Монумент Олександру Довженку</a:t>
            </a:r>
            <a:endParaRPr lang="ru-RU" sz="28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928670"/>
            <a:ext cx="8031366" cy="5016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Презентацію виконала</a:t>
            </a:r>
          </a:p>
          <a:p>
            <a:pPr algn="ctr"/>
            <a:r>
              <a:rPr lang="uk-UA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Учениця 11-А класу</a:t>
            </a:r>
          </a:p>
          <a:p>
            <a:pPr algn="ctr"/>
            <a:r>
              <a:rPr lang="uk-UA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ЗОШ№32</a:t>
            </a:r>
          </a:p>
          <a:p>
            <a:pPr algn="ctr"/>
            <a:r>
              <a:rPr lang="uk-UA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Шавурська</a:t>
            </a:r>
            <a:r>
              <a:rPr lang="uk-UA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 Марія</a:t>
            </a:r>
          </a:p>
        </p:txBody>
      </p:sp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Довженк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600449">
            <a:off x="290881" y="-42564"/>
            <a:ext cx="3429024" cy="5023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357290" y="5143512"/>
            <a:ext cx="71437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Український та радянський письменник, </a:t>
            </a:r>
          </a:p>
          <a:p>
            <a:pPr algn="ctr"/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кінорежисер, кінодраматург, художник, </a:t>
            </a:r>
          </a:p>
          <a:p>
            <a:pPr algn="ctr"/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класик світового кінематографу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8" name="Рисунок 7" descr="c286d7f10694a2d093e37d8dc210f9a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200797">
            <a:off x="5663729" y="122297"/>
            <a:ext cx="3167079" cy="4433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2cc68593b9caf7c8963ad7bdf1a464c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1071546"/>
            <a:ext cx="2524136" cy="3533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2">
                <a:lumMod val="50000"/>
              </a:schemeClr>
            </a:gs>
            <a:gs pos="30000">
              <a:schemeClr val="accent2">
                <a:lumMod val="75000"/>
              </a:schemeClr>
            </a:gs>
            <a:gs pos="64999">
              <a:schemeClr val="accent2">
                <a:lumMod val="60000"/>
                <a:lumOff val="40000"/>
              </a:schemeClr>
            </a:gs>
            <a:gs pos="89999">
              <a:schemeClr val="accent2">
                <a:lumMod val="40000"/>
                <a:lumOff val="6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14290"/>
            <a:ext cx="8786874" cy="3209932"/>
          </a:xfrm>
        </p:spPr>
        <p:txBody>
          <a:bodyPr>
            <a:normAutofit/>
          </a:bodyPr>
          <a:lstStyle/>
          <a:p>
            <a:r>
              <a:rPr lang="uk-UA" b="1" smtClean="0">
                <a:solidFill>
                  <a:schemeClr val="tx1"/>
                </a:solidFill>
                <a:latin typeface="Monotype Corsiva" pitchFamily="66" charset="0"/>
              </a:rPr>
              <a:t>Народився Олександр Довженко </a:t>
            </a:r>
          </a:p>
          <a:p>
            <a:r>
              <a:rPr lang="uk-UA" b="1" smtClean="0">
                <a:solidFill>
                  <a:schemeClr val="tx1"/>
                </a:solidFill>
                <a:latin typeface="Monotype Corsiva" pitchFamily="66" charset="0"/>
              </a:rPr>
              <a:t>10 вересня 1894 року в селянській родині на Чернігівщині, в мальовничому містечку Сосниця.</a:t>
            </a:r>
            <a:endParaRPr lang="uk-UA" b="1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800px-Отец_и_мать_А.Довженка._Фото_из_музея_в_Сосниц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2071678"/>
            <a:ext cx="5858468" cy="31123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285984" y="5214950"/>
            <a:ext cx="5143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Monotype Corsiva" pitchFamily="66" charset="0"/>
              </a:rPr>
              <a:t>Батько и мати О.Довженко. Фото із музею в </a:t>
            </a:r>
            <a:r>
              <a:rPr lang="uk-UA" b="1" dirty="0" err="1" smtClean="0">
                <a:latin typeface="Monotype Corsiva" pitchFamily="66" charset="0"/>
              </a:rPr>
              <a:t>Сосниці</a:t>
            </a:r>
            <a:r>
              <a:rPr lang="uk-UA" b="1" dirty="0" smtClean="0">
                <a:latin typeface="Monotype Corsiva" pitchFamily="66" charset="0"/>
              </a:rPr>
              <a:t>.</a:t>
            </a:r>
            <a:endParaRPr lang="uk-UA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4429132"/>
            <a:ext cx="87154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dirty="0" smtClean="0">
                <a:latin typeface="Monotype Corsiva" pitchFamily="66" charset="0"/>
              </a:rPr>
              <a:t>3 17 років він — студент Глухівського учительського інституту, закінчивши який у 1914 році отримує направлення до Житомира. Вчителювання його тривало до літа 1917 року й включало в себе викладання природознавства й гімнастики, географії й фізики, історії й малювання..</a:t>
            </a:r>
            <a:endParaRPr lang="uk-UA" sz="2800" b="1" dirty="0">
              <a:latin typeface="Monotype Corsiva" pitchFamily="66" charset="0"/>
            </a:endParaRPr>
          </a:p>
        </p:txBody>
      </p:sp>
      <p:pic>
        <p:nvPicPr>
          <p:cNvPr id="6" name="Рисунок 5" descr="Dovzhenko_Student_1911.jpg"/>
          <p:cNvPicPr>
            <a:picLocks noChangeAspect="1"/>
          </p:cNvPicPr>
          <p:nvPr/>
        </p:nvPicPr>
        <p:blipFill>
          <a:blip r:embed="rId2" cstate="print"/>
          <a:srcRect l="-5405" b="9190"/>
          <a:stretch>
            <a:fillRect/>
          </a:stretch>
        </p:blipFill>
        <p:spPr>
          <a:xfrm>
            <a:off x="5715008" y="214290"/>
            <a:ext cx="3071834" cy="37807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6" name="Picture 2" descr="C:\Program Files\Microsoft Office\MEDIA\CAGCAT10\j015799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965006">
            <a:off x="-980660" y="992123"/>
            <a:ext cx="4815956" cy="762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12000" contrast="-67000"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43240" y="3786190"/>
            <a:ext cx="57150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dirty="0" smtClean="0">
                <a:latin typeface="Monotype Corsiva" pitchFamily="66" charset="0"/>
              </a:rPr>
              <a:t>Згодом він переїздить на роботу до Києва. Тут він вчителює і вчиться в Київському комерційному інституті на економічному факультеті. Коли ж у Києві відкрилася Академія мистецтв, Довженко стає її слухачем</a:t>
            </a:r>
            <a:endParaRPr lang="uk-UA" sz="2800" b="1" dirty="0"/>
          </a:p>
        </p:txBody>
      </p:sp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39999">
              <a:schemeClr val="bg2">
                <a:lumMod val="90000"/>
              </a:schemeClr>
            </a:gs>
            <a:gs pos="70000">
              <a:schemeClr val="bg2">
                <a:lumMod val="75000"/>
              </a:schemeClr>
            </a:gs>
            <a:gs pos="100000">
              <a:schemeClr val="bg2">
                <a:lumMod val="2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697470w8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183815">
            <a:off x="2999785" y="3951656"/>
            <a:ext cx="6096000" cy="33432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28596" y="428604"/>
            <a:ext cx="371477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dirty="0" smtClean="0">
                <a:latin typeface="Monotype Corsiva" pitchFamily="66" charset="0"/>
              </a:rPr>
              <a:t>У буремне лихоліття 1918—1920 років Довженко на службі у Червоній Армії. </a:t>
            </a:r>
            <a:r>
              <a:rPr lang="ru-RU" sz="2800" b="1" dirty="0" smtClean="0">
                <a:latin typeface="Monotype Corsiva" pitchFamily="66" charset="0"/>
              </a:rPr>
              <a:t>Як </a:t>
            </a:r>
            <a:r>
              <a:rPr lang="ru-RU" sz="2800" b="1" dirty="0" err="1" smtClean="0">
                <a:latin typeface="Monotype Corsiva" pitchFamily="66" charset="0"/>
              </a:rPr>
              <a:t>свідчив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Довженків</a:t>
            </a:r>
            <a:r>
              <a:rPr lang="ru-RU" sz="2800" b="1" dirty="0" smtClean="0">
                <a:latin typeface="Monotype Corsiva" pitchFamily="66" charset="0"/>
              </a:rPr>
              <a:t> земляк </a:t>
            </a:r>
            <a:r>
              <a:rPr lang="ru-RU" sz="2800" b="1" dirty="0" err="1" smtClean="0">
                <a:latin typeface="Monotype Corsiva" pitchFamily="66" charset="0"/>
              </a:rPr>
              <a:t>інженер</a:t>
            </a:r>
            <a:r>
              <a:rPr lang="ru-RU" sz="2800" b="1" dirty="0" smtClean="0">
                <a:latin typeface="Monotype Corsiva" pitchFamily="66" charset="0"/>
              </a:rPr>
              <a:t> Петро </a:t>
            </a:r>
            <a:r>
              <a:rPr lang="ru-RU" sz="2800" b="1" dirty="0" err="1" smtClean="0">
                <a:latin typeface="Monotype Corsiva" pitchFamily="66" charset="0"/>
              </a:rPr>
              <a:t>Шох</a:t>
            </a:r>
            <a:r>
              <a:rPr lang="ru-RU" sz="2800" b="1" dirty="0" smtClean="0">
                <a:latin typeface="Monotype Corsiva" pitchFamily="66" charset="0"/>
              </a:rPr>
              <a:t> (</a:t>
            </a:r>
            <a:r>
              <a:rPr lang="ru-RU" sz="2800" b="1" dirty="0" err="1" smtClean="0">
                <a:latin typeface="Monotype Corsiva" pitchFamily="66" charset="0"/>
              </a:rPr>
              <a:t>що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пізніше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емігрував</a:t>
            </a:r>
            <a:r>
              <a:rPr lang="ru-RU" sz="2800" b="1" dirty="0" smtClean="0">
                <a:latin typeface="Monotype Corsiva" pitchFamily="66" charset="0"/>
              </a:rPr>
              <a:t>), </a:t>
            </a:r>
            <a:endParaRPr lang="uk-UA" sz="2800" b="1" dirty="0">
              <a:latin typeface="Monotype Corsiva" pitchFamily="66" charset="0"/>
            </a:endParaRPr>
          </a:p>
        </p:txBody>
      </p:sp>
      <p:pic>
        <p:nvPicPr>
          <p:cNvPr id="3" name="Рисунок 2" descr="Dovzhenko_front_19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884691">
            <a:off x="5169669" y="71967"/>
            <a:ext cx="3826380" cy="350751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8596" y="3357562"/>
            <a:ext cx="60007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Довженко разом </a:t>
            </a:r>
            <a:r>
              <a:rPr lang="ru-RU" sz="2800" b="1" dirty="0" err="1" smtClean="0">
                <a:latin typeface="Monotype Corsiva" pitchFamily="66" charset="0"/>
              </a:rPr>
              <a:t>із</a:t>
            </a:r>
            <a:r>
              <a:rPr lang="ru-RU" sz="2800" b="1" dirty="0" smtClean="0">
                <a:latin typeface="Monotype Corsiva" pitchFamily="66" charset="0"/>
              </a:rPr>
              <a:t> ним </a:t>
            </a:r>
            <a:r>
              <a:rPr lang="ru-RU" sz="2800" b="1" dirty="0" err="1" smtClean="0">
                <a:latin typeface="Monotype Corsiva" pitchFamily="66" charset="0"/>
              </a:rPr>
              <a:t>був</a:t>
            </a:r>
            <a:r>
              <a:rPr lang="ru-RU" sz="2800" b="1" dirty="0" smtClean="0">
                <a:latin typeface="Monotype Corsiva" pitchFamily="66" charset="0"/>
              </a:rPr>
              <a:t> 1918 року </a:t>
            </a:r>
            <a:r>
              <a:rPr lang="ru-RU" sz="2800" b="1" dirty="0" err="1" smtClean="0">
                <a:latin typeface="Monotype Corsiva" pitchFamily="66" charset="0"/>
              </a:rPr>
              <a:t>вояком</a:t>
            </a:r>
            <a:r>
              <a:rPr lang="ru-RU" sz="2800" b="1" dirty="0" smtClean="0">
                <a:latin typeface="Monotype Corsiva" pitchFamily="66" charset="0"/>
              </a:rPr>
              <a:t> 3-го </a:t>
            </a:r>
            <a:r>
              <a:rPr lang="ru-RU" sz="2800" b="1" dirty="0" err="1" smtClean="0">
                <a:latin typeface="Monotype Corsiva" pitchFamily="66" charset="0"/>
              </a:rPr>
              <a:t>Сердюцького</a:t>
            </a:r>
            <a:r>
              <a:rPr lang="ru-RU" sz="2800" b="1" dirty="0" smtClean="0">
                <a:latin typeface="Monotype Corsiva" pitchFamily="66" charset="0"/>
              </a:rPr>
              <a:t> полку </a:t>
            </a:r>
            <a:r>
              <a:rPr lang="ru-RU" sz="2800" b="1" dirty="0" err="1" smtClean="0">
                <a:latin typeface="Monotype Corsiva" pitchFamily="66" charset="0"/>
              </a:rPr>
              <a:t>Української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Армії</a:t>
            </a:r>
            <a:r>
              <a:rPr lang="ru-RU" sz="2800" b="1" dirty="0" smtClean="0">
                <a:latin typeface="Monotype Corsiva" pitchFamily="66" charset="0"/>
              </a:rPr>
              <a:t>.</a:t>
            </a:r>
            <a:r>
              <a:rPr lang="uk-UA" sz="2800" b="1" dirty="0" smtClean="0">
                <a:latin typeface="Monotype Corsiva" pitchFamily="66" charset="0"/>
              </a:rPr>
              <a:t> Після визволення Києва від польських інтервентів працює в губернському управлінні народної освіти завідуючим відділом мистецтва. </a:t>
            </a:r>
            <a:endParaRPr lang="ru-RU" sz="2800" b="1" dirty="0"/>
          </a:p>
        </p:txBody>
      </p:sp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lum bright="-51000" contrast="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d3b6115477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555643">
            <a:off x="4973587" y="330893"/>
            <a:ext cx="3929090" cy="339497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4282" y="3929066"/>
            <a:ext cx="87154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dirty="0" smtClean="0">
                <a:latin typeface="Monotype Corsiva" pitchFamily="66" charset="0"/>
              </a:rPr>
              <a:t>Так тривало до липня 1921 року, коли його, за наказом Наркомату закордонних справ УРСР, було зараховано співробітником цього поважного відомства і направлено на роботу за кордон — спочатку до консульства у Варшаву, а згодом у Берлін. Там він продовжує малювати й студіювати малярство.</a:t>
            </a:r>
            <a:endParaRPr lang="uk-UA" sz="2800" b="1" dirty="0">
              <a:latin typeface="Monotype Corsiva" pitchFamily="66" charset="0"/>
            </a:endParaRPr>
          </a:p>
        </p:txBody>
      </p:sp>
      <p:pic>
        <p:nvPicPr>
          <p:cNvPr id="6" name="Рисунок 5" descr="varshava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94471">
            <a:off x="720226" y="153318"/>
            <a:ext cx="4000520" cy="3312431"/>
          </a:xfrm>
          <a:prstGeom prst="rect">
            <a:avLst/>
          </a:prstGeom>
        </p:spPr>
      </p:pic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51695">
            <a:off x="-174807" y="-646251"/>
            <a:ext cx="5647840" cy="3648086"/>
          </a:xfrm>
          <a:prstGeom prst="rect">
            <a:avLst/>
          </a:prstGeom>
        </p:spPr>
      </p:pic>
      <p:pic>
        <p:nvPicPr>
          <p:cNvPr id="5" name="Рисунок 4" descr="1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199632">
            <a:off x="0" y="3190875"/>
            <a:ext cx="5753100" cy="3667125"/>
          </a:xfrm>
          <a:prstGeom prst="rect">
            <a:avLst/>
          </a:prstGeom>
        </p:spPr>
      </p:pic>
      <p:pic>
        <p:nvPicPr>
          <p:cNvPr id="4" name="Рисунок 3" descr="671px-Меморіальна_дошка_Олександру_Довженку_(Харків_вул_Пушкінська_62).jpg"/>
          <p:cNvPicPr>
            <a:picLocks noChangeAspect="1"/>
          </p:cNvPicPr>
          <p:nvPr/>
        </p:nvPicPr>
        <p:blipFill>
          <a:blip r:embed="rId5" cstate="print"/>
          <a:srcRect l="6722" t="5781" r="5891" b="9021"/>
          <a:stretch>
            <a:fillRect/>
          </a:stretch>
        </p:blipFill>
        <p:spPr>
          <a:xfrm rot="1134016">
            <a:off x="1428728" y="1752955"/>
            <a:ext cx="3643338" cy="317624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857752" y="142852"/>
            <a:ext cx="414337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dirty="0" smtClean="0">
                <a:latin typeface="Monotype Corsiva" pitchFamily="66" charset="0"/>
              </a:rPr>
              <a:t>У 1923 році О. Довженко повертається в Україну. Доля заносить його до Харкова, на той час столиці України, де він влаштовується на роботу в газету «Вісті», працюючи там карикатуристом та художником-ілюстратором. На тридцять третьому році життя О.Довженка круто змінюється. Він приїжджає до Одеси, де починає працювати режисером на кіностудії.</a:t>
            </a:r>
            <a:endParaRPr lang="uk-UA" sz="28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chemeClr val="accent1">
                <a:lumMod val="60000"/>
                <a:lumOff val="40000"/>
              </a:schemeClr>
            </a:gs>
            <a:gs pos="83000">
              <a:schemeClr val="accent1">
                <a:lumMod val="40000"/>
                <a:lumOff val="6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878687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err="1" smtClean="0">
                <a:latin typeface="Monotype Corsiva" pitchFamily="66" charset="0"/>
              </a:rPr>
              <a:t>Першою</a:t>
            </a:r>
            <a:r>
              <a:rPr lang="ru-RU" sz="2800" b="1" dirty="0" smtClean="0">
                <a:latin typeface="Monotype Corsiva" pitchFamily="66" charset="0"/>
              </a:rPr>
              <a:t> пробою став </a:t>
            </a:r>
            <a:r>
              <a:rPr lang="ru-RU" sz="2800" b="1" dirty="0" err="1" smtClean="0">
                <a:latin typeface="Monotype Corsiva" pitchFamily="66" charset="0"/>
              </a:rPr>
              <a:t>фільм</a:t>
            </a:r>
            <a:r>
              <a:rPr lang="ru-RU" sz="2800" b="1" dirty="0" smtClean="0">
                <a:latin typeface="Monotype Corsiva" pitchFamily="66" charset="0"/>
              </a:rPr>
              <a:t> «</a:t>
            </a:r>
            <a:r>
              <a:rPr lang="ru-RU" sz="2800" b="1" dirty="0" err="1" smtClean="0">
                <a:latin typeface="Monotype Corsiva" pitchFamily="66" charset="0"/>
              </a:rPr>
              <a:t>Ягідка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кохання</a:t>
            </a:r>
            <a:r>
              <a:rPr lang="ru-RU" sz="2800" b="1" dirty="0" smtClean="0">
                <a:latin typeface="Monotype Corsiva" pitchFamily="66" charset="0"/>
              </a:rPr>
              <a:t>», </a:t>
            </a:r>
            <a:r>
              <a:rPr lang="ru-RU" sz="2800" b="1" dirty="0" err="1" smtClean="0">
                <a:latin typeface="Monotype Corsiva" pitchFamily="66" charset="0"/>
              </a:rPr>
              <a:t>що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мав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комедійний</a:t>
            </a:r>
            <a:r>
              <a:rPr lang="ru-RU" sz="2800" b="1" dirty="0" smtClean="0">
                <a:latin typeface="Monotype Corsiva" pitchFamily="66" charset="0"/>
              </a:rPr>
              <a:t> характер, </a:t>
            </a:r>
            <a:r>
              <a:rPr lang="ru-RU" sz="2800" b="1" dirty="0" err="1" smtClean="0">
                <a:latin typeface="Monotype Corsiva" pitchFamily="66" charset="0"/>
              </a:rPr>
              <a:t>але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Олександр</a:t>
            </a:r>
            <a:r>
              <a:rPr lang="ru-RU" sz="2800" b="1" dirty="0" smtClean="0">
                <a:latin typeface="Monotype Corsiva" pitchFamily="66" charset="0"/>
              </a:rPr>
              <a:t> Петрович </a:t>
            </a:r>
            <a:r>
              <a:rPr lang="ru-RU" sz="2800" b="1" dirty="0" err="1" smtClean="0">
                <a:latin typeface="Monotype Corsiva" pitchFamily="66" charset="0"/>
              </a:rPr>
              <a:t>ніколи</a:t>
            </a:r>
            <a:r>
              <a:rPr lang="ru-RU" sz="2800" b="1" dirty="0" smtClean="0">
                <a:latin typeface="Monotype Corsiva" pitchFamily="66" charset="0"/>
              </a:rPr>
              <a:t> не </a:t>
            </a:r>
            <a:r>
              <a:rPr lang="ru-RU" sz="2800" b="1" dirty="0" err="1" smtClean="0">
                <a:latin typeface="Monotype Corsiva" pitchFamily="66" charset="0"/>
              </a:rPr>
              <a:t>зараховував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його</a:t>
            </a:r>
            <a:r>
              <a:rPr lang="ru-RU" sz="2800" b="1" dirty="0" smtClean="0">
                <a:latin typeface="Monotype Corsiva" pitchFamily="66" charset="0"/>
              </a:rPr>
              <a:t> до </a:t>
            </a:r>
            <a:r>
              <a:rPr lang="ru-RU" sz="2800" b="1" dirty="0" err="1" smtClean="0">
                <a:latin typeface="Monotype Corsiva" pitchFamily="66" charset="0"/>
              </a:rPr>
              <a:t>свого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творчого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доробку</a:t>
            </a:r>
            <a:r>
              <a:rPr lang="ru-RU" sz="2800" b="1" dirty="0" smtClean="0">
                <a:latin typeface="Monotype Corsiva" pitchFamily="66" charset="0"/>
              </a:rPr>
              <a:t>. Точкою </a:t>
            </a:r>
            <a:r>
              <a:rPr lang="ru-RU" sz="2800" b="1" dirty="0" err="1" smtClean="0">
                <a:latin typeface="Monotype Corsiva" pitchFamily="66" charset="0"/>
              </a:rPr>
              <a:t>відліку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свого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кінематографічного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життя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він</a:t>
            </a:r>
            <a:r>
              <a:rPr lang="ru-RU" sz="2800" b="1" dirty="0" smtClean="0">
                <a:latin typeface="Monotype Corsiva" pitchFamily="66" charset="0"/>
              </a:rPr>
              <a:t> справедливо </a:t>
            </a:r>
            <a:r>
              <a:rPr lang="ru-RU" sz="2800" b="1" dirty="0" err="1" smtClean="0">
                <a:latin typeface="Monotype Corsiva" pitchFamily="66" charset="0"/>
              </a:rPr>
              <a:t>розпочинав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зі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стрічки</a:t>
            </a:r>
            <a:r>
              <a:rPr lang="ru-RU" sz="2800" b="1" dirty="0" smtClean="0">
                <a:latin typeface="Monotype Corsiva" pitchFamily="66" charset="0"/>
              </a:rPr>
              <a:t> «Сумка </a:t>
            </a:r>
            <a:r>
              <a:rPr lang="ru-RU" sz="2800" b="1" dirty="0" err="1" smtClean="0">
                <a:latin typeface="Monotype Corsiva" pitchFamily="66" charset="0"/>
              </a:rPr>
              <a:t>дипкур'єра</a:t>
            </a:r>
            <a:r>
              <a:rPr lang="ru-RU" sz="2800" b="1" dirty="0" smtClean="0">
                <a:latin typeface="Monotype Corsiva" pitchFamily="66" charset="0"/>
              </a:rPr>
              <a:t>», в </a:t>
            </a:r>
            <a:r>
              <a:rPr lang="ru-RU" sz="2800" b="1" dirty="0" err="1" smtClean="0">
                <a:latin typeface="Monotype Corsiva" pitchFamily="66" charset="0"/>
              </a:rPr>
              <a:t>якій</a:t>
            </a:r>
            <a:r>
              <a:rPr lang="ru-RU" sz="2800" b="1" dirty="0" smtClean="0">
                <a:latin typeface="Monotype Corsiva" pitchFamily="66" charset="0"/>
              </a:rPr>
              <a:t>, </a:t>
            </a:r>
            <a:r>
              <a:rPr lang="ru-RU" sz="2800" b="1" dirty="0" err="1" smtClean="0">
                <a:latin typeface="Monotype Corsiva" pitchFamily="66" charset="0"/>
              </a:rPr>
              <a:t>окрім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всього</a:t>
            </a:r>
            <a:r>
              <a:rPr lang="ru-RU" sz="2800" b="1" dirty="0" smtClean="0">
                <a:latin typeface="Monotype Corsiva" pitchFamily="66" charset="0"/>
              </a:rPr>
              <a:t>, </a:t>
            </a:r>
            <a:r>
              <a:rPr lang="ru-RU" sz="2800" b="1" dirty="0" err="1" smtClean="0">
                <a:latin typeface="Monotype Corsiva" pitchFamily="66" charset="0"/>
              </a:rPr>
              <a:t>ще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знявся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і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в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ролі</a:t>
            </a:r>
            <a:r>
              <a:rPr lang="ru-RU" sz="2800" b="1" dirty="0" smtClean="0">
                <a:latin typeface="Monotype Corsiva" pitchFamily="66" charset="0"/>
              </a:rPr>
              <a:t> кочегара. </a:t>
            </a:r>
            <a:r>
              <a:rPr lang="ru-RU" sz="2800" b="1" dirty="0" err="1" smtClean="0">
                <a:latin typeface="Monotype Corsiva" pitchFamily="66" charset="0"/>
              </a:rPr>
              <a:t>Мрією</a:t>
            </a:r>
            <a:r>
              <a:rPr lang="ru-RU" sz="2800" b="1" dirty="0" smtClean="0">
                <a:latin typeface="Monotype Corsiva" pitchFamily="66" charset="0"/>
              </a:rPr>
              <a:t> О. </a:t>
            </a:r>
            <a:r>
              <a:rPr lang="ru-RU" sz="2800" b="1" dirty="0" err="1" smtClean="0">
                <a:latin typeface="Monotype Corsiva" pitchFamily="66" charset="0"/>
              </a:rPr>
              <a:t>Довженка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було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національне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кіно</a:t>
            </a:r>
            <a:r>
              <a:rPr lang="ru-RU" sz="2800" b="1" dirty="0" smtClean="0">
                <a:latin typeface="Monotype Corsiva" pitchFamily="66" charset="0"/>
              </a:rPr>
              <a:t>, </a:t>
            </a:r>
            <a:r>
              <a:rPr lang="ru-RU" sz="2800" b="1" dirty="0" err="1" smtClean="0">
                <a:latin typeface="Monotype Corsiva" pitchFamily="66" charset="0"/>
              </a:rPr>
              <a:t>наближення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його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естетики</a:t>
            </a:r>
            <a:r>
              <a:rPr lang="ru-RU" sz="2800" b="1" dirty="0" smtClean="0">
                <a:latin typeface="Monotype Corsiva" pitchFamily="66" charset="0"/>
              </a:rPr>
              <a:t> до народного </a:t>
            </a:r>
            <a:r>
              <a:rPr lang="ru-RU" sz="2800" b="1" dirty="0" err="1" smtClean="0">
                <a:latin typeface="Monotype Corsiva" pitchFamily="66" charset="0"/>
              </a:rPr>
              <a:t>мистецтва</a:t>
            </a:r>
            <a:r>
              <a:rPr lang="ru-RU" sz="2800" b="1" dirty="0" smtClean="0">
                <a:latin typeface="Monotype Corsiva" pitchFamily="66" charset="0"/>
              </a:rPr>
              <a:t>.</a:t>
            </a: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3" name="Рисунок 2" descr="загруженно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5819" y="3206724"/>
            <a:ext cx="7072362" cy="3651276"/>
          </a:xfrm>
          <a:prstGeom prst="rect">
            <a:avLst/>
          </a:prstGeom>
        </p:spPr>
      </p:pic>
      <p:pic>
        <p:nvPicPr>
          <p:cNvPr id="2050" name="Picture 2" descr="C:\Program Files\Microsoft Office\MEDIA\OFFICE12\Lines\BD14768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71536" y="0"/>
            <a:ext cx="18381963" cy="30636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278</TotalTime>
  <Words>781</Words>
  <Application>Microsoft Office PowerPoint</Application>
  <PresentationFormat>Экран (4:3)</PresentationFormat>
  <Paragraphs>46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30</cp:revision>
  <dcterms:modified xsi:type="dcterms:W3CDTF">2014-06-05T13:37:28Z</dcterms:modified>
</cp:coreProperties>
</file>