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8" r:id="rId4"/>
    <p:sldId id="260" r:id="rId5"/>
    <p:sldId id="261" r:id="rId6"/>
    <p:sldId id="262" r:id="rId7"/>
    <p:sldId id="263" r:id="rId8"/>
    <p:sldId id="264" r:id="rId9"/>
    <p:sldId id="265" r:id="rId10"/>
    <p:sldId id="266" r:id="rId11"/>
    <p:sldId id="279" r:id="rId12"/>
    <p:sldId id="280" r:id="rId13"/>
    <p:sldId id="281" r:id="rId14"/>
    <p:sldId id="267" r:id="rId15"/>
    <p:sldId id="268" r:id="rId16"/>
    <p:sldId id="270"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4" autoAdjust="0"/>
    <p:restoredTop sz="94660"/>
  </p:normalViewPr>
  <p:slideViewPr>
    <p:cSldViewPr>
      <p:cViewPr varScale="1">
        <p:scale>
          <a:sx n="68" d="100"/>
          <a:sy n="68" d="100"/>
        </p:scale>
        <p:origin x="-175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134137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3320000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1808961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3593575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4158347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33517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1201747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1830444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343391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2522124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D23905-CCD2-4B26-A101-32F8453D30C7}" type="datetimeFigureOut">
              <a:rPr lang="uk-UA" smtClean="0"/>
              <a:pPr/>
              <a:t>10.11.2014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36174380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4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23905-CCD2-4B26-A101-32F8453D30C7}" type="datetimeFigureOut">
              <a:rPr lang="uk-UA" smtClean="0"/>
              <a:pPr/>
              <a:t>10.11.2014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379DD-218E-45AE-852E-3E990AE17C1E}" type="slidenum">
              <a:rPr lang="uk-UA" smtClean="0"/>
              <a:pPr/>
              <a:t>‹#›</a:t>
            </a:fld>
            <a:endParaRPr lang="uk-UA"/>
          </a:p>
        </p:txBody>
      </p:sp>
    </p:spTree>
    <p:extLst>
      <p:ext uri="{BB962C8B-B14F-4D97-AF65-F5344CB8AC3E}">
        <p14:creationId xmlns:p14="http://schemas.microsoft.com/office/powerpoint/2010/main" xmlns="" val="250654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484784"/>
            <a:ext cx="7772400" cy="2554545"/>
          </a:xfr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8000" b="1" i="1" dirty="0">
                <a:solidFill>
                  <a:schemeClr val="bg1"/>
                </a:solidFill>
                <a:latin typeface="Times New Roman" panose="02020603050405020304" pitchFamily="18" charset="0"/>
                <a:ea typeface="+mn-ea"/>
                <a:cs typeface="Times New Roman" panose="02020603050405020304" pitchFamily="18" charset="0"/>
              </a:rPr>
              <a:t>Дисидентський рух</a:t>
            </a:r>
          </a:p>
        </p:txBody>
      </p:sp>
      <p:sp>
        <p:nvSpPr>
          <p:cNvPr id="3" name="Подзаголовок 2"/>
          <p:cNvSpPr>
            <a:spLocks noGrp="1"/>
          </p:cNvSpPr>
          <p:nvPr>
            <p:ph type="subTitle" idx="1"/>
          </p:nvPr>
        </p:nvSpPr>
        <p:spPr>
          <a:xfrm>
            <a:off x="5436096" y="5399058"/>
            <a:ext cx="3088432" cy="923330"/>
          </a:xfr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a:spAutoFit/>
          </a:bodyPr>
          <a:lstStyle/>
          <a:p>
            <a:pPr>
              <a:spcBef>
                <a:spcPct val="0"/>
              </a:spcBef>
            </a:pPr>
            <a:r>
              <a:rPr lang="uk-UA" sz="1800" b="1" dirty="0" smtClean="0">
                <a:solidFill>
                  <a:schemeClr val="bg1"/>
                </a:solidFill>
                <a:latin typeface="Times New Roman" panose="02020603050405020304" pitchFamily="18" charset="0"/>
                <a:cs typeface="Times New Roman" panose="02020603050405020304" pitchFamily="18" charset="0"/>
              </a:rPr>
              <a:t>Виконала</a:t>
            </a:r>
          </a:p>
          <a:p>
            <a:pPr>
              <a:spcBef>
                <a:spcPct val="0"/>
              </a:spcBef>
            </a:pPr>
            <a:r>
              <a:rPr lang="uk-UA" sz="1800" b="1" dirty="0" smtClean="0">
                <a:solidFill>
                  <a:schemeClr val="bg1"/>
                </a:solidFill>
                <a:latin typeface="Times New Roman" panose="02020603050405020304" pitchFamily="18" charset="0"/>
                <a:cs typeface="Times New Roman" panose="02020603050405020304" pitchFamily="18" charset="0"/>
              </a:rPr>
              <a:t>Учення 11-б класу</a:t>
            </a:r>
          </a:p>
          <a:p>
            <a:pPr>
              <a:spcBef>
                <a:spcPct val="0"/>
              </a:spcBef>
            </a:pPr>
            <a:r>
              <a:rPr lang="uk-UA" sz="1800" b="1" dirty="0" err="1" smtClean="0">
                <a:solidFill>
                  <a:schemeClr val="bg1"/>
                </a:solidFill>
                <a:latin typeface="Times New Roman" panose="02020603050405020304" pitchFamily="18" charset="0"/>
                <a:cs typeface="Times New Roman" panose="02020603050405020304" pitchFamily="18" charset="0"/>
              </a:rPr>
              <a:t>Вахула</a:t>
            </a:r>
            <a:r>
              <a:rPr lang="uk-UA" sz="1800" b="1" dirty="0" smtClean="0">
                <a:solidFill>
                  <a:schemeClr val="bg1"/>
                </a:solidFill>
                <a:latin typeface="Times New Roman" panose="02020603050405020304" pitchFamily="18" charset="0"/>
                <a:cs typeface="Times New Roman" panose="02020603050405020304" pitchFamily="18" charset="0"/>
              </a:rPr>
              <a:t> Лілія</a:t>
            </a:r>
            <a:endParaRPr lang="uk-UA"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3071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80297"/>
            <a:ext cx="7272808" cy="3785652"/>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2400" dirty="0">
                <a:solidFill>
                  <a:schemeClr val="bg1"/>
                </a:solidFill>
                <a:latin typeface="Times New Roman" panose="02020603050405020304" pitchFamily="18" charset="0"/>
                <a:cs typeface="Times New Roman" panose="02020603050405020304" pitchFamily="18" charset="0"/>
              </a:rPr>
              <a:t>	О</a:t>
            </a:r>
            <a:r>
              <a:rPr lang="ru-RU" sz="2400" dirty="0" err="1">
                <a:solidFill>
                  <a:schemeClr val="bg1"/>
                </a:solidFill>
                <a:latin typeface="Times New Roman" panose="02020603050405020304" pitchFamily="18" charset="0"/>
                <a:cs typeface="Times New Roman" panose="02020603050405020304" pitchFamily="18" charset="0"/>
              </a:rPr>
              <a:t>сновні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напрями</a:t>
            </a:r>
            <a:r>
              <a:rPr lang="ru-RU" sz="2400" dirty="0">
                <a:solidFill>
                  <a:schemeClr val="bg1"/>
                </a:solidFill>
                <a:latin typeface="Times New Roman" panose="02020603050405020304" pitchFamily="18" charset="0"/>
                <a:cs typeface="Times New Roman" panose="02020603050405020304" pitchFamily="18" charset="0"/>
              </a:rPr>
              <a:t>: </a:t>
            </a:r>
            <a:endParaRPr lang="uk-UA" sz="2400" dirty="0">
              <a:solidFill>
                <a:schemeClr val="bg1"/>
              </a:solidFill>
              <a:latin typeface="Times New Roman" panose="02020603050405020304" pitchFamily="18" charset="0"/>
              <a:cs typeface="Times New Roman" panose="02020603050405020304" pitchFamily="18" charset="0"/>
            </a:endParaRPr>
          </a:p>
          <a:p>
            <a:r>
              <a:rPr lang="ru-RU" sz="2400" dirty="0">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самостійницький</a:t>
            </a:r>
            <a:r>
              <a:rPr lang="uk-UA"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репрезентований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нелегальними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групами</a:t>
            </a:r>
            <a:r>
              <a:rPr lang="ru-RU" sz="2400" dirty="0">
                <a:solidFill>
                  <a:schemeClr val="bg1"/>
                </a:solidFill>
                <a:latin typeface="Times New Roman" panose="02020603050405020304" pitchFamily="18" charset="0"/>
                <a:cs typeface="Times New Roman" panose="02020603050405020304" pitchFamily="18" charset="0"/>
              </a:rPr>
              <a:t> і </a:t>
            </a:r>
            <a:r>
              <a:rPr lang="ru-RU" sz="2400" dirty="0" err="1">
                <a:solidFill>
                  <a:schemeClr val="bg1"/>
                </a:solidFill>
                <a:latin typeface="Times New Roman" panose="02020603050405020304" pitchFamily="18" charset="0"/>
                <a:cs typeface="Times New Roman" panose="02020603050405020304" pitchFamily="18" charset="0"/>
              </a:rPr>
              <a:t>організаціями</a:t>
            </a:r>
            <a:r>
              <a:rPr lang="uk-UA" sz="2400" dirty="0">
                <a:solidFill>
                  <a:schemeClr val="bg1"/>
                </a:solidFill>
                <a:latin typeface="Times New Roman" panose="02020603050405020304" pitchFamily="18" charset="0"/>
                <a:cs typeface="Times New Roman" panose="02020603050405020304" pitchFamily="18" charset="0"/>
              </a:rPr>
              <a:t>);</a:t>
            </a:r>
          </a:p>
          <a:p>
            <a:r>
              <a:rPr lang="ru-RU" sz="2400" dirty="0" err="1">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національно-культурницький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представлена</a:t>
            </a:r>
            <a:r>
              <a:rPr lang="en-US" sz="2400" dirty="0" smtClean="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колишнім</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шістдесятництвом</a:t>
            </a:r>
            <a:r>
              <a:rPr lang="ru-RU" sz="2400" dirty="0">
                <a:solidFill>
                  <a:schemeClr val="bg1"/>
                </a:solidFill>
                <a:latin typeface="Times New Roman" panose="02020603050405020304" pitchFamily="18" charset="0"/>
                <a:cs typeface="Times New Roman" panose="02020603050405020304" pitchFamily="18" charset="0"/>
              </a:rPr>
              <a:t>);</a:t>
            </a:r>
            <a:endParaRPr lang="uk-UA" sz="2400" dirty="0">
              <a:solidFill>
                <a:schemeClr val="bg1"/>
              </a:solidFill>
              <a:latin typeface="Times New Roman" panose="02020603050405020304" pitchFamily="18" charset="0"/>
              <a:cs typeface="Times New Roman" panose="02020603050405020304" pitchFamily="18" charset="0"/>
            </a:endParaRPr>
          </a:p>
          <a:p>
            <a:r>
              <a:rPr lang="ru-RU" sz="2400" dirty="0">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правозахисний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учасники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якого</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виборювали</a:t>
            </a:r>
            <a:r>
              <a:rPr lang="ru-RU" sz="2400" dirty="0">
                <a:solidFill>
                  <a:schemeClr val="bg1"/>
                </a:solidFill>
                <a:latin typeface="Times New Roman" panose="02020603050405020304" pitchFamily="18" charset="0"/>
                <a:cs typeface="Times New Roman" panose="02020603050405020304" pitchFamily="18" charset="0"/>
              </a:rPr>
              <a:t> права </a:t>
            </a:r>
            <a:r>
              <a:rPr lang="ru-RU" sz="2400" dirty="0" err="1">
                <a:solidFill>
                  <a:schemeClr val="bg1"/>
                </a:solidFill>
                <a:latin typeface="Times New Roman" panose="02020603050405020304" pitchFamily="18" charset="0"/>
                <a:cs typeface="Times New Roman" panose="02020603050405020304" pitchFamily="18" charset="0"/>
              </a:rPr>
              <a:t>людини</a:t>
            </a:r>
            <a:r>
              <a:rPr lang="ru-RU" sz="2400" dirty="0">
                <a:solidFill>
                  <a:schemeClr val="bg1"/>
                </a:solidFill>
                <a:latin typeface="Times New Roman" panose="02020603050405020304" pitchFamily="18" charset="0"/>
                <a:cs typeface="Times New Roman" panose="02020603050405020304" pitchFamily="18" charset="0"/>
              </a:rPr>
              <a:t>;</a:t>
            </a:r>
          </a:p>
          <a:p>
            <a:r>
              <a:rPr lang="ru-RU" sz="2400" dirty="0">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релігійнозахисний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що</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мав</a:t>
            </a:r>
            <a:r>
              <a:rPr lang="ru-RU" sz="2400" dirty="0">
                <a:solidFill>
                  <a:schemeClr val="bg1"/>
                </a:solidFill>
                <a:latin typeface="Times New Roman" panose="02020603050405020304" pitchFamily="18" charset="0"/>
                <a:cs typeface="Times New Roman" panose="02020603050405020304" pitchFamily="18" charset="0"/>
              </a:rPr>
              <a:t> на </a:t>
            </a:r>
            <a:r>
              <a:rPr lang="ru-RU" sz="2400" dirty="0" err="1">
                <a:solidFill>
                  <a:schemeClr val="bg1"/>
                </a:solidFill>
                <a:latin typeface="Times New Roman" panose="02020603050405020304" pitchFamily="18" charset="0"/>
                <a:cs typeface="Times New Roman" panose="02020603050405020304" pitchFamily="18" charset="0"/>
              </a:rPr>
              <a:t>меті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бороть­бу</a:t>
            </a:r>
            <a:r>
              <a:rPr lang="ru-RU" sz="2400" dirty="0">
                <a:solidFill>
                  <a:schemeClr val="bg1"/>
                </a:solidFill>
                <a:latin typeface="Times New Roman" panose="02020603050405020304" pitchFamily="18" charset="0"/>
                <a:cs typeface="Times New Roman" panose="02020603050405020304" pitchFamily="18" charset="0"/>
              </a:rPr>
              <a:t> за </a:t>
            </a:r>
            <a:r>
              <a:rPr lang="ru-RU" sz="2400" dirty="0" err="1">
                <a:solidFill>
                  <a:schemeClr val="bg1"/>
                </a:solidFill>
                <a:latin typeface="Times New Roman" panose="02020603050405020304" pitchFamily="18" charset="0"/>
                <a:cs typeface="Times New Roman" panose="02020603050405020304" pitchFamily="18" charset="0"/>
              </a:rPr>
              <a:t>фактичне</a:t>
            </a:r>
            <a:r>
              <a:rPr lang="ru-RU" sz="2400" dirty="0">
                <a:solidFill>
                  <a:schemeClr val="bg1"/>
                </a:solidFill>
                <a:latin typeface="Times New Roman" panose="02020603050405020304" pitchFamily="18" charset="0"/>
                <a:cs typeface="Times New Roman" panose="02020603050405020304" pitchFamily="18" charset="0"/>
              </a:rPr>
              <a:t>, а не </a:t>
            </a:r>
            <a:r>
              <a:rPr lang="ru-RU" sz="2400" dirty="0" err="1">
                <a:solidFill>
                  <a:schemeClr val="bg1"/>
                </a:solidFill>
                <a:latin typeface="Times New Roman" panose="02020603050405020304" pitchFamily="18" charset="0"/>
                <a:cs typeface="Times New Roman" panose="02020603050405020304" pitchFamily="18" charset="0"/>
              </a:rPr>
              <a:t>декларативне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визнання</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свободи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совісті</a:t>
            </a:r>
            <a:r>
              <a:rPr lang="ru-RU" sz="2400" dirty="0" smtClean="0">
                <a:solidFill>
                  <a:schemeClr val="bg1"/>
                </a:solidFill>
                <a:latin typeface="Times New Roman" panose="02020603050405020304" pitchFamily="18" charset="0"/>
                <a:cs typeface="Times New Roman" panose="02020603050405020304" pitchFamily="18" charset="0"/>
              </a:rPr>
              <a:t>.</a:t>
            </a:r>
            <a:r>
              <a:rPr lang="ru-RU" sz="2400" dirty="0">
                <a:solidFill>
                  <a:schemeClr val="bg1"/>
                </a:solidFill>
                <a:latin typeface="Times New Roman" panose="02020603050405020304" pitchFamily="18" charset="0"/>
                <a:cs typeface="Times New Roman" panose="02020603050405020304" pitchFamily="18" charset="0"/>
              </a:rPr>
              <a:t>	</a:t>
            </a: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4437112"/>
            <a:ext cx="8496944" cy="1569660"/>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Найрадикальнішим</a:t>
            </a:r>
            <a:r>
              <a:rPr lang="ru-RU" sz="2400" dirty="0">
                <a:solidFill>
                  <a:schemeClr val="bg1"/>
                </a:solidFill>
                <a:latin typeface="Times New Roman" panose="02020603050405020304" pitchFamily="18" charset="0"/>
                <a:cs typeface="Times New Roman" panose="02020603050405020304" pitchFamily="18" charset="0"/>
              </a:rPr>
              <a:t>, а тому й </a:t>
            </a:r>
            <a:r>
              <a:rPr lang="ru-RU" sz="2400" dirty="0" err="1">
                <a:solidFill>
                  <a:schemeClr val="bg1"/>
                </a:solidFill>
                <a:latin typeface="Times New Roman" panose="02020603050405020304" pitchFamily="18" charset="0"/>
                <a:cs typeface="Times New Roman" panose="02020603050405020304" pitchFamily="18" charset="0"/>
              </a:rPr>
              <a:t>найбільш</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переслідуваним</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був</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самостійницький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напрям</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Його</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прихильники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виступали</a:t>
            </a:r>
            <a:r>
              <a:rPr lang="ru-RU" sz="2400" dirty="0">
                <a:solidFill>
                  <a:schemeClr val="bg1"/>
                </a:solidFill>
                <a:latin typeface="Times New Roman" panose="02020603050405020304" pitchFamily="18" charset="0"/>
                <a:cs typeface="Times New Roman" panose="02020603050405020304" pitchFamily="18" charset="0"/>
              </a:rPr>
              <a:t> за </a:t>
            </a:r>
            <a:r>
              <a:rPr lang="ru-RU" sz="2400" dirty="0" err="1">
                <a:solidFill>
                  <a:schemeClr val="bg1"/>
                </a:solidFill>
                <a:latin typeface="Times New Roman" panose="02020603050405020304" pitchFamily="18" charset="0"/>
                <a:cs typeface="Times New Roman" panose="02020603050405020304" pitchFamily="18" charset="0"/>
              </a:rPr>
              <a:t>державну</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незалежність</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України</a:t>
            </a:r>
            <a:r>
              <a:rPr lang="ru-RU" sz="2400" dirty="0">
                <a:solidFill>
                  <a:schemeClr val="bg1"/>
                </a:solidFill>
                <a:latin typeface="Times New Roman" panose="02020603050405020304" pitchFamily="18" charset="0"/>
                <a:cs typeface="Times New Roman" panose="02020603050405020304" pitchFamily="18" charset="0"/>
              </a:rPr>
              <a:t>, яку </a:t>
            </a:r>
            <a:r>
              <a:rPr lang="ru-RU" sz="2400" dirty="0" err="1">
                <a:solidFill>
                  <a:schemeClr val="bg1"/>
                </a:solidFill>
                <a:latin typeface="Times New Roman" panose="02020603050405020304" pitchFamily="18" charset="0"/>
                <a:cs typeface="Times New Roman" panose="02020603050405020304" pitchFamily="18" charset="0"/>
              </a:rPr>
              <a:t>планували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здобути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мирними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засобами</a:t>
            </a:r>
            <a:r>
              <a:rPr lang="ru-RU" sz="2400" dirty="0">
                <a:solidFill>
                  <a:schemeClr val="bg1"/>
                </a:solidFill>
                <a:latin typeface="Times New Roman" panose="02020603050405020304" pitchFamily="18" charset="0"/>
                <a:cs typeface="Times New Roman" panose="02020603050405020304" pitchFamily="18" charset="0"/>
              </a:rPr>
              <a:t>.</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21897" y="620688"/>
            <a:ext cx="6441379" cy="98488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000" b="1" spc="50" dirty="0" smtClean="0">
                <a:ln w="11430"/>
                <a:solidFill>
                  <a:srgbClr val="002060"/>
                </a:solidFill>
                <a:effectLst>
                  <a:outerShdw blurRad="76200" dist="50800" dir="5400000" algn="tl" rotWithShape="0">
                    <a:srgbClr val="000000">
                      <a:alpha val="65000"/>
                    </a:srgbClr>
                  </a:outerShdw>
                </a:effectLst>
              </a:rPr>
              <a:t>Правозахисне </a:t>
            </a:r>
            <a:r>
              <a:rPr lang="ru-RU" sz="4000" b="1" spc="50" dirty="0" err="1" smtClean="0">
                <a:ln w="11430"/>
                <a:solidFill>
                  <a:srgbClr val="002060"/>
                </a:solidFill>
                <a:effectLst>
                  <a:outerShdw blurRad="76200" dist="50800" dir="5400000" algn="tl" rotWithShape="0">
                    <a:srgbClr val="000000">
                      <a:alpha val="65000"/>
                    </a:srgbClr>
                  </a:outerShdw>
                </a:effectLst>
              </a:rPr>
              <a:t>д</a:t>
            </a:r>
            <a:r>
              <a:rPr lang="uk-UA" sz="4000" b="1" spc="50" dirty="0" err="1" smtClean="0">
                <a:ln w="11430"/>
                <a:solidFill>
                  <a:srgbClr val="002060"/>
                </a:solidFill>
                <a:effectLst>
                  <a:outerShdw blurRad="76200" dist="50800" dir="5400000" algn="tl" rotWithShape="0">
                    <a:srgbClr val="000000">
                      <a:alpha val="65000"/>
                    </a:srgbClr>
                  </a:outerShdw>
                </a:effectLst>
              </a:rPr>
              <a:t>исиденство</a:t>
            </a:r>
            <a:endParaRPr lang="ru-RU" sz="4000" b="1" spc="50" dirty="0" smtClean="0">
              <a:ln w="11430"/>
              <a:solidFill>
                <a:srgbClr val="002060"/>
              </a:solidFill>
              <a:effectLst>
                <a:outerShdw blurRad="76200" dist="50800" dir="5400000" algn="tl" rotWithShape="0">
                  <a:srgbClr val="000000">
                    <a:alpha val="65000"/>
                  </a:srgbClr>
                </a:outerShdw>
              </a:effectLst>
            </a:endParaRPr>
          </a:p>
          <a:p>
            <a:pPr algn="ct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854" y="1614711"/>
            <a:ext cx="2808312" cy="3242121"/>
          </a:xfrm>
          <a:prstGeom prst="rect">
            <a:avLst/>
          </a:prstGeom>
          <a:ln w="889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696314" y="5013176"/>
            <a:ext cx="2576346" cy="369332"/>
          </a:xfrm>
          <a:prstGeom prst="rect">
            <a:avLst/>
          </a:prstGeom>
        </p:spPr>
        <p:txBody>
          <a:bodyPr wrap="none">
            <a:spAutoFit/>
          </a:bodyPr>
          <a:lstStyle/>
          <a:p>
            <a:r>
              <a:rPr lang="ru-RU" dirty="0" err="1" smtClean="0"/>
              <a:t>Олександр</a:t>
            </a:r>
            <a:r>
              <a:rPr lang="ru-RU" dirty="0" smtClean="0"/>
              <a:t> </a:t>
            </a:r>
            <a:r>
              <a:rPr lang="ru-RU" dirty="0" err="1" smtClean="0"/>
              <a:t>Солженіцин</a:t>
            </a:r>
            <a:r>
              <a:rPr lang="ru-RU" dirty="0" smtClean="0"/>
              <a:t> </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1605573"/>
            <a:ext cx="3096344" cy="325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Прямоугольник 8"/>
          <p:cNvSpPr/>
          <p:nvPr/>
        </p:nvSpPr>
        <p:spPr>
          <a:xfrm>
            <a:off x="5577323" y="5013176"/>
            <a:ext cx="1770036" cy="369332"/>
          </a:xfrm>
          <a:prstGeom prst="rect">
            <a:avLst/>
          </a:prstGeom>
        </p:spPr>
        <p:txBody>
          <a:bodyPr wrap="none">
            <a:spAutoFit/>
          </a:bodyPr>
          <a:lstStyle/>
          <a:p>
            <a:r>
              <a:rPr lang="ru-RU" dirty="0" err="1" smtClean="0"/>
              <a:t>Андрій</a:t>
            </a:r>
            <a:r>
              <a:rPr lang="ru-RU" dirty="0" smtClean="0"/>
              <a:t> Сахаров</a:t>
            </a:r>
            <a:endParaRPr lang="ru-RU" dirty="0"/>
          </a:p>
        </p:txBody>
      </p:sp>
    </p:spTree>
    <p:extLst>
      <p:ext uri="{BB962C8B-B14F-4D97-AF65-F5344CB8AC3E}">
        <p14:creationId xmlns:p14="http://schemas.microsoft.com/office/powerpoint/2010/main" xmlns="" val="3574500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412776"/>
            <a:ext cx="1901783" cy="2920970"/>
          </a:xfrm>
          <a:prstGeom prst="rect">
            <a:avLst/>
          </a:prstGeom>
          <a:ln w="76200">
            <a:solidFill>
              <a:schemeClr val="tx1"/>
            </a:solidFill>
          </a:ln>
        </p:spPr>
      </p:pic>
      <p:sp>
        <p:nvSpPr>
          <p:cNvPr id="6" name="Прямоугольник 5"/>
          <p:cNvSpPr/>
          <p:nvPr/>
        </p:nvSpPr>
        <p:spPr>
          <a:xfrm>
            <a:off x="897887" y="4427820"/>
            <a:ext cx="896260" cy="369332"/>
          </a:xfrm>
          <a:prstGeom prst="rect">
            <a:avLst/>
          </a:prstGeom>
        </p:spPr>
        <p:txBody>
          <a:bodyPr wrap="square">
            <a:spAutoFit/>
          </a:bodyPr>
          <a:lstStyle/>
          <a:p>
            <a:r>
              <a:rPr lang="ru-RU" dirty="0" smtClean="0"/>
              <a:t>Г. </a:t>
            </a:r>
            <a:r>
              <a:rPr lang="ru-RU" dirty="0" err="1" smtClean="0"/>
              <a:t>Вінс</a:t>
            </a: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81138" y="1412776"/>
            <a:ext cx="1876119" cy="2920970"/>
          </a:xfrm>
          <a:prstGeom prst="rect">
            <a:avLst/>
          </a:prstGeom>
          <a:ln w="76200">
            <a:solidFill>
              <a:schemeClr val="tx1"/>
            </a:solidFill>
          </a:ln>
        </p:spPr>
      </p:pic>
      <p:sp>
        <p:nvSpPr>
          <p:cNvPr id="8" name="Прямоугольник 7"/>
          <p:cNvSpPr/>
          <p:nvPr/>
        </p:nvSpPr>
        <p:spPr>
          <a:xfrm>
            <a:off x="2908945" y="4462154"/>
            <a:ext cx="892726" cy="369332"/>
          </a:xfrm>
          <a:prstGeom prst="rect">
            <a:avLst/>
          </a:prstGeom>
        </p:spPr>
        <p:txBody>
          <a:bodyPr wrap="square">
            <a:spAutoFit/>
          </a:bodyPr>
          <a:lstStyle/>
          <a:p>
            <a:r>
              <a:rPr lang="ru-RU" dirty="0" smtClean="0"/>
              <a:t>І. Гель</a:t>
            </a:r>
            <a:endParaRPr lang="ru-RU"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91365" y="2935512"/>
            <a:ext cx="1982886" cy="3076055"/>
          </a:xfrm>
          <a:prstGeom prst="rect">
            <a:avLst/>
          </a:prstGeom>
          <a:ln w="76200">
            <a:solidFill>
              <a:schemeClr val="tx1"/>
            </a:solidFill>
          </a:ln>
        </p:spPr>
      </p:pic>
      <p:sp>
        <p:nvSpPr>
          <p:cNvPr id="10" name="Прямоугольник 9"/>
          <p:cNvSpPr/>
          <p:nvPr/>
        </p:nvSpPr>
        <p:spPr>
          <a:xfrm>
            <a:off x="4775626" y="6156012"/>
            <a:ext cx="1560051" cy="369332"/>
          </a:xfrm>
          <a:prstGeom prst="rect">
            <a:avLst/>
          </a:prstGeom>
        </p:spPr>
        <p:txBody>
          <a:bodyPr wrap="square">
            <a:spAutoFit/>
          </a:bodyPr>
          <a:lstStyle/>
          <a:p>
            <a:r>
              <a:rPr lang="ru-RU" dirty="0" smtClean="0"/>
              <a:t>В. Романюк</a:t>
            </a:r>
            <a:endParaRPr lang="ru-RU" dirty="0"/>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16360" y="2961132"/>
            <a:ext cx="2148128" cy="3081910"/>
          </a:xfrm>
          <a:prstGeom prst="rect">
            <a:avLst/>
          </a:prstGeom>
          <a:ln w="76200">
            <a:solidFill>
              <a:schemeClr val="tx1"/>
            </a:solidFill>
          </a:ln>
        </p:spPr>
      </p:pic>
      <p:sp>
        <p:nvSpPr>
          <p:cNvPr id="12" name="Прямоугольник 11"/>
          <p:cNvSpPr/>
          <p:nvPr/>
        </p:nvSpPr>
        <p:spPr>
          <a:xfrm>
            <a:off x="7179268" y="6138500"/>
            <a:ext cx="1331983" cy="369332"/>
          </a:xfrm>
          <a:prstGeom prst="rect">
            <a:avLst/>
          </a:prstGeom>
        </p:spPr>
        <p:txBody>
          <a:bodyPr wrap="square">
            <a:spAutoFit/>
          </a:bodyPr>
          <a:lstStyle/>
          <a:p>
            <a:r>
              <a:rPr lang="ru-RU" dirty="0" smtClean="0"/>
              <a:t>Й. </a:t>
            </a:r>
            <a:r>
              <a:rPr lang="ru-RU" dirty="0" err="1" smtClean="0"/>
              <a:t>Тереля</a:t>
            </a:r>
            <a:endParaRPr lang="ru-RU" dirty="0"/>
          </a:p>
        </p:txBody>
      </p:sp>
      <p:sp>
        <p:nvSpPr>
          <p:cNvPr id="14" name="Прямоугольник 13"/>
          <p:cNvSpPr/>
          <p:nvPr/>
        </p:nvSpPr>
        <p:spPr>
          <a:xfrm>
            <a:off x="2056358" y="404664"/>
            <a:ext cx="5543825"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err="1">
                <a:ln w="11430"/>
                <a:solidFill>
                  <a:srgbClr val="002060"/>
                </a:solidFill>
                <a:effectLst>
                  <a:outerShdw blurRad="76200" dist="50800" dir="5400000" algn="tl" rotWithShape="0">
                    <a:srgbClr val="000000">
                      <a:alpha val="65000"/>
                    </a:srgbClr>
                  </a:outerShdw>
                </a:effectLst>
              </a:rPr>
              <a:t>Релігійне</a:t>
            </a:r>
            <a:r>
              <a:rPr lang="ru-RU" sz="4000" b="1" spc="50" dirty="0">
                <a:ln w="11430"/>
                <a:solidFill>
                  <a:srgbClr val="002060"/>
                </a:solidFill>
                <a:effectLst>
                  <a:outerShdw blurRad="76200" dist="50800" dir="5400000" algn="tl" rotWithShape="0">
                    <a:srgbClr val="000000">
                      <a:alpha val="65000"/>
                    </a:srgbClr>
                  </a:outerShdw>
                </a:effectLst>
              </a:rPr>
              <a:t> </a:t>
            </a:r>
            <a:r>
              <a:rPr lang="ru-RU" sz="4000" b="1" spc="50" dirty="0" err="1">
                <a:ln w="11430"/>
                <a:solidFill>
                  <a:srgbClr val="002060"/>
                </a:solidFill>
                <a:effectLst>
                  <a:outerShdw blurRad="76200" dist="50800" dir="5400000" algn="tl" rotWithShape="0">
                    <a:srgbClr val="000000">
                      <a:alpha val="65000"/>
                    </a:srgbClr>
                  </a:outerShdw>
                </a:effectLst>
              </a:rPr>
              <a:t>дисидентство</a:t>
            </a:r>
            <a:endParaRPr lang="ru-RU" sz="4000" b="1"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101872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6286" y="4171119"/>
            <a:ext cx="3394426" cy="2232248"/>
          </a:xfrm>
          <a:prstGeom prst="rect">
            <a:avLst/>
          </a:prstGeom>
          <a:ln w="76200">
            <a:solidFill>
              <a:schemeClr val="tx1"/>
            </a:solidFill>
          </a:ln>
        </p:spPr>
      </p:pic>
      <p:sp>
        <p:nvSpPr>
          <p:cNvPr id="8" name="Прямоугольник 7"/>
          <p:cNvSpPr/>
          <p:nvPr/>
        </p:nvSpPr>
        <p:spPr>
          <a:xfrm>
            <a:off x="391208" y="3139408"/>
            <a:ext cx="1829347" cy="369332"/>
          </a:xfrm>
          <a:prstGeom prst="rect">
            <a:avLst/>
          </a:prstGeom>
        </p:spPr>
        <p:txBody>
          <a:bodyPr wrap="none">
            <a:spAutoFit/>
          </a:bodyPr>
          <a:lstStyle/>
          <a:p>
            <a:r>
              <a:rPr lang="ru-RU" dirty="0" smtClean="0"/>
              <a:t>С. </a:t>
            </a:r>
            <a:r>
              <a:rPr lang="ru-RU" dirty="0" err="1" smtClean="0"/>
              <a:t>Караванський</a:t>
            </a: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146938"/>
            <a:ext cx="1676674" cy="2000250"/>
          </a:xfrm>
          <a:prstGeom prst="rect">
            <a:avLst/>
          </a:prstGeom>
          <a:ln w="76200">
            <a:solidFill>
              <a:schemeClr val="tx1"/>
            </a:solidFill>
          </a:ln>
        </p:spPr>
      </p:pic>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19872" y="1668323"/>
            <a:ext cx="1955214" cy="2335630"/>
          </a:xfrm>
          <a:prstGeom prst="rect">
            <a:avLst/>
          </a:prstGeom>
          <a:ln w="76200">
            <a:solidFill>
              <a:schemeClr val="tx1"/>
            </a:solidFill>
          </a:ln>
        </p:spPr>
      </p:pic>
      <p:sp>
        <p:nvSpPr>
          <p:cNvPr id="11" name="Прямоугольник 10"/>
          <p:cNvSpPr/>
          <p:nvPr/>
        </p:nvSpPr>
        <p:spPr>
          <a:xfrm>
            <a:off x="3936267" y="4150061"/>
            <a:ext cx="1212652" cy="369332"/>
          </a:xfrm>
          <a:prstGeom prst="rect">
            <a:avLst/>
          </a:prstGeom>
        </p:spPr>
        <p:txBody>
          <a:bodyPr wrap="square">
            <a:spAutoFit/>
          </a:bodyPr>
          <a:lstStyle/>
          <a:p>
            <a:r>
              <a:rPr lang="ru-RU" dirty="0" smtClean="0"/>
              <a:t>В. Мороз</a:t>
            </a:r>
            <a:endParaRPr lang="ru-RU" dirty="0"/>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54750" y="3861048"/>
            <a:ext cx="3411536" cy="2376264"/>
          </a:xfrm>
          <a:prstGeom prst="rect">
            <a:avLst/>
          </a:prstGeom>
          <a:ln w="76200">
            <a:solidFill>
              <a:schemeClr val="tx1"/>
            </a:solidFill>
          </a:ln>
        </p:spPr>
      </p:pic>
      <p:sp>
        <p:nvSpPr>
          <p:cNvPr id="13" name="Прямоугольник 12"/>
          <p:cNvSpPr/>
          <p:nvPr/>
        </p:nvSpPr>
        <p:spPr>
          <a:xfrm>
            <a:off x="6096881" y="6237312"/>
            <a:ext cx="2287806" cy="369332"/>
          </a:xfrm>
          <a:prstGeom prst="rect">
            <a:avLst/>
          </a:prstGeom>
        </p:spPr>
        <p:txBody>
          <a:bodyPr wrap="none">
            <a:spAutoFit/>
          </a:bodyPr>
          <a:lstStyle/>
          <a:p>
            <a:r>
              <a:rPr lang="ru-RU" dirty="0" err="1" smtClean="0"/>
              <a:t>Ігор</a:t>
            </a:r>
            <a:r>
              <a:rPr lang="ru-RU" dirty="0" smtClean="0"/>
              <a:t> та </a:t>
            </a:r>
            <a:r>
              <a:rPr lang="ru-RU" dirty="0" err="1" smtClean="0"/>
              <a:t>Ірина</a:t>
            </a:r>
            <a:r>
              <a:rPr lang="ru-RU" dirty="0" smtClean="0"/>
              <a:t> </a:t>
            </a:r>
            <a:r>
              <a:rPr lang="ru-RU" dirty="0" err="1" smtClean="0"/>
              <a:t>Калинці</a:t>
            </a:r>
            <a:endParaRPr lang="ru-RU" dirty="0"/>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80278" y="1146938"/>
            <a:ext cx="1904409" cy="1873866"/>
          </a:xfrm>
          <a:prstGeom prst="rect">
            <a:avLst/>
          </a:prstGeom>
          <a:ln w="76200">
            <a:solidFill>
              <a:schemeClr val="tx1"/>
            </a:solidFill>
          </a:ln>
        </p:spPr>
      </p:pic>
      <p:sp>
        <p:nvSpPr>
          <p:cNvPr id="16" name="Прямоугольник 15"/>
          <p:cNvSpPr/>
          <p:nvPr/>
        </p:nvSpPr>
        <p:spPr>
          <a:xfrm>
            <a:off x="7036055" y="2987660"/>
            <a:ext cx="1074333" cy="369332"/>
          </a:xfrm>
          <a:prstGeom prst="rect">
            <a:avLst/>
          </a:prstGeom>
        </p:spPr>
        <p:txBody>
          <a:bodyPr wrap="none">
            <a:spAutoFit/>
          </a:bodyPr>
          <a:lstStyle/>
          <a:p>
            <a:r>
              <a:rPr lang="ru-RU" dirty="0" smtClean="0"/>
              <a:t>М. </a:t>
            </a:r>
            <a:r>
              <a:rPr lang="ru-RU" dirty="0" err="1" smtClean="0"/>
              <a:t>Косів</a:t>
            </a:r>
            <a:r>
              <a:rPr lang="ru-RU" dirty="0" smtClean="0"/>
              <a:t> </a:t>
            </a:r>
            <a:endParaRPr lang="ru-RU" dirty="0"/>
          </a:p>
        </p:txBody>
      </p:sp>
      <p:sp>
        <p:nvSpPr>
          <p:cNvPr id="15" name="Прямоугольник 14"/>
          <p:cNvSpPr/>
          <p:nvPr/>
        </p:nvSpPr>
        <p:spPr>
          <a:xfrm>
            <a:off x="1132493" y="67885"/>
            <a:ext cx="6820200" cy="1600438"/>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000" b="1" spc="50" dirty="0" smtClean="0">
                <a:ln w="11430"/>
                <a:solidFill>
                  <a:srgbClr val="002060"/>
                </a:solidFill>
                <a:effectLst>
                  <a:outerShdw blurRad="76200" dist="50800" dir="5400000" algn="tl" rotWithShape="0">
                    <a:srgbClr val="000000">
                      <a:alpha val="65000"/>
                    </a:srgbClr>
                  </a:outerShdw>
                </a:effectLst>
              </a:rPr>
              <a:t>Національно-культурницьке </a:t>
            </a:r>
          </a:p>
          <a:p>
            <a:pPr algn="ctr"/>
            <a:r>
              <a:rPr lang="ru-RU" sz="4000" b="1" spc="50" dirty="0" smtClean="0">
                <a:ln w="11430"/>
                <a:solidFill>
                  <a:srgbClr val="002060"/>
                </a:solidFill>
                <a:effectLst>
                  <a:outerShdw blurRad="76200" dist="50800" dir="5400000" algn="tl" rotWithShape="0">
                    <a:srgbClr val="000000">
                      <a:alpha val="65000"/>
                    </a:srgbClr>
                  </a:outerShdw>
                </a:effectLst>
              </a:rPr>
              <a:t>д</a:t>
            </a:r>
            <a:r>
              <a:rPr lang="uk-UA" sz="4000" b="1" spc="50" dirty="0" err="1" smtClean="0">
                <a:ln w="11430"/>
                <a:solidFill>
                  <a:srgbClr val="002060"/>
                </a:solidFill>
                <a:effectLst>
                  <a:outerShdw blurRad="76200" dist="50800" dir="5400000" algn="tl" rotWithShape="0">
                    <a:srgbClr val="000000">
                      <a:alpha val="65000"/>
                    </a:srgbClr>
                  </a:outerShdw>
                </a:effectLst>
              </a:rPr>
              <a:t>исиденство</a:t>
            </a:r>
            <a:endParaRPr lang="ru-RU" sz="4000" b="1" spc="50" dirty="0" smtClean="0">
              <a:ln w="11430"/>
              <a:solidFill>
                <a:srgbClr val="002060"/>
              </a:solidFill>
              <a:effectLst>
                <a:outerShdw blurRad="76200" dist="50800" dir="5400000" algn="tl" rotWithShape="0">
                  <a:srgbClr val="000000">
                    <a:alpha val="65000"/>
                  </a:srgbClr>
                </a:outerShdw>
              </a:effectLst>
            </a:endParaRPr>
          </a:p>
          <a:p>
            <a:pPr algn="ct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484997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8606" y="908720"/>
            <a:ext cx="5083474" cy="4093428"/>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Сталіністи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прийшли</a:t>
            </a:r>
            <a:r>
              <a:rPr lang="ru-RU" sz="2000" dirty="0">
                <a:solidFill>
                  <a:schemeClr val="bg1"/>
                </a:solidFill>
                <a:latin typeface="Times New Roman" panose="02020603050405020304" pitchFamily="18" charset="0"/>
                <a:cs typeface="Times New Roman" panose="02020603050405020304" pitchFamily="18" charset="0"/>
              </a:rPr>
              <a:t> до </a:t>
            </a:r>
            <a:r>
              <a:rPr lang="ru-RU" sz="2000" dirty="0" err="1">
                <a:solidFill>
                  <a:schemeClr val="bg1"/>
                </a:solidFill>
                <a:latin typeface="Times New Roman" panose="02020603050405020304" pitchFamily="18" charset="0"/>
                <a:cs typeface="Times New Roman" panose="02020603050405020304" pitchFamily="18" charset="0"/>
              </a:rPr>
              <a:t>влади</a:t>
            </a:r>
            <a:r>
              <a:rPr lang="ru-RU" sz="2000" dirty="0">
                <a:solidFill>
                  <a:schemeClr val="bg1"/>
                </a:solidFill>
                <a:latin typeface="Times New Roman" panose="02020603050405020304" pitchFamily="18" charset="0"/>
                <a:cs typeface="Times New Roman" panose="02020603050405020304" pitchFamily="18" charset="0"/>
              </a:rPr>
              <a:t> разом з Л. </a:t>
            </a:r>
            <a:r>
              <a:rPr lang="ru-RU" sz="2000" dirty="0" err="1">
                <a:solidFill>
                  <a:schemeClr val="bg1"/>
                </a:solidFill>
                <a:latin typeface="Times New Roman" panose="02020603050405020304" pitchFamily="18" charset="0"/>
                <a:cs typeface="Times New Roman" panose="02020603050405020304" pitchFamily="18" charset="0"/>
              </a:rPr>
              <a:t>Брежнєвим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обрали</a:t>
            </a:r>
            <a:r>
              <a:rPr lang="ru-RU" sz="2000" dirty="0">
                <a:solidFill>
                  <a:schemeClr val="bg1"/>
                </a:solidFill>
                <a:latin typeface="Times New Roman" panose="02020603050405020304" pitchFamily="18" charset="0"/>
                <a:cs typeface="Times New Roman" panose="02020603050405020304" pitchFamily="18" charset="0"/>
              </a:rPr>
              <a:t> тактику </a:t>
            </a:r>
            <a:r>
              <a:rPr lang="ru-RU" sz="2000" dirty="0" err="1">
                <a:solidFill>
                  <a:schemeClr val="bg1"/>
                </a:solidFill>
                <a:latin typeface="Times New Roman" panose="02020603050405020304" pitchFamily="18" charset="0"/>
                <a:cs typeface="Times New Roman" panose="02020603050405020304" pitchFamily="18" charset="0"/>
              </a:rPr>
              <a:t>боягузливого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замовчування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відомостей</a:t>
            </a:r>
            <a:r>
              <a:rPr lang="ru-RU" sz="2000" dirty="0">
                <a:solidFill>
                  <a:schemeClr val="bg1"/>
                </a:solidFill>
                <a:latin typeface="Times New Roman" panose="02020603050405020304" pitchFamily="18" charset="0"/>
                <a:cs typeface="Times New Roman" panose="02020603050405020304" pitchFamily="18" charset="0"/>
              </a:rPr>
              <a:t>.</a:t>
            </a:r>
          </a:p>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Знову</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було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заблоковано</a:t>
            </a:r>
            <a:r>
              <a:rPr lang="ru-RU" sz="2000" dirty="0">
                <a:solidFill>
                  <a:schemeClr val="bg1"/>
                </a:solidFill>
                <a:latin typeface="Times New Roman" panose="02020603050405020304" pitchFamily="18" charset="0"/>
                <a:cs typeface="Times New Roman" panose="02020603050405020304" pitchFamily="18" charset="0"/>
              </a:rPr>
              <a:t> доступ до </a:t>
            </a:r>
            <a:r>
              <a:rPr lang="ru-RU" sz="2000" dirty="0" err="1">
                <a:solidFill>
                  <a:schemeClr val="bg1"/>
                </a:solidFill>
                <a:latin typeface="Times New Roman" panose="02020603050405020304" pitchFamily="18" charset="0"/>
                <a:cs typeface="Times New Roman" panose="02020603050405020304" pitchFamily="18" charset="0"/>
              </a:rPr>
              <a:t>архівів</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Всі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оцінки</a:t>
            </a:r>
            <a:r>
              <a:rPr lang="ru-RU" sz="2000" dirty="0">
                <a:solidFill>
                  <a:schemeClr val="bg1"/>
                </a:solidFill>
                <a:latin typeface="Times New Roman" panose="02020603050405020304" pitchFamily="18" charset="0"/>
                <a:cs typeface="Times New Roman" panose="02020603050405020304" pitchFamily="18" charset="0"/>
              </a:rPr>
              <a:t> й </a:t>
            </a:r>
            <a:r>
              <a:rPr lang="ru-RU" sz="2000" dirty="0" err="1">
                <a:solidFill>
                  <a:schemeClr val="bg1"/>
                </a:solidFill>
                <a:latin typeface="Times New Roman" panose="02020603050405020304" pitchFamily="18" charset="0"/>
                <a:cs typeface="Times New Roman" panose="02020603050405020304" pitchFamily="18" charset="0"/>
              </a:rPr>
              <a:t>положення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сталінського</a:t>
            </a:r>
            <a:r>
              <a:rPr lang="ru-RU" sz="2000" dirty="0">
                <a:solidFill>
                  <a:schemeClr val="bg1"/>
                </a:solidFill>
                <a:latin typeface="Times New Roman" panose="02020603050405020304" pitchFamily="18" charset="0"/>
                <a:cs typeface="Times New Roman" panose="02020603050405020304" pitchFamily="18" charset="0"/>
              </a:rPr>
              <a:t> «Короткого курсу </a:t>
            </a:r>
            <a:r>
              <a:rPr lang="ru-RU" sz="2000" dirty="0" err="1">
                <a:solidFill>
                  <a:schemeClr val="bg1"/>
                </a:solidFill>
                <a:latin typeface="Times New Roman" panose="02020603050405020304" pitchFamily="18" charset="0"/>
                <a:cs typeface="Times New Roman" panose="02020603050405020304" pitchFamily="18" charset="0"/>
              </a:rPr>
              <a:t>історії</a:t>
            </a:r>
            <a:r>
              <a:rPr lang="ru-RU" sz="2000" dirty="0">
                <a:solidFill>
                  <a:schemeClr val="bg1"/>
                </a:solidFill>
                <a:latin typeface="Times New Roman" panose="02020603050405020304" pitchFamily="18" charset="0"/>
                <a:cs typeface="Times New Roman" panose="02020603050405020304" pitchFamily="18" charset="0"/>
              </a:rPr>
              <a:t> ВКП(б)», </a:t>
            </a:r>
            <a:r>
              <a:rPr lang="ru-RU" sz="2000" dirty="0" err="1">
                <a:solidFill>
                  <a:schemeClr val="bg1"/>
                </a:solidFill>
                <a:latin typeface="Times New Roman" panose="02020603050405020304" pitchFamily="18" charset="0"/>
                <a:cs typeface="Times New Roman" panose="02020603050405020304" pitchFamily="18" charset="0"/>
              </a:rPr>
              <a:t>вилученого</a:t>
            </a:r>
            <a:r>
              <a:rPr lang="ru-RU" sz="2000" dirty="0">
                <a:solidFill>
                  <a:schemeClr val="bg1"/>
                </a:solidFill>
                <a:latin typeface="Times New Roman" panose="02020603050405020304" pitchFamily="18" charset="0"/>
                <a:cs typeface="Times New Roman" panose="02020603050405020304" pitchFamily="18" charset="0"/>
              </a:rPr>
              <a:t> з </a:t>
            </a:r>
            <a:r>
              <a:rPr lang="ru-RU" sz="2000" dirty="0" err="1">
                <a:solidFill>
                  <a:schemeClr val="bg1"/>
                </a:solidFill>
                <a:latin typeface="Times New Roman" panose="02020603050405020304" pitchFamily="18" charset="0"/>
                <a:cs typeface="Times New Roman" panose="02020603050405020304" pitchFamily="18" charset="0"/>
              </a:rPr>
              <a:t>бібліотек</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ще</a:t>
            </a:r>
            <a:r>
              <a:rPr lang="ru-RU" sz="2000" dirty="0">
                <a:solidFill>
                  <a:schemeClr val="bg1"/>
                </a:solidFill>
                <a:latin typeface="Times New Roman" panose="02020603050405020304" pitchFamily="18" charset="0"/>
                <a:cs typeface="Times New Roman" panose="02020603050405020304" pitchFamily="18" charset="0"/>
              </a:rPr>
              <a:t> в 1956 р., </a:t>
            </a:r>
            <a:r>
              <a:rPr lang="ru-RU" sz="2000" dirty="0" err="1">
                <a:solidFill>
                  <a:schemeClr val="bg1"/>
                </a:solidFill>
                <a:latin typeface="Times New Roman" panose="02020603050405020304" pitchFamily="18" charset="0"/>
                <a:cs typeface="Times New Roman" panose="02020603050405020304" pitchFamily="18" charset="0"/>
              </a:rPr>
              <a:t>сумлінно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відтворювалися</a:t>
            </a:r>
            <a:r>
              <a:rPr lang="ru-RU" sz="2000" dirty="0">
                <a:solidFill>
                  <a:schemeClr val="bg1"/>
                </a:solidFill>
                <a:latin typeface="Times New Roman" panose="02020603050405020304" pitchFamily="18" charset="0"/>
                <a:cs typeface="Times New Roman" panose="02020603050405020304" pitchFamily="18" charset="0"/>
              </a:rPr>
              <a:t> в </a:t>
            </a:r>
            <a:r>
              <a:rPr lang="ru-RU" sz="2000" dirty="0" err="1">
                <a:solidFill>
                  <a:schemeClr val="bg1"/>
                </a:solidFill>
                <a:latin typeface="Times New Roman" panose="02020603050405020304" pitchFamily="18" charset="0"/>
                <a:cs typeface="Times New Roman" panose="02020603050405020304" pitchFamily="18" charset="0"/>
              </a:rPr>
              <a:t>офіційних</a:t>
            </a:r>
            <a:r>
              <a:rPr lang="ru-RU" sz="2000" dirty="0">
                <a:solidFill>
                  <a:schemeClr val="bg1"/>
                </a:solidFill>
                <a:latin typeface="Times New Roman" panose="02020603050405020304" pitchFamily="18" charset="0"/>
                <a:cs typeface="Times New Roman" panose="02020603050405020304" pitchFamily="18" charset="0"/>
              </a:rPr>
              <a:t> документах, </a:t>
            </a:r>
            <a:r>
              <a:rPr lang="ru-RU" sz="2000" dirty="0" err="1">
                <a:solidFill>
                  <a:schemeClr val="bg1"/>
                </a:solidFill>
                <a:latin typeface="Times New Roman" panose="02020603050405020304" pitchFamily="18" charset="0"/>
                <a:cs typeface="Times New Roman" panose="02020603050405020304" pitchFamily="18" charset="0"/>
              </a:rPr>
              <a:t>численних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творах</a:t>
            </a:r>
            <a:r>
              <a:rPr lang="ru-RU" sz="2000" dirty="0">
                <a:solidFill>
                  <a:schemeClr val="bg1"/>
                </a:solidFill>
                <a:latin typeface="Times New Roman" panose="02020603050405020304" pitchFamily="18" charset="0"/>
                <a:cs typeface="Times New Roman" panose="02020603050405020304" pitchFamily="18" charset="0"/>
              </a:rPr>
              <a:t>» нового генсека, </a:t>
            </a:r>
            <a:r>
              <a:rPr lang="ru-RU" sz="2000" dirty="0" err="1">
                <a:solidFill>
                  <a:schemeClr val="bg1"/>
                </a:solidFill>
                <a:latin typeface="Times New Roman" panose="02020603050405020304" pitchFamily="18" charset="0"/>
                <a:cs typeface="Times New Roman" panose="02020603050405020304" pitchFamily="18" charset="0"/>
              </a:rPr>
              <a:t>які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готувалися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апаратом</a:t>
            </a:r>
            <a:r>
              <a:rPr lang="ru-RU" sz="2000" dirty="0">
                <a:solidFill>
                  <a:schemeClr val="bg1"/>
                </a:solidFill>
                <a:latin typeface="Times New Roman" panose="02020603050405020304" pitchFamily="18" charset="0"/>
                <a:cs typeface="Times New Roman" panose="02020603050405020304" pitchFamily="18" charset="0"/>
              </a:rPr>
              <a:t>, у </a:t>
            </a:r>
            <a:r>
              <a:rPr lang="ru-RU" sz="2000" dirty="0" err="1">
                <a:solidFill>
                  <a:schemeClr val="bg1"/>
                </a:solidFill>
                <a:latin typeface="Times New Roman" panose="02020603050405020304" pitchFamily="18" charset="0"/>
                <a:cs typeface="Times New Roman" panose="02020603050405020304" pitchFamily="18" charset="0"/>
              </a:rPr>
              <a:t>посібниках</a:t>
            </a:r>
            <a:r>
              <a:rPr lang="ru-RU" sz="2000" dirty="0">
                <a:solidFill>
                  <a:schemeClr val="bg1"/>
                </a:solidFill>
                <a:latin typeface="Times New Roman" panose="02020603050405020304" pitchFamily="18" charset="0"/>
                <a:cs typeface="Times New Roman" panose="02020603050405020304" pitchFamily="18" charset="0"/>
              </a:rPr>
              <a:t> і </a:t>
            </a:r>
            <a:r>
              <a:rPr lang="ru-RU" sz="2000" dirty="0" err="1">
                <a:solidFill>
                  <a:schemeClr val="bg1"/>
                </a:solidFill>
                <a:latin typeface="Times New Roman" panose="02020603050405020304" pitchFamily="18" charset="0"/>
                <a:cs typeface="Times New Roman" panose="02020603050405020304" pitchFamily="18" charset="0"/>
              </a:rPr>
              <a:t>підручниках</a:t>
            </a:r>
            <a:r>
              <a:rPr lang="ru-RU" sz="2000" dirty="0">
                <a:solidFill>
                  <a:schemeClr val="bg1"/>
                </a:solidFill>
                <a:latin typeface="Times New Roman" panose="02020603050405020304" pitchFamily="18" charset="0"/>
                <a:cs typeface="Times New Roman" panose="02020603050405020304" pitchFamily="18" charset="0"/>
              </a:rPr>
              <a:t> з </a:t>
            </a:r>
            <a:r>
              <a:rPr lang="ru-RU" sz="2000" dirty="0" err="1">
                <a:solidFill>
                  <a:schemeClr val="bg1"/>
                </a:solidFill>
                <a:latin typeface="Times New Roman" panose="02020603050405020304" pitchFamily="18" charset="0"/>
                <a:cs typeface="Times New Roman" panose="02020603050405020304" pitchFamily="18" charset="0"/>
              </a:rPr>
              <a:t>різних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галузей</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суспільствознавства</a:t>
            </a:r>
            <a:r>
              <a:rPr lang="ru-RU" sz="2000" dirty="0">
                <a:solidFill>
                  <a:schemeClr val="bg1"/>
                </a:solidFill>
                <a:latin typeface="Times New Roman" panose="02020603050405020304" pitchFamily="18" charset="0"/>
                <a:cs typeface="Times New Roman" panose="02020603050405020304" pitchFamily="18" charset="0"/>
              </a:rPr>
              <a:t>.</a:t>
            </a:r>
            <a:endParaRPr lang="uk-UA" sz="20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3609" y="5170839"/>
            <a:ext cx="8640931" cy="132343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Хоча</a:t>
            </a:r>
            <a:r>
              <a:rPr lang="ru-RU" sz="2000" dirty="0">
                <a:solidFill>
                  <a:schemeClr val="bg1"/>
                </a:solidFill>
                <a:latin typeface="Times New Roman" panose="02020603050405020304" pitchFamily="18" charset="0"/>
                <a:cs typeface="Times New Roman" panose="02020603050405020304" pitchFamily="18" charset="0"/>
              </a:rPr>
              <a:t> Л. </a:t>
            </a:r>
            <a:r>
              <a:rPr lang="ru-RU" sz="2000" dirty="0" err="1">
                <a:solidFill>
                  <a:schemeClr val="bg1"/>
                </a:solidFill>
                <a:latin typeface="Times New Roman" panose="02020603050405020304" pitchFamily="18" charset="0"/>
                <a:cs typeface="Times New Roman" panose="02020603050405020304" pitchFamily="18" charset="0"/>
              </a:rPr>
              <a:t>Брежнєв</a:t>
            </a:r>
            <a:r>
              <a:rPr lang="ru-RU" sz="2000" dirty="0">
                <a:solidFill>
                  <a:schemeClr val="bg1"/>
                </a:solidFill>
                <a:latin typeface="Times New Roman" panose="02020603050405020304" pitchFamily="18" charset="0"/>
                <a:cs typeface="Times New Roman" panose="02020603050405020304" pitchFamily="18" charset="0"/>
              </a:rPr>
              <a:t> починав свою </a:t>
            </a:r>
            <a:r>
              <a:rPr lang="ru-RU" sz="2000" dirty="0" err="1">
                <a:solidFill>
                  <a:schemeClr val="bg1"/>
                </a:solidFill>
                <a:latin typeface="Times New Roman" panose="02020603050405020304" pitchFamily="18" charset="0"/>
                <a:cs typeface="Times New Roman" panose="02020603050405020304" pitchFamily="18" charset="0"/>
              </a:rPr>
              <a:t>кар’єру</a:t>
            </a:r>
            <a:r>
              <a:rPr lang="ru-RU" sz="2000" dirty="0">
                <a:solidFill>
                  <a:schemeClr val="bg1"/>
                </a:solidFill>
                <a:latin typeface="Times New Roman" panose="02020603050405020304" pitchFamily="18" charset="0"/>
                <a:cs typeface="Times New Roman" panose="02020603050405020304" pitchFamily="18" charset="0"/>
              </a:rPr>
              <a:t> в </a:t>
            </a:r>
            <a:r>
              <a:rPr lang="ru-RU" sz="2000" dirty="0" err="1">
                <a:solidFill>
                  <a:schemeClr val="bg1"/>
                </a:solidFill>
                <a:latin typeface="Times New Roman" panose="02020603050405020304" pitchFamily="18" charset="0"/>
                <a:cs typeface="Times New Roman" panose="02020603050405020304" pitchFamily="18" charset="0"/>
              </a:rPr>
              <a:t>Україні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це</a:t>
            </a:r>
            <a:r>
              <a:rPr lang="ru-RU" sz="2000" dirty="0">
                <a:solidFill>
                  <a:schemeClr val="bg1"/>
                </a:solidFill>
                <a:latin typeface="Times New Roman" panose="02020603050405020304" pitchFamily="18" charset="0"/>
                <a:cs typeface="Times New Roman" panose="02020603050405020304" pitchFamily="18" charset="0"/>
              </a:rPr>
              <a:t> не </a:t>
            </a:r>
            <a:r>
              <a:rPr lang="ru-RU" sz="2000" dirty="0" err="1">
                <a:solidFill>
                  <a:schemeClr val="bg1"/>
                </a:solidFill>
                <a:latin typeface="Times New Roman" panose="02020603050405020304" pitchFamily="18" charset="0"/>
                <a:cs typeface="Times New Roman" panose="02020603050405020304" pitchFamily="18" charset="0"/>
              </a:rPr>
              <a:t>завадило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йому</a:t>
            </a:r>
            <a:r>
              <a:rPr lang="ru-RU" sz="2000" dirty="0">
                <a:solidFill>
                  <a:schemeClr val="bg1"/>
                </a:solidFill>
                <a:latin typeface="Times New Roman" panose="02020603050405020304" pitchFamily="18" charset="0"/>
                <a:cs typeface="Times New Roman" panose="02020603050405020304" pitchFamily="18" charset="0"/>
              </a:rPr>
              <a:t> на новому посту </a:t>
            </a:r>
            <a:r>
              <a:rPr lang="ru-RU" sz="2000" dirty="0" err="1">
                <a:solidFill>
                  <a:schemeClr val="bg1"/>
                </a:solidFill>
                <a:latin typeface="Times New Roman" panose="02020603050405020304" pitchFamily="18" charset="0"/>
                <a:cs typeface="Times New Roman" panose="02020603050405020304" pitchFamily="18" charset="0"/>
              </a:rPr>
              <a:t>проводити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щодо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неї</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відкрито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русифікаторську</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лінію</a:t>
            </a:r>
            <a:r>
              <a:rPr lang="ru-RU" sz="2000" dirty="0">
                <a:solidFill>
                  <a:schemeClr val="bg1"/>
                </a:solidFill>
                <a:latin typeface="Times New Roman" panose="02020603050405020304" pitchFamily="18" charset="0"/>
                <a:cs typeface="Times New Roman" panose="02020603050405020304" pitchFamily="18" charset="0"/>
              </a:rPr>
              <a:t>.</a:t>
            </a:r>
          </a:p>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Кінцевою</a:t>
            </a:r>
            <a:r>
              <a:rPr lang="ru-RU" sz="2000" dirty="0">
                <a:solidFill>
                  <a:schemeClr val="bg1"/>
                </a:solidFill>
                <a:latin typeface="Times New Roman" panose="02020603050405020304" pitchFamily="18" charset="0"/>
                <a:cs typeface="Times New Roman" panose="02020603050405020304" pitchFamily="18" charset="0"/>
              </a:rPr>
              <a:t> метою мало стати </a:t>
            </a:r>
            <a:r>
              <a:rPr lang="ru-RU" sz="2000" dirty="0" err="1">
                <a:solidFill>
                  <a:schemeClr val="bg1"/>
                </a:solidFill>
                <a:latin typeface="Times New Roman" panose="02020603050405020304" pitchFamily="18" charset="0"/>
                <a:cs typeface="Times New Roman" panose="02020603050405020304" pitchFamily="18" charset="0"/>
              </a:rPr>
              <a:t>злиття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націй</a:t>
            </a:r>
            <a:r>
              <a:rPr lang="ru-RU" sz="2000" dirty="0">
                <a:solidFill>
                  <a:schemeClr val="bg1"/>
                </a:solidFill>
                <a:latin typeface="Times New Roman" panose="02020603050405020304" pitchFamily="18" charset="0"/>
                <a:cs typeface="Times New Roman" panose="02020603050405020304" pitchFamily="18" charset="0"/>
              </a:rPr>
              <a:t> і </a:t>
            </a:r>
            <a:r>
              <a:rPr lang="ru-RU" sz="2000" dirty="0" err="1">
                <a:solidFill>
                  <a:schemeClr val="bg1"/>
                </a:solidFill>
                <a:latin typeface="Times New Roman" panose="02020603050405020304" pitchFamily="18" charset="0"/>
                <a:cs typeface="Times New Roman" panose="02020603050405020304" pitchFamily="18" charset="0"/>
              </a:rPr>
              <a:t>штучне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утворення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нової</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історичної</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спільноти</a:t>
            </a:r>
            <a:r>
              <a:rPr lang="ru-RU" sz="2000" dirty="0">
                <a:solidFill>
                  <a:schemeClr val="bg1"/>
                </a:solidFill>
                <a:latin typeface="Times New Roman" panose="02020603050405020304" pitchFamily="18" charset="0"/>
                <a:cs typeface="Times New Roman" panose="02020603050405020304" pitchFamily="18" charset="0"/>
              </a:rPr>
              <a:t> – </a:t>
            </a:r>
            <a:r>
              <a:rPr lang="ru-RU" sz="2000" dirty="0" err="1">
                <a:solidFill>
                  <a:schemeClr val="bg1"/>
                </a:solidFill>
                <a:latin typeface="Times New Roman" panose="02020603050405020304" pitchFamily="18" charset="0"/>
                <a:cs typeface="Times New Roman" panose="02020603050405020304" pitchFamily="18" charset="0"/>
              </a:rPr>
              <a:t>радянського</a:t>
            </a:r>
            <a:r>
              <a:rPr lang="ru-RU" sz="2000" dirty="0">
                <a:solidFill>
                  <a:schemeClr val="bg1"/>
                </a:solidFill>
                <a:latin typeface="Times New Roman" panose="02020603050405020304" pitchFamily="18" charset="0"/>
                <a:cs typeface="Times New Roman" panose="02020603050405020304" pitchFamily="18" charset="0"/>
              </a:rPr>
              <a:t> народу».</a:t>
            </a:r>
            <a:endParaRPr lang="uk-UA" sz="20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5037" y="168587"/>
            <a:ext cx="3888432" cy="584775"/>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uk-UA"/>
            </a:defPPr>
            <a:lvl1pPr>
              <a:defRPr sz="2000">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uk-UA" sz="3200" b="1" dirty="0">
                <a:solidFill>
                  <a:schemeClr val="tx1"/>
                </a:solidFill>
              </a:rPr>
              <a:t>Припинення руху</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0530" y="446728"/>
            <a:ext cx="3274010" cy="4436803"/>
          </a:xfrm>
          <a:prstGeom prst="rect">
            <a:avLst/>
          </a:prstGeom>
          <a:ln w="76200">
            <a:solidFill>
              <a:schemeClr val="bg1"/>
            </a:solidFill>
          </a:ln>
        </p:spPr>
      </p:pic>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24744"/>
            <a:ext cx="7272808" cy="3970318"/>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2800" b="1" dirty="0">
                <a:solidFill>
                  <a:schemeClr val="bg1"/>
                </a:solidFill>
                <a:latin typeface="Times New Roman" panose="02020603050405020304" pitchFamily="18" charset="0"/>
                <a:cs typeface="Times New Roman" panose="02020603050405020304" pitchFamily="18" charset="0"/>
              </a:rPr>
              <a:t>	Протягом </a:t>
            </a:r>
            <a:r>
              <a:rPr lang="uk-UA" sz="2800" b="1" dirty="0" smtClean="0">
                <a:solidFill>
                  <a:schemeClr val="bg1"/>
                </a:solidFill>
                <a:latin typeface="Times New Roman" panose="02020603050405020304" pitchFamily="18" charset="0"/>
                <a:cs typeface="Times New Roman" panose="02020603050405020304" pitchFamily="18" charset="0"/>
              </a:rPr>
              <a:t>1963-1965 </a:t>
            </a:r>
            <a:r>
              <a:rPr lang="uk-UA" sz="2800" b="1" dirty="0" err="1" smtClean="0">
                <a:solidFill>
                  <a:schemeClr val="bg1"/>
                </a:solidFill>
                <a:latin typeface="Times New Roman" panose="02020603050405020304" pitchFamily="18" charset="0"/>
                <a:cs typeface="Times New Roman" panose="02020603050405020304" pitchFamily="18" charset="0"/>
              </a:rPr>
              <a:t>рр</a:t>
            </a:r>
            <a:r>
              <a:rPr lang="uk-UA" sz="2800" b="1" dirty="0" smtClean="0">
                <a:solidFill>
                  <a:schemeClr val="bg1"/>
                </a:solidFill>
                <a:latin typeface="Times New Roman" panose="02020603050405020304" pitchFamily="18" charset="0"/>
                <a:cs typeface="Times New Roman" panose="02020603050405020304" pitchFamily="18" charset="0"/>
              </a:rPr>
              <a:t> </a:t>
            </a:r>
            <a:r>
              <a:rPr lang="uk-UA" sz="2800" b="1" dirty="0">
                <a:solidFill>
                  <a:schemeClr val="bg1"/>
                </a:solidFill>
                <a:latin typeface="Times New Roman" panose="02020603050405020304" pitchFamily="18" charset="0"/>
                <a:cs typeface="Times New Roman" panose="02020603050405020304" pitchFamily="18" charset="0"/>
              </a:rPr>
              <a:t>проведено близько 800 закритих суддів проти дисидентів. На поч. </a:t>
            </a:r>
            <a:r>
              <a:rPr lang="uk-UA" sz="2800" b="1" dirty="0" smtClean="0">
                <a:solidFill>
                  <a:schemeClr val="bg1"/>
                </a:solidFill>
                <a:latin typeface="Times New Roman" panose="02020603050405020304" pitchFamily="18" charset="0"/>
                <a:cs typeface="Times New Roman" panose="02020603050405020304" pitchFamily="18" charset="0"/>
              </a:rPr>
              <a:t>80</a:t>
            </a:r>
            <a:r>
              <a:rPr lang="en-US" sz="2800" b="1" dirty="0" smtClean="0">
                <a:solidFill>
                  <a:schemeClr val="bg1"/>
                </a:solidFill>
                <a:latin typeface="Times New Roman" panose="02020603050405020304" pitchFamily="18" charset="0"/>
                <a:cs typeface="Times New Roman" panose="02020603050405020304" pitchFamily="18" charset="0"/>
              </a:rPr>
              <a:t>-</a:t>
            </a:r>
            <a:r>
              <a:rPr lang="uk-UA" sz="2800" b="1" dirty="0" smtClean="0">
                <a:solidFill>
                  <a:schemeClr val="bg1"/>
                </a:solidFill>
                <a:latin typeface="Times New Roman" panose="02020603050405020304" pitchFamily="18" charset="0"/>
                <a:cs typeface="Times New Roman" panose="02020603050405020304" pitchFamily="18" charset="0"/>
              </a:rPr>
              <a:t>х р. </a:t>
            </a:r>
            <a:r>
              <a:rPr lang="uk-UA" sz="2800" b="1" dirty="0">
                <a:solidFill>
                  <a:schemeClr val="bg1"/>
                </a:solidFill>
                <a:latin typeface="Times New Roman" panose="02020603050405020304" pitchFamily="18" charset="0"/>
                <a:cs typeface="Times New Roman" panose="02020603050405020304" pitchFamily="18" charset="0"/>
              </a:rPr>
              <a:t>ув’язнених за свою діяльність налічувалось близько 700 чоловік. Але незважаючи </a:t>
            </a:r>
            <a:r>
              <a:rPr lang="uk-UA" sz="2800" b="1" dirty="0" err="1" smtClean="0">
                <a:solidFill>
                  <a:schemeClr val="bg1"/>
                </a:solidFill>
                <a:latin typeface="Times New Roman" panose="02020603050405020304" pitchFamily="18" charset="0"/>
                <a:cs typeface="Times New Roman" panose="02020603050405020304" pitchFamily="18" charset="0"/>
              </a:rPr>
              <a:t>намалочисельність</a:t>
            </a:r>
            <a:r>
              <a:rPr lang="uk-UA" sz="2800" b="1" dirty="0" smtClean="0">
                <a:solidFill>
                  <a:schemeClr val="bg1"/>
                </a:solidFill>
                <a:latin typeface="Times New Roman" panose="02020603050405020304" pitchFamily="18" charset="0"/>
                <a:cs typeface="Times New Roman" panose="02020603050405020304" pitchFamily="18" charset="0"/>
              </a:rPr>
              <a:t> </a:t>
            </a:r>
            <a:r>
              <a:rPr lang="uk-UA" sz="2800" b="1" dirty="0">
                <a:solidFill>
                  <a:schemeClr val="bg1"/>
                </a:solidFill>
                <a:latin typeface="Times New Roman" panose="02020603050405020304" pitchFamily="18" charset="0"/>
                <a:cs typeface="Times New Roman" panose="02020603050405020304" pitchFamily="18" charset="0"/>
              </a:rPr>
              <a:t>дисидентський рух </a:t>
            </a:r>
            <a:r>
              <a:rPr lang="uk-UA" sz="2800" b="1">
                <a:solidFill>
                  <a:schemeClr val="bg1"/>
                </a:solidFill>
                <a:latin typeface="Times New Roman" panose="02020603050405020304" pitchFamily="18" charset="0"/>
                <a:cs typeface="Times New Roman" panose="02020603050405020304" pitchFamily="18" charset="0"/>
              </a:rPr>
              <a:t>був </a:t>
            </a:r>
            <a:r>
              <a:rPr lang="uk-UA" sz="2800" b="1" smtClean="0">
                <a:solidFill>
                  <a:schemeClr val="bg1"/>
                </a:solidFill>
                <a:latin typeface="Times New Roman" panose="02020603050405020304" pitchFamily="18" charset="0"/>
                <a:cs typeface="Times New Roman" panose="02020603050405020304" pitchFamily="18" charset="0"/>
              </a:rPr>
              <a:t>реальною, </a:t>
            </a:r>
            <a:r>
              <a:rPr lang="uk-UA" sz="2800" b="1" dirty="0">
                <a:solidFill>
                  <a:schemeClr val="bg1"/>
                </a:solidFill>
                <a:latin typeface="Times New Roman" panose="02020603050405020304" pitchFamily="18" charset="0"/>
                <a:cs typeface="Times New Roman" panose="02020603050405020304" pitchFamily="18" charset="0"/>
              </a:rPr>
              <a:t>моральною та ідеологічною загрозою системі, оскільки формував і зберігав певні суспільні ідеали. </a:t>
            </a:r>
          </a:p>
        </p:txBody>
      </p:sp>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564904"/>
            <a:ext cx="8604448" cy="132343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uk-UA"/>
            </a:defPPr>
            <a:lvl1pPr>
              <a:defRPr sz="2800" b="1">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uk-UA" sz="8000" dirty="0" smtClean="0"/>
              <a:t>Дякую </a:t>
            </a:r>
            <a:r>
              <a:rPr lang="uk-UA" sz="8000" dirty="0"/>
              <a:t>за увагу!</a:t>
            </a:r>
          </a:p>
        </p:txBody>
      </p:sp>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40371" y="1875163"/>
            <a:ext cx="5724128" cy="2554545"/>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3200" dirty="0" smtClean="0">
                <a:solidFill>
                  <a:schemeClr val="bg1"/>
                </a:solidFill>
                <a:latin typeface="Times New Roman" panose="02020603050405020304" pitchFamily="18" charset="0"/>
                <a:cs typeface="Times New Roman" panose="02020603050405020304" pitchFamily="18" charset="0"/>
              </a:rPr>
              <a:t>	</a:t>
            </a:r>
            <a:r>
              <a:rPr lang="uk-UA" sz="3200" dirty="0" err="1" smtClean="0">
                <a:solidFill>
                  <a:schemeClr val="bg1"/>
                </a:solidFill>
                <a:latin typeface="Times New Roman" panose="02020603050405020304" pitchFamily="18" charset="0"/>
                <a:cs typeface="Times New Roman" panose="02020603050405020304" pitchFamily="18" charset="0"/>
              </a:rPr>
              <a:t>Борітеся</a:t>
            </a:r>
            <a:r>
              <a:rPr lang="uk-UA" sz="3200" dirty="0" smtClean="0">
                <a:solidFill>
                  <a:schemeClr val="bg1"/>
                </a:solidFill>
                <a:latin typeface="Times New Roman" panose="02020603050405020304" pitchFamily="18" charset="0"/>
                <a:cs typeface="Times New Roman" panose="02020603050405020304" pitchFamily="18" charset="0"/>
              </a:rPr>
              <a:t> </a:t>
            </a:r>
            <a:r>
              <a:rPr lang="uk-UA" sz="3200" dirty="0">
                <a:solidFill>
                  <a:schemeClr val="bg1"/>
                </a:solidFill>
                <a:latin typeface="Times New Roman" panose="02020603050405020304" pitchFamily="18" charset="0"/>
                <a:cs typeface="Times New Roman" panose="02020603050405020304" pitchFamily="18" charset="0"/>
              </a:rPr>
              <a:t>– поборете!</a:t>
            </a:r>
          </a:p>
          <a:p>
            <a:r>
              <a:rPr lang="uk-UA" sz="3200" dirty="0" smtClean="0">
                <a:solidFill>
                  <a:schemeClr val="bg1"/>
                </a:solidFill>
                <a:latin typeface="Times New Roman" panose="02020603050405020304" pitchFamily="18" charset="0"/>
                <a:cs typeface="Times New Roman" panose="02020603050405020304" pitchFamily="18" charset="0"/>
              </a:rPr>
              <a:t>	Вам </a:t>
            </a:r>
            <a:r>
              <a:rPr lang="uk-UA" sz="3200" dirty="0">
                <a:solidFill>
                  <a:schemeClr val="bg1"/>
                </a:solidFill>
                <a:latin typeface="Times New Roman" panose="02020603050405020304" pitchFamily="18" charset="0"/>
                <a:cs typeface="Times New Roman" panose="02020603050405020304" pitchFamily="18" charset="0"/>
              </a:rPr>
              <a:t>Бог помагає!</a:t>
            </a:r>
          </a:p>
          <a:p>
            <a:r>
              <a:rPr lang="uk-UA" sz="3200" dirty="0" smtClean="0">
                <a:solidFill>
                  <a:schemeClr val="bg1"/>
                </a:solidFill>
                <a:latin typeface="Times New Roman" panose="02020603050405020304" pitchFamily="18" charset="0"/>
                <a:cs typeface="Times New Roman" panose="02020603050405020304" pitchFamily="18" charset="0"/>
              </a:rPr>
              <a:t>	За </a:t>
            </a:r>
            <a:r>
              <a:rPr lang="uk-UA" sz="3200" dirty="0">
                <a:solidFill>
                  <a:schemeClr val="bg1"/>
                </a:solidFill>
                <a:latin typeface="Times New Roman" panose="02020603050405020304" pitchFamily="18" charset="0"/>
                <a:cs typeface="Times New Roman" panose="02020603050405020304" pitchFamily="18" charset="0"/>
              </a:rPr>
              <a:t>вас правда, за вас слава</a:t>
            </a:r>
          </a:p>
          <a:p>
            <a:r>
              <a:rPr lang="uk-UA" sz="3200" dirty="0" smtClean="0">
                <a:solidFill>
                  <a:schemeClr val="bg1"/>
                </a:solidFill>
                <a:latin typeface="Times New Roman" panose="02020603050405020304" pitchFamily="18" charset="0"/>
                <a:cs typeface="Times New Roman" panose="02020603050405020304" pitchFamily="18" charset="0"/>
              </a:rPr>
              <a:t>	І </a:t>
            </a:r>
            <a:r>
              <a:rPr lang="uk-UA" sz="3200" dirty="0">
                <a:solidFill>
                  <a:schemeClr val="bg1"/>
                </a:solidFill>
                <a:latin typeface="Times New Roman" panose="02020603050405020304" pitchFamily="18" charset="0"/>
                <a:cs typeface="Times New Roman" panose="02020603050405020304" pitchFamily="18" charset="0"/>
              </a:rPr>
              <a:t>воля </a:t>
            </a:r>
            <a:r>
              <a:rPr lang="uk-UA" sz="3200" dirty="0" err="1">
                <a:solidFill>
                  <a:schemeClr val="bg1"/>
                </a:solidFill>
                <a:latin typeface="Times New Roman" panose="02020603050405020304" pitchFamily="18" charset="0"/>
                <a:cs typeface="Times New Roman" panose="02020603050405020304" pitchFamily="18" charset="0"/>
              </a:rPr>
              <a:t>святая</a:t>
            </a:r>
            <a:r>
              <a:rPr lang="uk-UA" sz="3200" dirty="0" smtClean="0">
                <a:solidFill>
                  <a:schemeClr val="bg1"/>
                </a:solidFill>
                <a:latin typeface="Times New Roman" panose="02020603050405020304" pitchFamily="18" charset="0"/>
                <a:cs typeface="Times New Roman" panose="02020603050405020304" pitchFamily="18" charset="0"/>
              </a:rPr>
              <a:t>!</a:t>
            </a:r>
            <a:endParaRPr lang="en-US" sz="3200" dirty="0" smtClean="0">
              <a:solidFill>
                <a:schemeClr val="bg1"/>
              </a:solidFill>
              <a:latin typeface="Times New Roman" panose="02020603050405020304" pitchFamily="18" charset="0"/>
              <a:cs typeface="Times New Roman" panose="02020603050405020304" pitchFamily="18" charset="0"/>
            </a:endParaRPr>
          </a:p>
          <a:p>
            <a:pPr algn="r"/>
            <a:r>
              <a:rPr lang="uk-UA" sz="3200" dirty="0" smtClean="0">
                <a:solidFill>
                  <a:schemeClr val="bg1"/>
                </a:solidFill>
                <a:latin typeface="Times New Roman" panose="02020603050405020304" pitchFamily="18" charset="0"/>
                <a:cs typeface="Times New Roman" panose="02020603050405020304" pitchFamily="18" charset="0"/>
              </a:rPr>
              <a:t>Т</a:t>
            </a:r>
            <a:r>
              <a:rPr lang="uk-UA" sz="3200" dirty="0">
                <a:solidFill>
                  <a:schemeClr val="bg1"/>
                </a:solidFill>
                <a:latin typeface="Times New Roman" panose="02020603050405020304" pitchFamily="18" charset="0"/>
                <a:cs typeface="Times New Roman" panose="02020603050405020304" pitchFamily="18" charset="0"/>
              </a:rPr>
              <a:t>. </a:t>
            </a:r>
            <a:r>
              <a:rPr lang="uk-UA" sz="3200" dirty="0" smtClean="0">
                <a:solidFill>
                  <a:schemeClr val="bg1"/>
                </a:solidFill>
                <a:latin typeface="Times New Roman" panose="02020603050405020304" pitchFamily="18" charset="0"/>
                <a:cs typeface="Times New Roman" panose="02020603050405020304" pitchFamily="18" charset="0"/>
              </a:rPr>
              <a:t>Шевченко</a:t>
            </a:r>
            <a:endParaRPr lang="uk-UA" sz="3200"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1143615"/>
            <a:ext cx="2852524" cy="4017640"/>
          </a:xfrm>
          <a:prstGeom prst="rect">
            <a:avLst/>
          </a:prstGeom>
          <a:ln w="76200">
            <a:solidFill>
              <a:schemeClr val="bg1"/>
            </a:solidFill>
          </a:ln>
        </p:spPr>
      </p:pic>
    </p:spTree>
    <p:extLst>
      <p:ext uri="{BB962C8B-B14F-4D97-AF65-F5344CB8AC3E}">
        <p14:creationId xmlns:p14="http://schemas.microsoft.com/office/powerpoint/2010/main" xmlns="" val="2944873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80728"/>
            <a:ext cx="5904656" cy="2800767"/>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200" b="1" dirty="0" smtClean="0">
                <a:solidFill>
                  <a:schemeClr val="bg1"/>
                </a:solidFill>
                <a:latin typeface="Times New Roman" panose="02020603050405020304" pitchFamily="18" charset="0"/>
                <a:cs typeface="Times New Roman" panose="02020603050405020304" pitchFamily="18" charset="0"/>
              </a:rPr>
              <a:t>	</a:t>
            </a:r>
            <a:r>
              <a:rPr lang="uk-UA" sz="2200" b="1" i="1" dirty="0" smtClean="0">
                <a:solidFill>
                  <a:schemeClr val="tx1"/>
                </a:solidFill>
                <a:latin typeface="Times New Roman" panose="02020603050405020304" pitchFamily="18" charset="0"/>
                <a:cs typeface="Times New Roman" panose="02020603050405020304" pitchFamily="18" charset="0"/>
              </a:rPr>
              <a:t>Дисидент</a:t>
            </a:r>
            <a:r>
              <a:rPr lang="en-US" sz="2200" dirty="0" smtClean="0">
                <a:solidFill>
                  <a:schemeClr val="bg1"/>
                </a:solidFill>
                <a:latin typeface="Times New Roman" panose="02020603050405020304" pitchFamily="18" charset="0"/>
                <a:cs typeface="Times New Roman" panose="02020603050405020304" pitchFamily="18" charset="0"/>
              </a:rPr>
              <a:t> –</a:t>
            </a:r>
            <a:r>
              <a:rPr lang="uk-UA" sz="2200" dirty="0" smtClean="0">
                <a:solidFill>
                  <a:schemeClr val="bg1"/>
                </a:solidFill>
                <a:latin typeface="Times New Roman" panose="02020603050405020304" pitchFamily="18" charset="0"/>
                <a:cs typeface="Times New Roman" panose="02020603050405020304" pitchFamily="18" charset="0"/>
              </a:rPr>
              <a:t>у </a:t>
            </a:r>
            <a:r>
              <a:rPr lang="uk-UA" sz="2200" dirty="0">
                <a:solidFill>
                  <a:schemeClr val="bg1"/>
                </a:solidFill>
                <a:latin typeface="Times New Roman" panose="02020603050405020304" pitchFamily="18" charset="0"/>
                <a:cs typeface="Times New Roman" panose="02020603050405020304" pitchFamily="18" charset="0"/>
              </a:rPr>
              <a:t>Західній Європі особа,</a:t>
            </a:r>
            <a:r>
              <a:rPr lang="ru-RU" sz="2200" dirty="0">
                <a:solidFill>
                  <a:schemeClr val="bg1"/>
                </a:solidFill>
                <a:latin typeface="Times New Roman" panose="02020603050405020304" pitchFamily="18" charset="0"/>
                <a:cs typeface="Times New Roman" panose="02020603050405020304" pitchFamily="18" charset="0"/>
              </a:rPr>
              <a:t> </a:t>
            </a:r>
            <a:r>
              <a:rPr lang="uk-UA" sz="2200" dirty="0">
                <a:solidFill>
                  <a:schemeClr val="bg1"/>
                </a:solidFill>
                <a:latin typeface="Times New Roman" panose="02020603050405020304" pitchFamily="18" charset="0"/>
                <a:cs typeface="Times New Roman" panose="02020603050405020304" pitchFamily="18" charset="0"/>
              </a:rPr>
              <a:t>релігійні погляди якої не збігаються з догматами офіційної</a:t>
            </a:r>
            <a:r>
              <a:rPr lang="ru-RU" sz="2200" dirty="0">
                <a:solidFill>
                  <a:schemeClr val="bg1"/>
                </a:solidFill>
                <a:latin typeface="Times New Roman" panose="02020603050405020304" pitchFamily="18" charset="0"/>
                <a:cs typeface="Times New Roman" panose="02020603050405020304" pitchFamily="18" charset="0"/>
              </a:rPr>
              <a:t> </a:t>
            </a:r>
            <a:r>
              <a:rPr lang="uk-UA" sz="2200" dirty="0">
                <a:solidFill>
                  <a:schemeClr val="bg1"/>
                </a:solidFill>
                <a:latin typeface="Times New Roman" panose="02020603050405020304" pitchFamily="18" charset="0"/>
                <a:cs typeface="Times New Roman" panose="02020603050405020304" pitchFamily="18" charset="0"/>
              </a:rPr>
              <a:t>церкви. </a:t>
            </a:r>
            <a:r>
              <a:rPr lang="ru-RU" sz="2200" dirty="0">
                <a:solidFill>
                  <a:schemeClr val="bg1"/>
                </a:solidFill>
                <a:latin typeface="Times New Roman" panose="02020603050405020304" pitchFamily="18" charset="0"/>
                <a:cs typeface="Times New Roman" panose="02020603050405020304" pitchFamily="18" charset="0"/>
              </a:rPr>
              <a:t>В переносному </a:t>
            </a:r>
            <a:r>
              <a:rPr lang="ru-RU" sz="2200" dirty="0" err="1">
                <a:solidFill>
                  <a:schemeClr val="bg1"/>
                </a:solidFill>
                <a:latin typeface="Times New Roman" panose="02020603050405020304" pitchFamily="18" charset="0"/>
                <a:cs typeface="Times New Roman" panose="02020603050405020304" pitchFamily="18" charset="0"/>
              </a:rPr>
              <a:t>значенні</a:t>
            </a:r>
            <a:r>
              <a:rPr lang="ru-RU" sz="2200" dirty="0">
                <a:solidFill>
                  <a:schemeClr val="bg1"/>
                </a:solidFill>
                <a:latin typeface="Times New Roman" panose="02020603050405020304" pitchFamily="18" charset="0"/>
                <a:cs typeface="Times New Roman" panose="02020603050405020304" pitchFamily="18" charset="0"/>
              </a:rPr>
              <a:t> - </a:t>
            </a:r>
            <a:r>
              <a:rPr lang="ru-RU" sz="2200" dirty="0" err="1">
                <a:solidFill>
                  <a:schemeClr val="bg1"/>
                </a:solidFill>
                <a:latin typeface="Times New Roman" panose="02020603050405020304" pitchFamily="18" charset="0"/>
                <a:cs typeface="Times New Roman" panose="02020603050405020304" pitchFamily="18" charset="0"/>
              </a:rPr>
              <a:t>інакомислячий</a:t>
            </a:r>
            <a:r>
              <a:rPr lang="ru-RU" sz="2200" dirty="0">
                <a:solidFill>
                  <a:schemeClr val="bg1"/>
                </a:solidFill>
                <a:latin typeface="Times New Roman" panose="02020603050405020304" pitchFamily="18" charset="0"/>
                <a:cs typeface="Times New Roman" panose="02020603050405020304" pitchFamily="18" charset="0"/>
              </a:rPr>
              <a:t>. У </a:t>
            </a:r>
            <a:r>
              <a:rPr lang="ru-RU" sz="2200" dirty="0" err="1">
                <a:solidFill>
                  <a:schemeClr val="bg1"/>
                </a:solidFill>
                <a:latin typeface="Times New Roman" panose="02020603050405020304" pitchFamily="18" charset="0"/>
                <a:cs typeface="Times New Roman" panose="02020603050405020304" pitchFamily="18" charset="0"/>
              </a:rPr>
              <a:t>середні</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віки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дисидентами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проголошували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всіх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відступників</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від</a:t>
            </a:r>
            <a:r>
              <a:rPr lang="ru-RU" sz="2200" dirty="0">
                <a:solidFill>
                  <a:schemeClr val="bg1"/>
                </a:solidFill>
                <a:latin typeface="Times New Roman" panose="02020603050405020304" pitchFamily="18" charset="0"/>
                <a:cs typeface="Times New Roman" panose="02020603050405020304" pitchFamily="18" charset="0"/>
              </a:rPr>
              <a:t> католицизму, </a:t>
            </a:r>
            <a:r>
              <a:rPr lang="ru-RU" sz="2200" dirty="0" err="1">
                <a:solidFill>
                  <a:schemeClr val="bg1"/>
                </a:solidFill>
                <a:latin typeface="Times New Roman" panose="02020603050405020304" pitchFamily="18" charset="0"/>
                <a:cs typeface="Times New Roman" panose="02020603050405020304" pitchFamily="18" charset="0"/>
              </a:rPr>
              <a:t>яких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панівна</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церква</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вважала</a:t>
            </a:r>
            <a:r>
              <a:rPr lang="ru-RU" sz="2200" dirty="0">
                <a:solidFill>
                  <a:schemeClr val="bg1"/>
                </a:solidFill>
                <a:latin typeface="Times New Roman" panose="02020603050405020304" pitchFamily="18" charset="0"/>
                <a:cs typeface="Times New Roman" panose="02020603050405020304" pitchFamily="18" charset="0"/>
              </a:rPr>
              <a:t> за </a:t>
            </a:r>
            <a:r>
              <a:rPr lang="ru-RU" sz="2200" dirty="0" err="1">
                <a:solidFill>
                  <a:schemeClr val="bg1"/>
                </a:solidFill>
                <a:latin typeface="Times New Roman" panose="02020603050405020304" pitchFamily="18" charset="0"/>
                <a:cs typeface="Times New Roman" panose="02020603050405020304" pitchFamily="18" charset="0"/>
              </a:rPr>
              <a:t>єретиків</a:t>
            </a:r>
            <a:r>
              <a:rPr lang="ru-RU" sz="2200" dirty="0">
                <a:solidFill>
                  <a:schemeClr val="bg1"/>
                </a:solidFill>
                <a:latin typeface="Times New Roman" panose="02020603050405020304" pitchFamily="18" charset="0"/>
                <a:cs typeface="Times New Roman" panose="02020603050405020304" pitchFamily="18" charset="0"/>
              </a:rPr>
              <a:t> і </a:t>
            </a:r>
            <a:r>
              <a:rPr lang="ru-RU" sz="2200" dirty="0" err="1">
                <a:solidFill>
                  <a:schemeClr val="bg1"/>
                </a:solidFill>
                <a:latin typeface="Times New Roman" panose="02020603050405020304" pitchFamily="18" charset="0"/>
                <a:cs typeface="Times New Roman" panose="02020603050405020304" pitchFamily="18" charset="0"/>
              </a:rPr>
              <a:t>жорстоко</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переслідувала</a:t>
            </a:r>
            <a:r>
              <a:rPr lang="ru-RU" sz="2200" dirty="0">
                <a:solidFill>
                  <a:schemeClr val="bg1"/>
                </a:solidFill>
                <a:latin typeface="Times New Roman" panose="02020603050405020304" pitchFamily="18" charset="0"/>
                <a:cs typeface="Times New Roman" panose="02020603050405020304" pitchFamily="18" charset="0"/>
              </a:rPr>
              <a:t>. </a:t>
            </a:r>
            <a:endParaRPr lang="uk-UA" sz="22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3284984"/>
            <a:ext cx="3600400" cy="331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7"/>
            <a:ext cx="3816424" cy="2308324"/>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solidFill>
                  <a:schemeClr val="bg1"/>
                </a:solidFill>
                <a:latin typeface="Times New Roman" panose="02020603050405020304" pitchFamily="18" charset="0"/>
                <a:cs typeface="Times New Roman" panose="02020603050405020304" pitchFamily="18" charset="0"/>
              </a:rPr>
              <a:t>	</a:t>
            </a:r>
            <a:r>
              <a:rPr lang="uk-UA" b="1" i="1" dirty="0" smtClean="0">
                <a:solidFill>
                  <a:schemeClr val="tx1"/>
                </a:solidFill>
                <a:latin typeface="Times New Roman" panose="02020603050405020304" pitchFamily="18" charset="0"/>
                <a:cs typeface="Times New Roman" panose="02020603050405020304" pitchFamily="18" charset="0"/>
              </a:rPr>
              <a:t>Мета</a:t>
            </a:r>
            <a:r>
              <a:rPr lang="uk-UA"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Виступ</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проти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деформованої</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системи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доведення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безплідності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апаратних</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методів</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реформування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економіки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вимоги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реалізації</a:t>
            </a:r>
            <a:r>
              <a:rPr lang="ru-RU" dirty="0">
                <a:solidFill>
                  <a:schemeClr val="bg1"/>
                </a:solidFill>
                <a:latin typeface="Times New Roman" panose="02020603050405020304" pitchFamily="18" charset="0"/>
                <a:cs typeface="Times New Roman" panose="02020603050405020304" pitchFamily="18" charset="0"/>
              </a:rPr>
              <a:t> права </a:t>
            </a:r>
            <a:r>
              <a:rPr lang="ru-RU" dirty="0" err="1">
                <a:solidFill>
                  <a:schemeClr val="bg1"/>
                </a:solidFill>
                <a:latin typeface="Times New Roman" panose="02020603050405020304" pitchFamily="18" charset="0"/>
                <a:cs typeface="Times New Roman" panose="02020603050405020304" pitchFamily="18" charset="0"/>
              </a:rPr>
              <a:t>українського</a:t>
            </a:r>
            <a:r>
              <a:rPr lang="ru-RU" dirty="0">
                <a:solidFill>
                  <a:schemeClr val="bg1"/>
                </a:solidFill>
                <a:latin typeface="Times New Roman" panose="02020603050405020304" pitchFamily="18" charset="0"/>
                <a:cs typeface="Times New Roman" panose="02020603050405020304" pitchFamily="18" charset="0"/>
              </a:rPr>
              <a:t> народу на </a:t>
            </a:r>
            <a:r>
              <a:rPr lang="ru-RU" dirty="0" err="1">
                <a:solidFill>
                  <a:schemeClr val="bg1"/>
                </a:solidFill>
                <a:latin typeface="Times New Roman" panose="02020603050405020304" pitchFamily="18" charset="0"/>
                <a:cs typeface="Times New Roman" panose="02020603050405020304" pitchFamily="18" charset="0"/>
              </a:rPr>
              <a:t>самовизначення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боротьба</a:t>
            </a:r>
            <a:r>
              <a:rPr lang="ru-RU" dirty="0">
                <a:solidFill>
                  <a:schemeClr val="bg1"/>
                </a:solidFill>
                <a:latin typeface="Times New Roman" panose="02020603050405020304" pitchFamily="18" charset="0"/>
                <a:cs typeface="Times New Roman" panose="02020603050405020304" pitchFamily="18" charset="0"/>
              </a:rPr>
              <a:t> за </a:t>
            </a:r>
            <a:r>
              <a:rPr lang="ru-RU" dirty="0" err="1">
                <a:solidFill>
                  <a:schemeClr val="bg1"/>
                </a:solidFill>
                <a:latin typeface="Times New Roman" panose="02020603050405020304" pitchFamily="18" charset="0"/>
                <a:cs typeface="Times New Roman" panose="02020603050405020304" pitchFamily="18" charset="0"/>
              </a:rPr>
              <a:t>національні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інтереси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українського</a:t>
            </a:r>
            <a:r>
              <a:rPr lang="ru-RU" dirty="0">
                <a:solidFill>
                  <a:schemeClr val="bg1"/>
                </a:solidFill>
                <a:latin typeface="Times New Roman" panose="02020603050405020304" pitchFamily="18" charset="0"/>
                <a:cs typeface="Times New Roman" panose="02020603050405020304" pitchFamily="18" charset="0"/>
              </a:rPr>
              <a:t> народу. </a:t>
            </a:r>
            <a:endParaRPr lang="uk-UA"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3399563"/>
            <a:ext cx="3816424" cy="2862322"/>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solidFill>
                  <a:schemeClr val="bg1"/>
                </a:solidFill>
                <a:latin typeface="Times New Roman" panose="02020603050405020304" pitchFamily="18" charset="0"/>
                <a:cs typeface="Times New Roman" panose="02020603050405020304" pitchFamily="18" charset="0"/>
              </a:rPr>
              <a:t>	</a:t>
            </a:r>
            <a:r>
              <a:rPr lang="uk-UA" b="1" i="1" dirty="0" smtClean="0">
                <a:solidFill>
                  <a:schemeClr val="tx1"/>
                </a:solidFill>
                <a:latin typeface="Times New Roman" panose="02020603050405020304" pitchFamily="18" charset="0"/>
                <a:cs typeface="Times New Roman" panose="02020603050405020304" pitchFamily="18" charset="0"/>
              </a:rPr>
              <a:t>Форми </a:t>
            </a:r>
            <a:r>
              <a:rPr lang="uk-UA" b="1" i="1" dirty="0">
                <a:solidFill>
                  <a:schemeClr val="tx1"/>
                </a:solidFill>
                <a:latin typeface="Times New Roman" panose="02020603050405020304" pitchFamily="18" charset="0"/>
                <a:cs typeface="Times New Roman" panose="02020603050405020304" pitchFamily="18" charset="0"/>
              </a:rPr>
              <a:t>протесту</a:t>
            </a:r>
            <a:r>
              <a:rPr lang="uk-UA" dirty="0">
                <a:solidFill>
                  <a:schemeClr val="bg1"/>
                </a:solidFill>
                <a:latin typeface="Times New Roman" panose="02020603050405020304" pitchFamily="18" charset="0"/>
                <a:cs typeface="Times New Roman" panose="02020603050405020304" pitchFamily="18" charset="0"/>
              </a:rPr>
              <a:t>: відмова ряду представників дисидентського руху від радянського громадянства, подання прохань про виїзд за кордон, влаштовували акції мовчання, невиходу на роботу, вдавалися до голодування, передавали на волю документи та повідомлення про табірне життя й існуючі там порядки.</a:t>
            </a:r>
          </a:p>
        </p:txBody>
      </p:sp>
      <p:sp>
        <p:nvSpPr>
          <p:cNvPr id="4" name="Прямоугольник 3"/>
          <p:cNvSpPr/>
          <p:nvPr/>
        </p:nvSpPr>
        <p:spPr>
          <a:xfrm>
            <a:off x="4644008" y="620687"/>
            <a:ext cx="3744416" cy="2308324"/>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solidFill>
                  <a:schemeClr val="bg1"/>
                </a:solidFill>
                <a:latin typeface="Times New Roman" panose="02020603050405020304" pitchFamily="18" charset="0"/>
                <a:cs typeface="Times New Roman" panose="02020603050405020304" pitchFamily="18" charset="0"/>
              </a:rPr>
              <a:t>	</a:t>
            </a:r>
            <a:r>
              <a:rPr lang="uk-UA" b="1" i="1" dirty="0" smtClean="0">
                <a:solidFill>
                  <a:schemeClr val="tx1"/>
                </a:solidFill>
                <a:latin typeface="Times New Roman" panose="02020603050405020304" pitchFamily="18" charset="0"/>
                <a:cs typeface="Times New Roman" panose="02020603050405020304" pitchFamily="18" charset="0"/>
              </a:rPr>
              <a:t>Причини</a:t>
            </a:r>
            <a:r>
              <a:rPr lang="uk-UA" b="1" i="1" dirty="0" smtClean="0">
                <a:solidFill>
                  <a:schemeClr val="bg1"/>
                </a:solidFill>
                <a:latin typeface="Times New Roman" panose="02020603050405020304" pitchFamily="18" charset="0"/>
                <a:cs typeface="Times New Roman" panose="02020603050405020304" pitchFamily="18" charset="0"/>
              </a:rPr>
              <a:t> </a:t>
            </a:r>
            <a:r>
              <a:rPr lang="uk-UA" b="1" i="1" dirty="0">
                <a:solidFill>
                  <a:schemeClr val="tx1"/>
                </a:solidFill>
                <a:latin typeface="Times New Roman" panose="02020603050405020304" pitchFamily="18" charset="0"/>
                <a:cs typeface="Times New Roman" panose="02020603050405020304" pitchFamily="18" charset="0"/>
              </a:rPr>
              <a:t>появи</a:t>
            </a:r>
            <a:r>
              <a:rPr lang="uk-UA" b="1" i="1" dirty="0">
                <a:solidFill>
                  <a:schemeClr val="bg1"/>
                </a:solidFill>
                <a:latin typeface="Times New Roman" panose="02020603050405020304" pitchFamily="18" charset="0"/>
                <a:cs typeface="Times New Roman" panose="02020603050405020304" pitchFamily="18" charset="0"/>
              </a:rPr>
              <a:t> </a:t>
            </a:r>
            <a:r>
              <a:rPr lang="uk-UA" dirty="0">
                <a:solidFill>
                  <a:schemeClr val="bg1"/>
                </a:solidFill>
                <a:latin typeface="Times New Roman" panose="02020603050405020304" pitchFamily="18" charset="0"/>
                <a:cs typeface="Times New Roman" panose="02020603050405020304" pitchFamily="18" charset="0"/>
              </a:rPr>
              <a:t>: панування партійно-радянської бюрократії; утиски національного культурно-духовного життя; цілеспрямована русифікація корінного населення; ігнорування комуністичним режимом прав і свобод людини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039" y="3180134"/>
            <a:ext cx="3798039" cy="3301179"/>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7920880" cy="526297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800" dirty="0">
                <a:solidFill>
                  <a:schemeClr val="bg1"/>
                </a:solidFill>
                <a:latin typeface="Times New Roman" panose="02020603050405020304" pitchFamily="18" charset="0"/>
                <a:cs typeface="Times New Roman" panose="02020603050405020304" pitchFamily="18" charset="0"/>
              </a:rPr>
              <a:t>	</a:t>
            </a:r>
            <a:r>
              <a:rPr lang="ru-RU" sz="2800" b="1" dirty="0">
                <a:solidFill>
                  <a:schemeClr val="tx1"/>
                </a:solidFill>
                <a:latin typeface="Times New Roman" panose="02020603050405020304" pitchFamily="18" charset="0"/>
                <a:cs typeface="Times New Roman" panose="02020603050405020304" pitchFamily="18" charset="0"/>
              </a:rPr>
              <a:t>Першими </a:t>
            </a:r>
            <a:r>
              <a:rPr lang="ru-RU" sz="2800" b="1" dirty="0" err="1">
                <a:solidFill>
                  <a:schemeClr val="tx1"/>
                </a:solidFill>
                <a:latin typeface="Times New Roman" panose="02020603050405020304" pitchFamily="18" charset="0"/>
                <a:cs typeface="Times New Roman" panose="02020603050405020304" pitchFamily="18" charset="0"/>
              </a:rPr>
              <a:t>організаціями</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інакодумців</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України</a:t>
            </a:r>
            <a:r>
              <a:rPr lang="ru-RU" sz="2800" b="1" dirty="0">
                <a:solidFill>
                  <a:schemeClr val="tx1"/>
                </a:solidFill>
                <a:latin typeface="Times New Roman" panose="02020603050405020304" pitchFamily="18" charset="0"/>
                <a:cs typeface="Times New Roman" panose="02020603050405020304" pitchFamily="18" charset="0"/>
              </a:rPr>
              <a:t> стали:</a:t>
            </a:r>
            <a:endParaRPr lang="uk-UA" sz="2800"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Українська</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робітничо-селянська</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спілка</a:t>
            </a:r>
            <a:r>
              <a:rPr lang="ru-RU" sz="2800" dirty="0">
                <a:solidFill>
                  <a:schemeClr val="bg1"/>
                </a:solidFill>
                <a:latin typeface="Times New Roman" panose="02020603050405020304" pitchFamily="18" charset="0"/>
                <a:cs typeface="Times New Roman" panose="02020603050405020304" pitchFamily="18" charset="0"/>
              </a:rPr>
              <a:t> (УРСС), створена у </a:t>
            </a:r>
            <a:r>
              <a:rPr lang="ru-RU" sz="2800" dirty="0" err="1">
                <a:solidFill>
                  <a:schemeClr val="bg1"/>
                </a:solidFill>
                <a:latin typeface="Times New Roman" panose="02020603050405020304" pitchFamily="18" charset="0"/>
                <a:cs typeface="Times New Roman" panose="02020603050405020304" pitchFamily="18" charset="0"/>
              </a:rPr>
              <a:t>Львові</a:t>
            </a:r>
            <a:r>
              <a:rPr lang="ru-RU" sz="2800" dirty="0">
                <a:solidFill>
                  <a:schemeClr val="bg1"/>
                </a:solidFill>
                <a:latin typeface="Times New Roman" panose="02020603050405020304" pitchFamily="18" charset="0"/>
                <a:cs typeface="Times New Roman" panose="02020603050405020304" pitchFamily="18" charset="0"/>
              </a:rPr>
              <a:t> </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uk-UA" sz="2800" dirty="0">
                <a:solidFill>
                  <a:schemeClr val="bg1"/>
                </a:solidFill>
                <a:latin typeface="Times New Roman" panose="02020603050405020304" pitchFamily="18" charset="0"/>
                <a:cs typeface="Times New Roman" panose="02020603050405020304" pitchFamily="18" charset="0"/>
              </a:rPr>
              <a:t>Об'єднана</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партія</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визволення</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України</a:t>
            </a:r>
          </a:p>
          <a:p>
            <a:pPr marL="285750" indent="-285750">
              <a:buFont typeface="Wingdings" panose="05000000000000000000" pitchFamily="2" charset="2"/>
              <a:buChar char="Ø"/>
            </a:pPr>
            <a:r>
              <a:rPr lang="uk-UA" sz="2800" dirty="0">
                <a:solidFill>
                  <a:schemeClr val="bg1"/>
                </a:solidFill>
                <a:latin typeface="Times New Roman" panose="02020603050405020304" pitchFamily="18" charset="0"/>
                <a:cs typeface="Times New Roman" panose="02020603050405020304" pitchFamily="18" charset="0"/>
              </a:rPr>
              <a:t>Український</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національний фронт</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(УНФ) Створена З.</a:t>
            </a:r>
            <a:r>
              <a:rPr lang="uk-UA" sz="2800" dirty="0" err="1">
                <a:solidFill>
                  <a:schemeClr val="bg1"/>
                </a:solidFill>
                <a:latin typeface="Times New Roman" panose="02020603050405020304" pitchFamily="18" charset="0"/>
                <a:cs typeface="Times New Roman" panose="02020603050405020304" pitchFamily="18" charset="0"/>
              </a:rPr>
              <a:t>Красівським</a:t>
            </a:r>
            <a:r>
              <a:rPr lang="uk-UA" sz="2800" dirty="0">
                <a:solidFill>
                  <a:schemeClr val="bg1"/>
                </a:solidFill>
                <a:latin typeface="Times New Roman" panose="02020603050405020304" pitchFamily="18" charset="0"/>
                <a:cs typeface="Times New Roman" panose="02020603050405020304" pitchFamily="18" charset="0"/>
              </a:rPr>
              <a:t> та М.Дяком </a:t>
            </a: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Український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національний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комітет</a:t>
            </a:r>
            <a:r>
              <a:rPr lang="ru-RU" sz="2800" dirty="0">
                <a:solidFill>
                  <a:schemeClr val="bg1"/>
                </a:solidFill>
                <a:latin typeface="Times New Roman" panose="02020603050405020304" pitchFamily="18" charset="0"/>
                <a:cs typeface="Times New Roman" panose="02020603050405020304" pitchFamily="18" charset="0"/>
              </a:rPr>
              <a:t> (УНК)</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Демократичний</a:t>
            </a:r>
            <a:r>
              <a:rPr lang="ru-RU" sz="2800" dirty="0">
                <a:solidFill>
                  <a:schemeClr val="bg1"/>
                </a:solidFill>
                <a:latin typeface="Times New Roman" panose="02020603050405020304" pitchFamily="18" charset="0"/>
                <a:cs typeface="Times New Roman" panose="02020603050405020304" pitchFamily="18" charset="0"/>
              </a:rPr>
              <a:t> союз </a:t>
            </a:r>
            <a:r>
              <a:rPr lang="ru-RU" sz="2800" dirty="0" err="1">
                <a:solidFill>
                  <a:schemeClr val="bg1"/>
                </a:solidFill>
                <a:latin typeface="Times New Roman" panose="02020603050405020304" pitchFamily="18" charset="0"/>
                <a:cs typeface="Times New Roman" panose="02020603050405020304" pitchFamily="18" charset="0"/>
              </a:rPr>
              <a:t>соціалістів</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Партія</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боротьби</a:t>
            </a:r>
            <a:r>
              <a:rPr lang="ru-RU" sz="2800" dirty="0">
                <a:solidFill>
                  <a:schemeClr val="bg1"/>
                </a:solidFill>
                <a:latin typeface="Times New Roman" panose="02020603050405020304" pitchFamily="18" charset="0"/>
                <a:cs typeface="Times New Roman" panose="02020603050405020304" pitchFamily="18" charset="0"/>
              </a:rPr>
              <a:t> за </a:t>
            </a:r>
            <a:r>
              <a:rPr lang="ru-RU" sz="2800" dirty="0" err="1">
                <a:solidFill>
                  <a:schemeClr val="bg1"/>
                </a:solidFill>
                <a:latin typeface="Times New Roman" panose="02020603050405020304" pitchFamily="18" charset="0"/>
                <a:cs typeface="Times New Roman" panose="02020603050405020304" pitchFamily="18" charset="0"/>
              </a:rPr>
              <a:t>реалізацію</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ленінських</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ідей</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Реалістичний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робітничий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гурток</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демократів</a:t>
            </a:r>
            <a:r>
              <a:rPr lang="ru-RU" sz="2800" dirty="0">
                <a:solidFill>
                  <a:schemeClr val="bg1"/>
                </a:solidFill>
                <a:latin typeface="Times New Roman" panose="02020603050405020304" pitchFamily="18" charset="0"/>
                <a:cs typeface="Times New Roman" panose="02020603050405020304" pitchFamily="18" charset="0"/>
              </a:rPr>
              <a:t> — </a:t>
            </a:r>
            <a:r>
              <a:rPr lang="ru-RU" sz="2800" dirty="0" err="1">
                <a:solidFill>
                  <a:schemeClr val="bg1"/>
                </a:solidFill>
                <a:latin typeface="Times New Roman" panose="02020603050405020304" pitchFamily="18" charset="0"/>
                <a:cs typeface="Times New Roman" panose="02020603050405020304" pitchFamily="18" charset="0"/>
              </a:rPr>
              <a:t>створений</a:t>
            </a:r>
            <a:r>
              <a:rPr lang="ru-RU" sz="2800" dirty="0">
                <a:solidFill>
                  <a:schemeClr val="bg1"/>
                </a:solidFill>
                <a:latin typeface="Times New Roman" panose="02020603050405020304" pitchFamily="18" charset="0"/>
                <a:cs typeface="Times New Roman" panose="02020603050405020304" pitchFamily="18" charset="0"/>
              </a:rPr>
              <a:t> на </a:t>
            </a:r>
            <a:r>
              <a:rPr lang="ru-RU" sz="2800" dirty="0" err="1">
                <a:solidFill>
                  <a:schemeClr val="bg1"/>
                </a:solidFill>
                <a:latin typeface="Times New Roman" panose="02020603050405020304" pitchFamily="18" charset="0"/>
                <a:cs typeface="Times New Roman" panose="02020603050405020304" pitchFamily="18" charset="0"/>
              </a:rPr>
              <a:t>Донбасі</a:t>
            </a:r>
            <a:r>
              <a:rPr lang="ru-RU" sz="2800" dirty="0">
                <a:solidFill>
                  <a:schemeClr val="bg1"/>
                </a:solidFill>
                <a:latin typeface="Times New Roman" panose="02020603050405020304" pitchFamily="18" charset="0"/>
                <a:cs typeface="Times New Roman" panose="02020603050405020304" pitchFamily="18" charset="0"/>
              </a:rPr>
              <a:t> .</a:t>
            </a:r>
            <a:endParaRPr lang="uk-UA"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4572000" cy="317009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Перші</a:t>
            </a:r>
            <a:r>
              <a:rPr lang="ru-RU" sz="2000" dirty="0">
                <a:solidFill>
                  <a:schemeClr val="bg1"/>
                </a:solidFill>
                <a:latin typeface="Times New Roman" panose="02020603050405020304" pitchFamily="18" charset="0"/>
                <a:cs typeface="Times New Roman" panose="02020603050405020304" pitchFamily="18" charset="0"/>
              </a:rPr>
              <a:t> прояви </a:t>
            </a:r>
            <a:r>
              <a:rPr lang="ru-RU" sz="2000" dirty="0" err="1">
                <a:solidFill>
                  <a:schemeClr val="bg1"/>
                </a:solidFill>
                <a:latin typeface="Times New Roman" panose="02020603050405020304" pitchFamily="18" charset="0"/>
                <a:cs typeface="Times New Roman" panose="02020603050405020304" pitchFamily="18" charset="0"/>
              </a:rPr>
              <a:t>цього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руху</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мали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місце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наприкінці</a:t>
            </a:r>
            <a:r>
              <a:rPr lang="ru-RU" sz="2000" dirty="0">
                <a:solidFill>
                  <a:schemeClr val="bg1"/>
                </a:solidFill>
                <a:latin typeface="Times New Roman" panose="02020603050405020304" pitchFamily="18" charset="0"/>
                <a:cs typeface="Times New Roman" panose="02020603050405020304" pitchFamily="18" charset="0"/>
              </a:rPr>
              <a:t> 1950-х та на початку 60-х </a:t>
            </a:r>
            <a:r>
              <a:rPr lang="ru-RU" sz="2000" dirty="0" err="1">
                <a:solidFill>
                  <a:schemeClr val="bg1"/>
                </a:solidFill>
                <a:latin typeface="Times New Roman" panose="02020603050405020304" pitchFamily="18" charset="0"/>
                <a:cs typeface="Times New Roman" panose="02020603050405020304" pitchFamily="18" charset="0"/>
              </a:rPr>
              <a:t>років</a:t>
            </a:r>
            <a:r>
              <a:rPr lang="ru-RU" sz="2000" dirty="0">
                <a:solidFill>
                  <a:schemeClr val="bg1"/>
                </a:solidFill>
                <a:latin typeface="Times New Roman" panose="02020603050405020304" pitchFamily="18" charset="0"/>
                <a:cs typeface="Times New Roman" panose="02020603050405020304" pitchFamily="18" charset="0"/>
              </a:rPr>
              <a:t>, коли на </a:t>
            </a:r>
            <a:r>
              <a:rPr lang="ru-RU" sz="2000" dirty="0" err="1">
                <a:solidFill>
                  <a:schemeClr val="bg1"/>
                </a:solidFill>
                <a:latin typeface="Times New Roman" panose="02020603050405020304" pitchFamily="18" charset="0"/>
                <a:cs typeface="Times New Roman" panose="02020603050405020304" pitchFamily="18" charset="0"/>
              </a:rPr>
              <a:t>Західній</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Україні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було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організовано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кілька</a:t>
            </a:r>
            <a:r>
              <a:rPr lang="ru-RU" sz="2000" dirty="0">
                <a:solidFill>
                  <a:schemeClr val="bg1"/>
                </a:solidFill>
                <a:latin typeface="Times New Roman" panose="02020603050405020304" pitchFamily="18" charset="0"/>
                <a:cs typeface="Times New Roman" panose="02020603050405020304" pitchFamily="18" charset="0"/>
              </a:rPr>
              <a:t> невеликих </a:t>
            </a:r>
            <a:r>
              <a:rPr lang="ru-RU" sz="2000" dirty="0" err="1">
                <a:solidFill>
                  <a:schemeClr val="bg1"/>
                </a:solidFill>
                <a:latin typeface="Times New Roman" panose="02020603050405020304" pitchFamily="18" charset="0"/>
                <a:cs typeface="Times New Roman" panose="02020603050405020304" pitchFamily="18" charset="0"/>
              </a:rPr>
              <a:t>таємних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груп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Виділялася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серед</a:t>
            </a:r>
            <a:r>
              <a:rPr lang="ru-RU" sz="2000" dirty="0">
                <a:solidFill>
                  <a:schemeClr val="bg1"/>
                </a:solidFill>
                <a:latin typeface="Times New Roman" panose="02020603050405020304" pitchFamily="18" charset="0"/>
                <a:cs typeface="Times New Roman" panose="02020603050405020304" pitchFamily="18" charset="0"/>
              </a:rPr>
              <a:t> них так звана «</a:t>
            </a:r>
            <a:r>
              <a:rPr lang="ru-RU" sz="2000" dirty="0" err="1">
                <a:solidFill>
                  <a:schemeClr val="bg1"/>
                </a:solidFill>
                <a:latin typeface="Times New Roman" panose="02020603050405020304" pitchFamily="18" charset="0"/>
                <a:cs typeface="Times New Roman" panose="02020603050405020304" pitchFamily="18" charset="0"/>
              </a:rPr>
              <a:t>Група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юристів</a:t>
            </a:r>
            <a:r>
              <a:rPr lang="ru-RU" sz="2000" dirty="0">
                <a:solidFill>
                  <a:schemeClr val="bg1"/>
                </a:solidFill>
                <a:latin typeface="Times New Roman" panose="02020603050405020304" pitchFamily="18" charset="0"/>
                <a:cs typeface="Times New Roman" panose="02020603050405020304" pitchFamily="18" charset="0"/>
              </a:rPr>
              <a:t>» на </a:t>
            </a:r>
            <a:r>
              <a:rPr lang="ru-RU" sz="2000" dirty="0" err="1">
                <a:solidFill>
                  <a:schemeClr val="bg1"/>
                </a:solidFill>
                <a:latin typeface="Times New Roman" panose="02020603050405020304" pitchFamily="18" charset="0"/>
                <a:cs typeface="Times New Roman" panose="02020603050405020304" pitchFamily="18" charset="0"/>
              </a:rPr>
              <a:t>чолі</a:t>
            </a:r>
            <a:r>
              <a:rPr lang="ru-RU" sz="2000" dirty="0">
                <a:solidFill>
                  <a:schemeClr val="bg1"/>
                </a:solidFill>
                <a:latin typeface="Times New Roman" panose="02020603050405020304" pitchFamily="18" charset="0"/>
                <a:cs typeface="Times New Roman" panose="02020603050405020304" pitchFamily="18" charset="0"/>
              </a:rPr>
              <a:t> з адвокатом </a:t>
            </a:r>
            <a:r>
              <a:rPr lang="ru-RU" sz="2000" dirty="0" err="1">
                <a:solidFill>
                  <a:schemeClr val="bg1"/>
                </a:solidFill>
                <a:latin typeface="Times New Roman" panose="02020603050405020304" pitchFamily="18" charset="0"/>
                <a:cs typeface="Times New Roman" panose="02020603050405020304" pitchFamily="18" charset="0"/>
              </a:rPr>
              <a:t>Левком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Лук'яненком</a:t>
            </a:r>
            <a:r>
              <a:rPr lang="ru-RU" sz="2000" dirty="0">
                <a:solidFill>
                  <a:schemeClr val="bg1"/>
                </a:solidFill>
                <a:latin typeface="Times New Roman" panose="02020603050405020304" pitchFamily="18" charset="0"/>
                <a:cs typeface="Times New Roman" panose="02020603050405020304" pitchFamily="18" charset="0"/>
              </a:rPr>
              <a:t>. Вона закликала до </a:t>
            </a:r>
            <a:r>
              <a:rPr lang="ru-RU" sz="2000" dirty="0" err="1">
                <a:solidFill>
                  <a:schemeClr val="bg1"/>
                </a:solidFill>
                <a:latin typeface="Times New Roman" panose="02020603050405020304" pitchFamily="18" charset="0"/>
                <a:cs typeface="Times New Roman" panose="02020603050405020304" pitchFamily="18" charset="0"/>
              </a:rPr>
              <a:t>здійснення</a:t>
            </a:r>
            <a:r>
              <a:rPr lang="ru-RU" sz="2000" dirty="0">
                <a:solidFill>
                  <a:schemeClr val="bg1"/>
                </a:solidFill>
                <a:latin typeface="Times New Roman" panose="02020603050405020304" pitchFamily="18" charset="0"/>
                <a:cs typeface="Times New Roman" panose="02020603050405020304" pitchFamily="18" charset="0"/>
              </a:rPr>
              <a:t> законного права </a:t>
            </a:r>
            <a:r>
              <a:rPr lang="ru-RU" sz="2000" dirty="0" err="1">
                <a:solidFill>
                  <a:schemeClr val="bg1"/>
                </a:solidFill>
                <a:latin typeface="Times New Roman" panose="02020603050405020304" pitchFamily="18" charset="0"/>
                <a:cs typeface="Times New Roman" panose="02020603050405020304" pitchFamily="18" charset="0"/>
              </a:rPr>
              <a:t>України</a:t>
            </a:r>
            <a:r>
              <a:rPr lang="ru-RU" sz="2000" dirty="0">
                <a:solidFill>
                  <a:schemeClr val="bg1"/>
                </a:solidFill>
                <a:latin typeface="Times New Roman" panose="02020603050405020304" pitchFamily="18" charset="0"/>
                <a:cs typeface="Times New Roman" panose="02020603050405020304" pitchFamily="18" charset="0"/>
              </a:rPr>
              <a:t> на </a:t>
            </a:r>
            <a:r>
              <a:rPr lang="ru-RU" sz="2000" dirty="0" err="1">
                <a:solidFill>
                  <a:schemeClr val="bg1"/>
                </a:solidFill>
                <a:latin typeface="Times New Roman" panose="02020603050405020304" pitchFamily="18" charset="0"/>
                <a:cs typeface="Times New Roman" panose="02020603050405020304" pitchFamily="18" charset="0"/>
              </a:rPr>
              <a:t>вихід</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із</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Радянського</a:t>
            </a:r>
            <a:r>
              <a:rPr lang="ru-RU" sz="2000" dirty="0">
                <a:solidFill>
                  <a:schemeClr val="bg1"/>
                </a:solidFill>
                <a:latin typeface="Times New Roman" panose="02020603050405020304" pitchFamily="18" charset="0"/>
                <a:cs typeface="Times New Roman" panose="02020603050405020304" pitchFamily="18" charset="0"/>
              </a:rPr>
              <a:t> Союзу</a:t>
            </a:r>
            <a:r>
              <a:rPr lang="uk-UA" sz="2000" dirty="0">
                <a:solidFill>
                  <a:schemeClr val="bg1"/>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6129" y="3916285"/>
            <a:ext cx="3586797" cy="2690098"/>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5360" y="1052736"/>
            <a:ext cx="3231128" cy="4032448"/>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5760640" cy="3139321"/>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200" dirty="0">
                <a:solidFill>
                  <a:schemeClr val="bg1"/>
                </a:solidFill>
                <a:latin typeface="Times New Roman" panose="02020603050405020304" pitchFamily="18" charset="0"/>
                <a:cs typeface="Times New Roman" panose="02020603050405020304" pitchFamily="18" charset="0"/>
              </a:rPr>
              <a:t>	У 60-80х </a:t>
            </a:r>
            <a:r>
              <a:rPr lang="ru-RU" sz="2200" dirty="0" err="1">
                <a:solidFill>
                  <a:schemeClr val="bg1"/>
                </a:solidFill>
                <a:latin typeface="Times New Roman" panose="02020603050405020304" pitchFamily="18" charset="0"/>
                <a:cs typeface="Times New Roman" panose="02020603050405020304" pitchFamily="18" charset="0"/>
              </a:rPr>
              <a:t>pp</a:t>
            </a:r>
            <a:r>
              <a:rPr lang="ru-RU" sz="2200" dirty="0">
                <a:solidFill>
                  <a:schemeClr val="bg1"/>
                </a:solidFill>
                <a:latin typeface="Times New Roman" panose="02020603050405020304" pitchFamily="18" charset="0"/>
                <a:cs typeface="Times New Roman" panose="02020603050405020304" pitchFamily="18" charset="0"/>
              </a:rPr>
              <a:t>. XX ст. у </a:t>
            </a:r>
            <a:r>
              <a:rPr lang="ru-RU" sz="2200" dirty="0" err="1">
                <a:solidFill>
                  <a:schemeClr val="bg1"/>
                </a:solidFill>
                <a:latin typeface="Times New Roman" panose="02020603050405020304" pitchFamily="18" charset="0"/>
                <a:cs typeface="Times New Roman" panose="02020603050405020304" pitchFamily="18" charset="0"/>
              </a:rPr>
              <a:t>зв'язку</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зі</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зростанням</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незадоволення</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існуючим</a:t>
            </a:r>
            <a:r>
              <a:rPr lang="ru-RU" sz="2200" dirty="0">
                <a:solidFill>
                  <a:schemeClr val="bg1"/>
                </a:solidFill>
                <a:latin typeface="Times New Roman" panose="02020603050405020304" pitchFamily="18" charset="0"/>
                <a:cs typeface="Times New Roman" panose="02020603050405020304" pitchFamily="18" charset="0"/>
              </a:rPr>
              <a:t> режимом </a:t>
            </a:r>
            <a:r>
              <a:rPr lang="ru-RU" sz="2200" dirty="0" err="1">
                <a:solidFill>
                  <a:schemeClr val="bg1"/>
                </a:solidFill>
                <a:latin typeface="Times New Roman" panose="02020603050405020304" pitchFamily="18" charset="0"/>
                <a:cs typeface="Times New Roman" panose="02020603050405020304" pitchFamily="18" charset="0"/>
              </a:rPr>
              <a:t>дисидентство</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набуло</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поширення</a:t>
            </a:r>
            <a:r>
              <a:rPr lang="ru-RU" sz="2200" dirty="0">
                <a:solidFill>
                  <a:schemeClr val="bg1"/>
                </a:solidFill>
                <a:latin typeface="Times New Roman" panose="02020603050405020304" pitchFamily="18" charset="0"/>
                <a:cs typeface="Times New Roman" panose="02020603050405020304" pitchFamily="18" charset="0"/>
              </a:rPr>
              <a:t> в СРСР та </a:t>
            </a:r>
            <a:r>
              <a:rPr lang="ru-RU" sz="2200" dirty="0" err="1">
                <a:solidFill>
                  <a:schemeClr val="bg1"/>
                </a:solidFill>
                <a:latin typeface="Times New Roman" panose="02020603050405020304" pitchFamily="18" charset="0"/>
                <a:cs typeface="Times New Roman" panose="02020603050405020304" pitchFamily="18" charset="0"/>
              </a:rPr>
              <a:t>інших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країнах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соціалістичного</a:t>
            </a:r>
            <a:r>
              <a:rPr lang="ru-RU" sz="2200" dirty="0">
                <a:solidFill>
                  <a:schemeClr val="bg1"/>
                </a:solidFill>
                <a:latin typeface="Times New Roman" panose="02020603050405020304" pitchFamily="18" charset="0"/>
                <a:cs typeface="Times New Roman" panose="02020603050405020304" pitchFamily="18" charset="0"/>
              </a:rPr>
              <a:t> табору як </a:t>
            </a:r>
            <a:r>
              <a:rPr lang="ru-RU" sz="2200" dirty="0" err="1">
                <a:solidFill>
                  <a:schemeClr val="bg1"/>
                </a:solidFill>
                <a:latin typeface="Times New Roman" panose="02020603050405020304" pitchFamily="18" charset="0"/>
                <a:cs typeface="Times New Roman" panose="02020603050405020304" pitchFamily="18" charset="0"/>
              </a:rPr>
              <a:t>вияв</a:t>
            </a:r>
            <a:r>
              <a:rPr lang="ru-RU" sz="2200" dirty="0">
                <a:solidFill>
                  <a:schemeClr val="bg1"/>
                </a:solidFill>
                <a:latin typeface="Times New Roman" panose="02020603050405020304" pitchFamily="18" charset="0"/>
                <a:cs typeface="Times New Roman" panose="02020603050405020304" pitchFamily="18" charset="0"/>
              </a:rPr>
              <a:t> протесту </a:t>
            </a:r>
            <a:r>
              <a:rPr lang="ru-RU" sz="2200" dirty="0" err="1">
                <a:solidFill>
                  <a:schemeClr val="bg1"/>
                </a:solidFill>
                <a:latin typeface="Times New Roman" panose="02020603050405020304" pitchFamily="18" charset="0"/>
                <a:cs typeface="Times New Roman" panose="02020603050405020304" pitchFamily="18" charset="0"/>
              </a:rPr>
              <a:t>проти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утисків</a:t>
            </a:r>
            <a:r>
              <a:rPr lang="ru-RU" sz="2200" dirty="0">
                <a:solidFill>
                  <a:schemeClr val="bg1"/>
                </a:solidFill>
                <a:latin typeface="Times New Roman" panose="02020603050405020304" pitchFamily="18" charset="0"/>
                <a:cs typeface="Times New Roman" panose="02020603050405020304" pitchFamily="18" charset="0"/>
              </a:rPr>
              <a:t> і </a:t>
            </a:r>
            <a:r>
              <a:rPr lang="ru-RU" sz="2200" dirty="0" err="1">
                <a:solidFill>
                  <a:schemeClr val="bg1"/>
                </a:solidFill>
                <a:latin typeface="Times New Roman" panose="02020603050405020304" pitchFamily="18" charset="0"/>
                <a:cs typeface="Times New Roman" panose="02020603050405020304" pitchFamily="18" charset="0"/>
              </a:rPr>
              <a:t>переслідувань</a:t>
            </a:r>
            <a:r>
              <a:rPr lang="ru-RU" sz="2200" dirty="0">
                <a:solidFill>
                  <a:schemeClr val="bg1"/>
                </a:solidFill>
                <a:latin typeface="Times New Roman" panose="02020603050405020304" pitchFamily="18" charset="0"/>
                <a:cs typeface="Times New Roman" panose="02020603050405020304" pitchFamily="18" charset="0"/>
              </a:rPr>
              <a:t>. У </a:t>
            </a:r>
            <a:r>
              <a:rPr lang="ru-RU" sz="2200" dirty="0" err="1">
                <a:solidFill>
                  <a:schemeClr val="bg1"/>
                </a:solidFill>
                <a:latin typeface="Times New Roman" panose="02020603050405020304" pitchFamily="18" charset="0"/>
                <a:cs typeface="Times New Roman" panose="02020603050405020304" pitchFamily="18" charset="0"/>
              </a:rPr>
              <a:t>ньому</a:t>
            </a:r>
            <a:r>
              <a:rPr lang="ru-RU" sz="2200" dirty="0">
                <a:solidFill>
                  <a:schemeClr val="bg1"/>
                </a:solidFill>
                <a:latin typeface="Times New Roman" panose="02020603050405020304" pitchFamily="18" charset="0"/>
                <a:cs typeface="Times New Roman" panose="02020603050405020304" pitchFamily="18" charset="0"/>
              </a:rPr>
              <a:t> брали участь </a:t>
            </a:r>
            <a:r>
              <a:rPr lang="ru-RU" sz="2200" dirty="0" err="1">
                <a:solidFill>
                  <a:schemeClr val="bg1"/>
                </a:solidFill>
                <a:latin typeface="Times New Roman" panose="02020603050405020304" pitchFamily="18" charset="0"/>
                <a:cs typeface="Times New Roman" panose="02020603050405020304" pitchFamily="18" charset="0"/>
              </a:rPr>
              <a:t>представники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наукової</a:t>
            </a:r>
            <a:r>
              <a:rPr lang="ru-RU" sz="2200" dirty="0">
                <a:solidFill>
                  <a:schemeClr val="bg1"/>
                </a:solidFill>
                <a:latin typeface="Times New Roman" panose="02020603050405020304" pitchFamily="18" charset="0"/>
                <a:cs typeface="Times New Roman" panose="02020603050405020304" pitchFamily="18" charset="0"/>
              </a:rPr>
              <a:t> та </a:t>
            </a:r>
            <a:r>
              <a:rPr lang="ru-RU" sz="2200" dirty="0" err="1">
                <a:solidFill>
                  <a:schemeClr val="bg1"/>
                </a:solidFill>
                <a:latin typeface="Times New Roman" panose="02020603050405020304" pitchFamily="18" charset="0"/>
                <a:cs typeface="Times New Roman" panose="02020603050405020304" pitchFamily="18" charset="0"/>
              </a:rPr>
              <a:t>художньої</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інтелігенції</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інженернотехнічні</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працівники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робітники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селяни</a:t>
            </a:r>
            <a:r>
              <a:rPr lang="ru-RU" sz="2200" dirty="0">
                <a:solidFill>
                  <a:schemeClr val="bg1"/>
                </a:solidFill>
                <a:latin typeface="Times New Roman" panose="02020603050405020304" pitchFamily="18" charset="0"/>
                <a:cs typeface="Times New Roman" panose="02020603050405020304" pitchFamily="18" charset="0"/>
              </a:rPr>
              <a:t>. </a:t>
            </a:r>
            <a:endParaRPr lang="uk-UA" sz="22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19464" y="3267407"/>
            <a:ext cx="4248472" cy="3294733"/>
          </a:xfrm>
          <a:prstGeom prst="rect">
            <a:avLst/>
          </a:prstGeom>
          <a:ln w="127000" cap="rnd">
            <a:solidFill>
              <a:schemeClr val="bg1"/>
            </a:solidFill>
          </a:ln>
          <a:effectLst>
            <a:outerShdw blurRad="76200" dist="95250" dir="10500000" sx="97000" sy="23000" kx="900000" algn="br" rotWithShape="0">
              <a:srgbClr val="000000">
                <a:alpha val="20000"/>
              </a:srgbClr>
            </a:outerShdw>
          </a:effectLst>
        </p:spPr>
      </p:pic>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5544616" cy="3785652"/>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2000" dirty="0">
                <a:solidFill>
                  <a:schemeClr val="bg1"/>
                </a:solidFill>
                <a:latin typeface="Times New Roman" panose="02020603050405020304" pitchFamily="18" charset="0"/>
                <a:cs typeface="Times New Roman" panose="02020603050405020304" pitchFamily="18" charset="0"/>
              </a:rPr>
              <a:t>	Поверхова і непослідовна за своїм змістом</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хрущовська</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«відлига» принесла українській</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національно</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свідомій</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інтелігенції</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великі сподівання й гіркі розчарування.</a:t>
            </a:r>
          </a:p>
          <a:p>
            <a:r>
              <a:rPr lang="uk-UA" sz="2000" dirty="0">
                <a:solidFill>
                  <a:schemeClr val="bg1"/>
                </a:solidFill>
                <a:latin typeface="Times New Roman" panose="02020603050405020304" pitchFamily="18" charset="0"/>
                <a:cs typeface="Times New Roman" panose="02020603050405020304" pitchFamily="18" charset="0"/>
              </a:rPr>
              <a:t>	Виник </a:t>
            </a:r>
            <a:r>
              <a:rPr lang="ru-RU" sz="2000" dirty="0" err="1">
                <a:solidFill>
                  <a:schemeClr val="bg1"/>
                </a:solidFill>
                <a:latin typeface="Times New Roman" panose="02020603050405020304" pitchFamily="18" charset="0"/>
                <a:cs typeface="Times New Roman" panose="02020603050405020304" pitchFamily="18" charset="0"/>
              </a:rPr>
              <a:t>рух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захисту</a:t>
            </a:r>
            <a:r>
              <a:rPr lang="ru-RU" sz="2000" dirty="0">
                <a:solidFill>
                  <a:schemeClr val="bg1"/>
                </a:solidFill>
                <a:latin typeface="Times New Roman" panose="02020603050405020304" pitchFamily="18" charset="0"/>
                <a:cs typeface="Times New Roman" panose="02020603050405020304" pitchFamily="18" charset="0"/>
              </a:rPr>
              <a:t> прав </a:t>
            </a:r>
            <a:r>
              <a:rPr lang="ru-RU" sz="2000" dirty="0" err="1">
                <a:solidFill>
                  <a:schemeClr val="bg1"/>
                </a:solidFill>
                <a:latin typeface="Times New Roman" panose="02020603050405020304" pitchFamily="18" charset="0"/>
                <a:cs typeface="Times New Roman" panose="02020603050405020304" pitchFamily="18" charset="0"/>
              </a:rPr>
              <a:t>людини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Його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представники</a:t>
            </a:r>
            <a:r>
              <a:rPr lang="en-US" sz="2000" dirty="0" smtClean="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жорстоко</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переслідувалися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владою</a:t>
            </a:r>
            <a:r>
              <a:rPr lang="ru-RU" sz="2000" dirty="0">
                <a:solidFill>
                  <a:schemeClr val="bg1"/>
                </a:solidFill>
                <a:latin typeface="Times New Roman" panose="02020603050405020304" pitchFamily="18" charset="0"/>
                <a:cs typeface="Times New Roman" panose="02020603050405020304" pitchFamily="18" charset="0"/>
              </a:rPr>
              <a:t>. </a:t>
            </a:r>
          </a:p>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Ще</a:t>
            </a:r>
            <a:r>
              <a:rPr lang="ru-RU" sz="2000" dirty="0">
                <a:solidFill>
                  <a:schemeClr val="bg1"/>
                </a:solidFill>
                <a:latin typeface="Times New Roman" panose="02020603050405020304" pitchFamily="18" charset="0"/>
                <a:cs typeface="Times New Roman" panose="02020603050405020304" pitchFamily="18" charset="0"/>
              </a:rPr>
              <a:t> одним </a:t>
            </a:r>
            <a:r>
              <a:rPr lang="ru-RU" sz="2000" dirty="0" err="1">
                <a:solidFill>
                  <a:schemeClr val="bg1"/>
                </a:solidFill>
                <a:latin typeface="Times New Roman" panose="02020603050405020304" pitchFamily="18" charset="0"/>
                <a:cs typeface="Times New Roman" panose="02020603050405020304" pitchFamily="18" charset="0"/>
              </a:rPr>
              <a:t>новим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різновидом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опозиційного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руху</a:t>
            </a:r>
            <a:r>
              <a:rPr lang="ru-RU" sz="2000" dirty="0">
                <a:solidFill>
                  <a:schemeClr val="bg1"/>
                </a:solidFill>
                <a:latin typeface="Times New Roman" panose="02020603050405020304" pitchFamily="18" charset="0"/>
                <a:cs typeface="Times New Roman" panose="02020603050405020304" pitchFamily="18" charset="0"/>
              </a:rPr>
              <a:t> стала </a:t>
            </a:r>
            <a:r>
              <a:rPr lang="ru-RU" sz="2000" dirty="0" err="1">
                <a:solidFill>
                  <a:schemeClr val="bg1"/>
                </a:solidFill>
                <a:latin typeface="Times New Roman" panose="02020603050405020304" pitchFamily="18" charset="0"/>
                <a:cs typeface="Times New Roman" panose="02020603050405020304" pitchFamily="18" charset="0"/>
              </a:rPr>
              <a:t>боротьба</a:t>
            </a:r>
            <a:r>
              <a:rPr lang="ru-RU" sz="2000" dirty="0">
                <a:solidFill>
                  <a:schemeClr val="bg1"/>
                </a:solidFill>
                <a:latin typeface="Times New Roman" panose="02020603050405020304" pitchFamily="18" charset="0"/>
                <a:cs typeface="Times New Roman" panose="02020603050405020304" pitchFamily="18" charset="0"/>
              </a:rPr>
              <a:t> за свободу </a:t>
            </a:r>
            <a:r>
              <a:rPr lang="ru-RU" sz="2000" dirty="0" err="1">
                <a:solidFill>
                  <a:schemeClr val="bg1"/>
                </a:solidFill>
                <a:latin typeface="Times New Roman" panose="02020603050405020304" pitchFamily="18" charset="0"/>
                <a:cs typeface="Times New Roman" panose="02020603050405020304" pitchFamily="18" charset="0"/>
              </a:rPr>
              <a:t>совісті</a:t>
            </a:r>
            <a:r>
              <a:rPr lang="ru-RU" sz="2000" dirty="0">
                <a:solidFill>
                  <a:schemeClr val="bg1"/>
                </a:solidFill>
                <a:latin typeface="Times New Roman" panose="02020603050405020304" pitchFamily="18" charset="0"/>
                <a:cs typeface="Times New Roman" panose="02020603050405020304" pitchFamily="18" charset="0"/>
              </a:rPr>
              <a:t>, свободу </a:t>
            </a:r>
            <a:r>
              <a:rPr lang="ru-RU" sz="2000" dirty="0" err="1">
                <a:solidFill>
                  <a:schemeClr val="bg1"/>
                </a:solidFill>
                <a:latin typeface="Times New Roman" panose="02020603050405020304" pitchFamily="18" charset="0"/>
                <a:cs typeface="Times New Roman" panose="02020603050405020304" pitchFamily="18" charset="0"/>
              </a:rPr>
              <a:t>віросповідання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що</a:t>
            </a:r>
            <a:r>
              <a:rPr lang="ru-RU" sz="2000" dirty="0">
                <a:solidFill>
                  <a:schemeClr val="bg1"/>
                </a:solidFill>
                <a:latin typeface="Times New Roman" panose="02020603050405020304" pitchFamily="18" charset="0"/>
                <a:cs typeface="Times New Roman" panose="02020603050405020304" pitchFamily="18" charset="0"/>
              </a:rPr>
              <a:t> вели, як правило, </a:t>
            </a:r>
            <a:r>
              <a:rPr lang="ru-RU" sz="2000" dirty="0" err="1">
                <a:solidFill>
                  <a:schemeClr val="bg1"/>
                </a:solidFill>
                <a:latin typeface="Times New Roman" panose="02020603050405020304" pitchFamily="18" charset="0"/>
                <a:cs typeface="Times New Roman" panose="02020603050405020304" pitchFamily="18" charset="0"/>
              </a:rPr>
              <a:t>представники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забороненої</a:t>
            </a:r>
            <a:r>
              <a:rPr lang="ru-RU" sz="2000" dirty="0">
                <a:solidFill>
                  <a:schemeClr val="bg1"/>
                </a:solidFill>
                <a:latin typeface="Times New Roman" panose="02020603050405020304" pitchFamily="18" charset="0"/>
                <a:cs typeface="Times New Roman" panose="02020603050405020304" pitchFamily="18" charset="0"/>
              </a:rPr>
              <a:t> у 1946 р. </a:t>
            </a:r>
            <a:r>
              <a:rPr lang="ru-RU" sz="2000" dirty="0" err="1">
                <a:solidFill>
                  <a:schemeClr val="bg1"/>
                </a:solidFill>
                <a:latin typeface="Times New Roman" panose="02020603050405020304" pitchFamily="18" charset="0"/>
                <a:cs typeface="Times New Roman" panose="02020603050405020304" pitchFamily="18" charset="0"/>
              </a:rPr>
              <a:t>Української</a:t>
            </a:r>
            <a:r>
              <a:rPr lang="ru-RU" sz="2000" dirty="0">
                <a:solidFill>
                  <a:schemeClr val="bg1"/>
                </a:solidFill>
                <a:latin typeface="Times New Roman" panose="02020603050405020304" pitchFamily="18" charset="0"/>
                <a:cs typeface="Times New Roman" panose="02020603050405020304" pitchFamily="18" charset="0"/>
              </a:rPr>
              <a:t> греко-</a:t>
            </a:r>
            <a:r>
              <a:rPr lang="ru-RU" sz="2000" dirty="0" err="1">
                <a:solidFill>
                  <a:schemeClr val="bg1"/>
                </a:solidFill>
                <a:latin typeface="Times New Roman" panose="02020603050405020304" pitchFamily="18" charset="0"/>
                <a:cs typeface="Times New Roman" panose="02020603050405020304" pitchFamily="18" charset="0"/>
              </a:rPr>
              <a:t>католицької</a:t>
            </a:r>
            <a:r>
              <a:rPr lang="ru-RU" sz="2000" dirty="0">
                <a:solidFill>
                  <a:schemeClr val="bg1"/>
                </a:solidFill>
                <a:latin typeface="Times New Roman" panose="02020603050405020304" pitchFamily="18" charset="0"/>
                <a:cs typeface="Times New Roman" panose="02020603050405020304" pitchFamily="18" charset="0"/>
              </a:rPr>
              <a:t> церкви (УГКЦ).</a:t>
            </a:r>
            <a:endParaRPr lang="uk-UA" sz="20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8184" y="598341"/>
            <a:ext cx="2713484" cy="4178765"/>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437112"/>
            <a:ext cx="3384466" cy="2188097"/>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136904" cy="4401205"/>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800" dirty="0">
                <a:solidFill>
                  <a:schemeClr val="bg1"/>
                </a:solidFill>
                <a:latin typeface="Times New Roman" panose="02020603050405020304" pitchFamily="18" charset="0"/>
                <a:cs typeface="Times New Roman" panose="02020603050405020304" pitchFamily="18" charset="0"/>
              </a:rPr>
              <a:t>	</a:t>
            </a:r>
            <a:r>
              <a:rPr lang="ru-RU" sz="2800" b="1" i="1" dirty="0" err="1">
                <a:solidFill>
                  <a:schemeClr val="tx1"/>
                </a:solidFill>
                <a:latin typeface="Times New Roman" panose="02020603050405020304" pitchFamily="18" charset="0"/>
                <a:cs typeface="Times New Roman" panose="02020603050405020304" pitchFamily="18" charset="0"/>
              </a:rPr>
              <a:t>Дисидентський</a:t>
            </a:r>
            <a:r>
              <a:rPr lang="ru-RU" sz="2800" b="1" i="1" dirty="0">
                <a:solidFill>
                  <a:schemeClr val="tx1"/>
                </a:solidFill>
                <a:latin typeface="Times New Roman" panose="02020603050405020304" pitchFamily="18" charset="0"/>
                <a:cs typeface="Times New Roman" panose="02020603050405020304" pitchFamily="18" charset="0"/>
              </a:rPr>
              <a:t> </a:t>
            </a:r>
            <a:r>
              <a:rPr lang="ru-RU" sz="2800" b="1" i="1" dirty="0" err="1">
                <a:solidFill>
                  <a:schemeClr val="tx1"/>
                </a:solidFill>
                <a:latin typeface="Times New Roman" panose="02020603050405020304" pitchFamily="18" charset="0"/>
                <a:cs typeface="Times New Roman" panose="02020603050405020304" pitchFamily="18" charset="0"/>
              </a:rPr>
              <a:t>рух</a:t>
            </a:r>
            <a:r>
              <a:rPr lang="ru-RU" sz="2800" b="1" i="1" dirty="0">
                <a:solidFill>
                  <a:schemeClr val="bg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800" dirty="0" err="1">
                <a:solidFill>
                  <a:schemeClr val="bg1"/>
                </a:solidFill>
                <a:latin typeface="Times New Roman" panose="02020603050405020304" pitchFamily="18" charset="0"/>
                <a:cs typeface="Times New Roman" panose="02020603050405020304" pitchFamily="18" charset="0"/>
              </a:rPr>
              <a:t>мав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специфічну</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соціальну</a:t>
            </a:r>
            <a:r>
              <a:rPr lang="ru-RU" sz="2800" dirty="0">
                <a:solidFill>
                  <a:schemeClr val="bg1"/>
                </a:solidFill>
                <a:latin typeface="Times New Roman" panose="02020603050405020304" pitchFamily="18" charset="0"/>
                <a:cs typeface="Times New Roman" panose="02020603050405020304" pitchFamily="18" charset="0"/>
              </a:rPr>
              <a:t> базу (</a:t>
            </a:r>
            <a:r>
              <a:rPr lang="ru-RU" sz="2800" dirty="0" err="1">
                <a:solidFill>
                  <a:schemeClr val="bg1"/>
                </a:solidFill>
                <a:latin typeface="Times New Roman" panose="02020603050405020304" pitchFamily="18" charset="0"/>
                <a:cs typeface="Times New Roman" panose="02020603050405020304" pitchFamily="18" charset="0"/>
              </a:rPr>
              <a:t>близько</a:t>
            </a:r>
            <a:r>
              <a:rPr lang="ru-RU" sz="2800" dirty="0">
                <a:solidFill>
                  <a:schemeClr val="bg1"/>
                </a:solidFill>
                <a:latin typeface="Times New Roman" panose="02020603050405020304" pitchFamily="18" charset="0"/>
                <a:cs typeface="Times New Roman" panose="02020603050405020304" pitchFamily="18" charset="0"/>
              </a:rPr>
              <a:t> 80% </a:t>
            </a:r>
            <a:r>
              <a:rPr lang="ru-RU" sz="2800" dirty="0" err="1">
                <a:solidFill>
                  <a:schemeClr val="bg1"/>
                </a:solidFill>
                <a:latin typeface="Times New Roman" panose="02020603050405020304" pitchFamily="18" charset="0"/>
                <a:cs typeface="Times New Roman" panose="02020603050405020304" pitchFamily="18" charset="0"/>
              </a:rPr>
              <a:t>дисидентів</a:t>
            </a:r>
            <a:r>
              <a:rPr lang="ru-RU" sz="2800" dirty="0">
                <a:solidFill>
                  <a:schemeClr val="bg1"/>
                </a:solidFill>
                <a:latin typeface="Times New Roman" panose="02020603050405020304" pitchFamily="18" charset="0"/>
                <a:cs typeface="Times New Roman" panose="02020603050405020304" pitchFamily="18" charset="0"/>
              </a:rPr>
              <a:t> становила </a:t>
            </a:r>
            <a:r>
              <a:rPr lang="ru-RU" sz="2800" dirty="0" err="1">
                <a:solidFill>
                  <a:schemeClr val="bg1"/>
                </a:solidFill>
                <a:latin typeface="Times New Roman" panose="02020603050405020304" pitchFamily="18" charset="0"/>
                <a:cs typeface="Times New Roman" panose="02020603050405020304" pitchFamily="18" charset="0"/>
              </a:rPr>
              <a:t>інтелігенція</a:t>
            </a:r>
            <a:r>
              <a:rPr lang="ru-RU" sz="2800" dirty="0">
                <a:solidFill>
                  <a:schemeClr val="bg1"/>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ru-RU" sz="2800" dirty="0" err="1">
                <a:solidFill>
                  <a:schemeClr val="bg1"/>
                </a:solidFill>
                <a:latin typeface="Times New Roman" panose="02020603050405020304" pitchFamily="18" charset="0"/>
                <a:cs typeface="Times New Roman" panose="02020603050405020304" pitchFamily="18" charset="0"/>
              </a:rPr>
              <a:t>був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довготривалим</a:t>
            </a:r>
            <a:r>
              <a:rPr lang="ru-RU" sz="2800" dirty="0">
                <a:solidFill>
                  <a:schemeClr val="bg1"/>
                </a:solidFill>
                <a:latin typeface="Times New Roman" panose="02020603050405020304" pitchFamily="18" charset="0"/>
                <a:cs typeface="Times New Roman" panose="02020603050405020304" pitchFamily="18" charset="0"/>
              </a:rPr>
              <a:t> у </a:t>
            </a:r>
            <a:r>
              <a:rPr lang="ru-RU" sz="2800" dirty="0" err="1">
                <a:solidFill>
                  <a:schemeClr val="bg1"/>
                </a:solidFill>
                <a:latin typeface="Times New Roman" panose="02020603050405020304" pitchFamily="18" charset="0"/>
                <a:cs typeface="Times New Roman" panose="02020603050405020304" pitchFamily="18" charset="0"/>
              </a:rPr>
              <a:t>часі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понад</a:t>
            </a:r>
            <a:r>
              <a:rPr lang="ru-RU" sz="2800" dirty="0">
                <a:solidFill>
                  <a:schemeClr val="bg1"/>
                </a:solidFill>
                <a:latin typeface="Times New Roman" panose="02020603050405020304" pitchFamily="18" charset="0"/>
                <a:cs typeface="Times New Roman" panose="02020603050405020304" pitchFamily="18" charset="0"/>
              </a:rPr>
              <a:t> 20 </a:t>
            </a:r>
            <a:r>
              <a:rPr lang="ru-RU" sz="2800" dirty="0" err="1">
                <a:solidFill>
                  <a:schemeClr val="bg1"/>
                </a:solidFill>
                <a:latin typeface="Times New Roman" panose="02020603050405020304" pitchFamily="18" charset="0"/>
                <a:cs typeface="Times New Roman" panose="02020603050405020304" pitchFamily="18" charset="0"/>
              </a:rPr>
              <a:t>років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виношував</a:t>
            </a:r>
            <a:r>
              <a:rPr lang="ru-RU" sz="2800" dirty="0">
                <a:solidFill>
                  <a:schemeClr val="bg1"/>
                </a:solidFill>
                <a:latin typeface="Times New Roman" panose="02020603050405020304" pitchFamily="18" charset="0"/>
                <a:cs typeface="Times New Roman" panose="02020603050405020304" pitchFamily="18" charset="0"/>
              </a:rPr>
              <a:t> у </a:t>
            </a:r>
            <a:r>
              <a:rPr lang="ru-RU" sz="2800" dirty="0" err="1">
                <a:solidFill>
                  <a:schemeClr val="bg1"/>
                </a:solidFill>
                <a:latin typeface="Times New Roman" panose="02020603050405020304" pitchFamily="18" charset="0"/>
                <a:cs typeface="Times New Roman" panose="02020603050405020304" pitchFamily="18" charset="0"/>
              </a:rPr>
              <a:t>собі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зародок</a:t>
            </a:r>
            <a:r>
              <a:rPr lang="ru-RU" sz="2800" dirty="0">
                <a:solidFill>
                  <a:schemeClr val="bg1"/>
                </a:solidFill>
                <a:latin typeface="Times New Roman" panose="02020603050405020304" pitchFamily="18" charset="0"/>
                <a:cs typeface="Times New Roman" panose="02020603050405020304" pitchFamily="18" charset="0"/>
              </a:rPr>
              <a:t> альтернативного </a:t>
            </a:r>
            <a:r>
              <a:rPr lang="ru-RU" sz="2800" dirty="0" err="1">
                <a:solidFill>
                  <a:schemeClr val="bg1"/>
                </a:solidFill>
                <a:latin typeface="Times New Roman" panose="02020603050405020304" pitchFamily="18" charset="0"/>
                <a:cs typeface="Times New Roman" panose="02020603050405020304" pitchFamily="18" charset="0"/>
              </a:rPr>
              <a:t>суспільства</a:t>
            </a:r>
            <a:r>
              <a:rPr lang="ru-RU" sz="2800" dirty="0">
                <a:solidFill>
                  <a:schemeClr val="bg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800" dirty="0" err="1" smtClean="0">
                <a:solidFill>
                  <a:schemeClr val="bg1"/>
                </a:solidFill>
                <a:latin typeface="Times New Roman" panose="02020603050405020304" pitchFamily="18" charset="0"/>
                <a:cs typeface="Times New Roman" panose="02020603050405020304" pitchFamily="18" charset="0"/>
              </a:rPr>
              <a:t>концентрував</a:t>
            </a: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опозиційні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інтелектуальні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сили</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створював</a:t>
            </a:r>
            <a:r>
              <a:rPr lang="ru-RU" sz="2800" dirty="0">
                <a:solidFill>
                  <a:schemeClr val="bg1"/>
                </a:solidFill>
                <a:latin typeface="Times New Roman" panose="02020603050405020304" pitchFamily="18" charset="0"/>
                <a:cs typeface="Times New Roman" panose="02020603050405020304" pitchFamily="18" charset="0"/>
              </a:rPr>
              <a:t> </a:t>
            </a:r>
            <a:r>
              <a:rPr lang="ru-RU" sz="2800" smtClean="0">
                <a:solidFill>
                  <a:schemeClr val="bg1"/>
                </a:solidFill>
                <a:latin typeface="Times New Roman" panose="02020603050405020304" pitchFamily="18" charset="0"/>
                <a:cs typeface="Times New Roman" panose="02020603050405020304" pitchFamily="18" charset="0"/>
              </a:rPr>
              <a:t>осередки</a:t>
            </a: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майбутніх</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масових</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рухів</a:t>
            </a:r>
            <a:r>
              <a:rPr lang="ru-RU" sz="2800" dirty="0">
                <a:solidFill>
                  <a:schemeClr val="bg1"/>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ru-RU" sz="2800" dirty="0" err="1">
                <a:solidFill>
                  <a:schemeClr val="bg1"/>
                </a:solidFill>
                <a:latin typeface="Times New Roman" panose="02020603050405020304" pitchFamily="18" charset="0"/>
                <a:cs typeface="Times New Roman" panose="02020603050405020304" pitchFamily="18" charset="0"/>
              </a:rPr>
              <a:t>викристалізував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ідейні</a:t>
            </a:r>
            <a:r>
              <a:rPr lang="ru-RU" sz="2800" dirty="0">
                <a:solidFill>
                  <a:schemeClr val="bg1"/>
                </a:solidFill>
                <a:latin typeface="Times New Roman" panose="02020603050405020304" pitchFamily="18" charset="0"/>
                <a:cs typeface="Times New Roman" panose="02020603050405020304" pitchFamily="18" charset="0"/>
              </a:rPr>
              <a:t> засади </a:t>
            </a:r>
            <a:r>
              <a:rPr lang="ru-RU" sz="2800" dirty="0" err="1">
                <a:solidFill>
                  <a:schemeClr val="bg1"/>
                </a:solidFill>
                <a:latin typeface="Times New Roman" panose="02020603050405020304" pitchFamily="18" charset="0"/>
                <a:cs typeface="Times New Roman" panose="02020603050405020304" pitchFamily="18" charset="0"/>
              </a:rPr>
              <a:t>майже</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всього</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сучасного</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політичного</a:t>
            </a:r>
            <a:r>
              <a:rPr lang="ru-RU" sz="2800" dirty="0">
                <a:solidFill>
                  <a:schemeClr val="bg1"/>
                </a:solidFill>
                <a:latin typeface="Times New Roman" panose="02020603050405020304" pitchFamily="18" charset="0"/>
                <a:cs typeface="Times New Roman" panose="02020603050405020304" pitchFamily="18" charset="0"/>
              </a:rPr>
              <a:t> спектра.</a:t>
            </a:r>
            <a:endParaRPr lang="uk-UA"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954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51</Words>
  <Application>Microsoft Office PowerPoint</Application>
  <PresentationFormat>Экран (4:3)</PresentationFormat>
  <Paragraphs>58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Дисидентський рух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Юлька</dc:creator>
  <cp:lastModifiedBy>Admin</cp:lastModifiedBy>
  <cp:revision>14</cp:revision>
  <dcterms:created xsi:type="dcterms:W3CDTF">2013-12-16T16:46:06Z</dcterms:created>
  <dcterms:modified xsi:type="dcterms:W3CDTF">2014-11-10T17:45:45Z</dcterms:modified>
</cp:coreProperties>
</file>