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1" r:id="rId5"/>
    <p:sldId id="272" r:id="rId6"/>
    <p:sldId id="266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88" d="100"/>
          <a:sy n="88" d="100"/>
        </p:scale>
        <p:origin x="-102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143000"/>
            <a:ext cx="74676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048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AF4E2-A7A5-4475-A864-CB7CA84D65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A1AB3-A9CB-4037-BA45-B3EA2FF49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89642-964A-4E7E-9E0B-92010FBC2E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7EA95-9328-46B7-A3EF-2C3E686D7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041D7-DAD0-4EE0-B8F1-E48A5ADDEE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A6A23-8F32-4EB9-9880-4A5C3DDC61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83CDC-9B84-4797-B399-3A26E4D00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2F637-74EE-442A-B095-BC67AA5B44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E7934-0224-4FEE-B138-E8B81872B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70801-145C-443F-B96A-85375E66D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B0F90-F001-4E5D-BAAD-8F28D4C11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839C770-3FC4-4EB6-AF8E-A1C9306A26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Loner\&#1052;&#1086;&#1080;%20&#1076;&#1086;&#1082;&#1091;&#1084;&#1077;&#1085;&#1090;&#1099;\Downloads\&#1048;ogan-Sebast_yan-Bah-klassika(muzofon.com)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yandex.ua/yandsearch?text" TargetMode="External"/><Relationship Id="rId2" Type="http://schemas.openxmlformats.org/officeDocument/2006/relationships/hyperlink" Target="http://www.ukrlib.com.ua/bio/printout.php?id=10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muzofon.com/search/" TargetMode="External"/><Relationship Id="rId4" Type="http://schemas.openxmlformats.org/officeDocument/2006/relationships/hyperlink" Target="http://www.google.com.ua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6000" dirty="0" err="1" smtClean="0"/>
              <a:t>Богдан-Ігор</a:t>
            </a:r>
            <a:r>
              <a:rPr lang="ru-RU" sz="6000" dirty="0" smtClean="0"/>
              <a:t> Антонич</a:t>
            </a:r>
            <a:br>
              <a:rPr lang="ru-RU" sz="6000" dirty="0" smtClean="0"/>
            </a:br>
            <a:r>
              <a:rPr lang="ru-RU" sz="6000" dirty="0" smtClean="0"/>
              <a:t>(1909-1937)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66800" y="4419600"/>
            <a:ext cx="5410200" cy="1752600"/>
          </a:xfrm>
        </p:spPr>
        <p:txBody>
          <a:bodyPr/>
          <a:lstStyle/>
          <a:p>
            <a:pPr eaLnBrk="1" hangingPunct="1"/>
            <a:r>
              <a:rPr lang="uk-UA" dirty="0" smtClean="0"/>
              <a:t>Підготувала учениця 11 класу Степанова Тетяна</a:t>
            </a:r>
            <a:endParaRPr lang="ru-RU" dirty="0" smtClean="0"/>
          </a:p>
        </p:txBody>
      </p:sp>
      <p:pic>
        <p:nvPicPr>
          <p:cNvPr id="4" name="Иogan-Sebast_yan-Bah-klassika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5576" y="7029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9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19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074" grpId="0"/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971600" y="692696"/>
            <a:ext cx="3008313" cy="4691063"/>
          </a:xfrm>
        </p:spPr>
        <p:txBody>
          <a:bodyPr/>
          <a:lstStyle/>
          <a:p>
            <a:r>
              <a:rPr lang="uk-UA" sz="3200" dirty="0" smtClean="0">
                <a:latin typeface="Adventure" pitchFamily="2" charset="0"/>
              </a:rPr>
              <a:t>З 1931 р. почав друкуватися в періодиці. Саме тоді в бібліотеці журналу «Дажбог» заявилася його перша збірка «Привітання життя».</a:t>
            </a:r>
            <a:r>
              <a:rPr lang="uk-UA" dirty="0" smtClean="0"/>
              <a:t> </a:t>
            </a:r>
            <a:endParaRPr lang="ru-RU" dirty="0"/>
          </a:p>
        </p:txBody>
      </p:sp>
      <p:pic>
        <p:nvPicPr>
          <p:cNvPr id="8" name="Содержимое 7" descr="привытанн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64088" y="332656"/>
            <a:ext cx="2448272" cy="3600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950"/>
                            </p:stCondLst>
                            <p:childTnLst>
                              <p:par>
                                <p:cTn id="20" presetID="24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лев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6056" y="332656"/>
            <a:ext cx="2609850" cy="3810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608" y="980728"/>
            <a:ext cx="3008313" cy="4691063"/>
          </a:xfrm>
        </p:spPr>
        <p:txBody>
          <a:bodyPr/>
          <a:lstStyle/>
          <a:p>
            <a:r>
              <a:rPr lang="uk-UA" sz="4000" dirty="0" smtClean="0">
                <a:latin typeface="Adventure" pitchFamily="2" charset="0"/>
              </a:rPr>
              <a:t>У 193б р. виходить найбільша </a:t>
            </a:r>
            <a:r>
              <a:rPr lang="uk-UA" sz="4000" dirty="0" err="1" smtClean="0">
                <a:latin typeface="Adventure" pitchFamily="2" charset="0"/>
              </a:rPr>
              <a:t>прижиттЄва</a:t>
            </a:r>
            <a:r>
              <a:rPr lang="uk-UA" sz="4000" dirty="0" smtClean="0">
                <a:latin typeface="Adventure" pitchFamily="2" charset="0"/>
              </a:rPr>
              <a:t> </a:t>
            </a:r>
            <a:r>
              <a:rPr lang="uk-UA" sz="4000" dirty="0" smtClean="0">
                <a:latin typeface="Adventure" pitchFamily="2" charset="0"/>
              </a:rPr>
              <a:t>збірка </a:t>
            </a:r>
            <a:r>
              <a:rPr lang="uk-UA" sz="4000" dirty="0" smtClean="0">
                <a:latin typeface="Adventure" pitchFamily="2" charset="0"/>
              </a:rPr>
              <a:t>Б-І. </a:t>
            </a:r>
            <a:r>
              <a:rPr lang="uk-UA" sz="4000" dirty="0" smtClean="0">
                <a:latin typeface="Adventure" pitchFamily="2" charset="0"/>
              </a:rPr>
              <a:t>Антонича «Книга Лева».</a:t>
            </a:r>
            <a:r>
              <a:rPr lang="uk-UA" dirty="0" smtClean="0"/>
              <a:t> 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547664" y="980728"/>
            <a:ext cx="35433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   </a:t>
            </a:r>
            <a:r>
              <a:rPr lang="uk-UA" dirty="0" smtClean="0">
                <a:latin typeface="Adventure" pitchFamily="2" charset="0"/>
              </a:rPr>
              <a:t>   Видужування після операції у </a:t>
            </a:r>
            <a:r>
              <a:rPr lang="uk-UA" dirty="0" smtClean="0">
                <a:latin typeface="Adventure" pitchFamily="2" charset="0"/>
              </a:rPr>
              <a:t>1</a:t>
            </a:r>
            <a:r>
              <a:rPr lang="uk-UA" dirty="0" smtClean="0">
                <a:latin typeface="Adventure" pitchFamily="2" charset="0"/>
              </a:rPr>
              <a:t>937р</a:t>
            </a:r>
            <a:r>
              <a:rPr lang="uk-UA" dirty="0" smtClean="0">
                <a:latin typeface="Adventure" pitchFamily="2" charset="0"/>
              </a:rPr>
              <a:t>. ускладнилося запаленням легенів. Слабе серце не витримало. 6 липня Богдан-Ігор Антонич помер. Поховано поета на </a:t>
            </a:r>
            <a:r>
              <a:rPr lang="uk-UA" dirty="0" err="1" smtClean="0">
                <a:latin typeface="Adventure" pitchFamily="2" charset="0"/>
              </a:rPr>
              <a:t>Янівському</a:t>
            </a:r>
            <a:r>
              <a:rPr lang="uk-UA" dirty="0" smtClean="0">
                <a:latin typeface="Adventure" pitchFamily="2" charset="0"/>
              </a:rPr>
              <a:t> цвинтарі у Львові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8" name="Содержимое 7" descr="памятник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300192" y="548680"/>
            <a:ext cx="2382912" cy="3672408"/>
          </a:xfrm>
          <a:effectLst>
            <a:glow rad="139700">
              <a:schemeClr val="accent6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650"/>
                            </p:stCondLst>
                            <p:childTnLst>
                              <p:par>
                                <p:cTn id="21" presetID="5" presetClass="emph" presetSubtype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Loner\Рабочий стол\презентация укр лит\вырш ы антонич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sz="2800" dirty="0" smtClean="0"/>
              <a:t>Джерела інформації</a:t>
            </a:r>
          </a:p>
          <a:p>
            <a:pPr algn="ctr"/>
            <a:r>
              <a:rPr lang="en-AU" dirty="0" smtClean="0">
                <a:solidFill>
                  <a:schemeClr val="accent3">
                    <a:lumMod val="10000"/>
                  </a:schemeClr>
                </a:solidFill>
                <a:hlinkClick r:id="rId2"/>
              </a:rPr>
              <a:t>http://www.ukrlib.com.ua/bio/printout.php?id=10</a:t>
            </a:r>
            <a:endParaRPr lang="uk-UA" dirty="0" smtClean="0">
              <a:solidFill>
                <a:schemeClr val="accent3">
                  <a:lumMod val="10000"/>
                </a:schemeClr>
              </a:solidFill>
            </a:endParaRPr>
          </a:p>
          <a:p>
            <a:pPr algn="ctr"/>
            <a:r>
              <a:rPr lang="en-AU" dirty="0" smtClean="0">
                <a:solidFill>
                  <a:schemeClr val="accent3">
                    <a:lumMod val="10000"/>
                  </a:schemeClr>
                </a:solidFill>
                <a:hlinkClick r:id="rId3"/>
              </a:rPr>
              <a:t>http://yandex.ua/yandsearch?text</a:t>
            </a:r>
            <a:endParaRPr lang="uk-UA" dirty="0" smtClean="0">
              <a:solidFill>
                <a:schemeClr val="accent3">
                  <a:lumMod val="10000"/>
                </a:schemeClr>
              </a:solidFill>
            </a:endParaRPr>
          </a:p>
          <a:p>
            <a:pPr algn="ctr"/>
            <a:r>
              <a:rPr lang="en-AU" dirty="0" smtClean="0">
                <a:solidFill>
                  <a:schemeClr val="accent3">
                    <a:lumMod val="10000"/>
                  </a:schemeClr>
                </a:solidFill>
                <a:hlinkClick r:id="rId4"/>
              </a:rPr>
              <a:t>www.google.com.ua</a:t>
            </a:r>
            <a:endParaRPr lang="uk-UA" dirty="0" smtClean="0">
              <a:solidFill>
                <a:schemeClr val="accent3">
                  <a:lumMod val="10000"/>
                </a:schemeClr>
              </a:solidFill>
            </a:endParaRPr>
          </a:p>
          <a:p>
            <a:pPr algn="ctr"/>
            <a:r>
              <a:rPr lang="en-AU" dirty="0" smtClean="0">
                <a:solidFill>
                  <a:schemeClr val="accent3">
                    <a:lumMod val="10000"/>
                  </a:schemeClr>
                </a:solidFill>
                <a:hlinkClick r:id="rId5"/>
              </a:rPr>
              <a:t>http://muzofon.com/search/</a:t>
            </a:r>
            <a:endParaRPr lang="uk-UA" dirty="0" smtClean="0">
              <a:solidFill>
                <a:schemeClr val="accent3">
                  <a:lumMod val="1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4293096"/>
            <a:ext cx="5369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Дякую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за </a:t>
            </a:r>
            <a:r>
              <a:rPr lang="ru-RU" sz="54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увагу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876800" y="4191000"/>
            <a:ext cx="3962400" cy="1143000"/>
          </a:xfrm>
        </p:spPr>
        <p:txBody>
          <a:bodyPr/>
          <a:lstStyle/>
          <a:p>
            <a:r>
              <a:rPr lang="ru-RU" sz="3200" b="1" dirty="0" smtClean="0">
                <a:latin typeface="Annabelle" pitchFamily="66" charset="0"/>
              </a:rPr>
              <a:t>Коли слова на порох </a:t>
            </a:r>
            <a:r>
              <a:rPr lang="ru-RU" sz="3200" b="1" dirty="0" err="1" smtClean="0">
                <a:latin typeface="Annabelle" pitchFamily="66" charset="0"/>
              </a:rPr>
              <a:t>стерті</a:t>
            </a:r>
            <a:r>
              <a:rPr lang="ru-RU" sz="3200" b="1" dirty="0" smtClean="0">
                <a:latin typeface="Annabelle" pitchFamily="66" charset="0"/>
              </a:rPr>
              <a:t>, </a:t>
            </a:r>
            <a:r>
              <a:rPr lang="ru-RU" sz="3200" b="1" dirty="0" err="1" smtClean="0">
                <a:latin typeface="Annabelle" pitchFamily="66" charset="0"/>
              </a:rPr>
              <a:t>сповідатись</a:t>
            </a:r>
            <a:r>
              <a:rPr lang="ru-RU" sz="3200" b="1" dirty="0" smtClean="0">
                <a:latin typeface="Annabelle" pitchFamily="66" charset="0"/>
              </a:rPr>
              <a:t> зорям </a:t>
            </a:r>
            <a:r>
              <a:rPr lang="ru-RU" sz="3200" b="1" dirty="0" err="1" smtClean="0">
                <a:latin typeface="Annabelle" pitchFamily="66" charset="0"/>
              </a:rPr>
              <a:t>зайво</a:t>
            </a:r>
            <a:r>
              <a:rPr lang="ru-RU" sz="3200" b="1" dirty="0" smtClean="0">
                <a:latin typeface="Annabelle" pitchFamily="66" charset="0"/>
              </a:rPr>
              <a:t>…</a:t>
            </a:r>
            <a:br>
              <a:rPr lang="ru-RU" sz="3200" b="1" dirty="0" smtClean="0">
                <a:latin typeface="Annabelle" pitchFamily="66" charset="0"/>
              </a:rPr>
            </a:br>
            <a:r>
              <a:rPr lang="ru-RU" sz="3200" b="1" dirty="0" smtClean="0">
                <a:latin typeface="Annabelle" pitchFamily="66" charset="0"/>
              </a:rPr>
              <a:t>    </a:t>
            </a:r>
            <a:r>
              <a:rPr lang="ru-RU" sz="2400" dirty="0" err="1" smtClean="0">
                <a:latin typeface="Annabelle" pitchFamily="66" charset="0"/>
              </a:rPr>
              <a:t>Богдан-Ігор</a:t>
            </a:r>
            <a:r>
              <a:rPr lang="ru-RU" sz="2400" dirty="0" smtClean="0">
                <a:latin typeface="Annabelle" pitchFamily="66" charset="0"/>
              </a:rPr>
              <a:t> Антонич</a:t>
            </a:r>
          </a:p>
        </p:txBody>
      </p:sp>
      <p:pic>
        <p:nvPicPr>
          <p:cNvPr id="4" name="Содержимое 3" descr="богдан-ыго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381000"/>
            <a:ext cx="2896616" cy="4525963"/>
          </a:xfrm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100"/>
                            </p:stCondLst>
                            <p:childTnLst>
                              <p:par>
                                <p:cTn id="19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696200" cy="946150"/>
          </a:xfrm>
        </p:spPr>
        <p:txBody>
          <a:bodyPr/>
          <a:lstStyle/>
          <a:p>
            <a:pPr algn="ctr"/>
            <a:r>
              <a:rPr lang="uk-UA" sz="4800" dirty="0" smtClean="0">
                <a:latin typeface="Adventure" pitchFamily="2" charset="0"/>
              </a:rPr>
              <a:t>Дитинство</a:t>
            </a:r>
            <a:endParaRPr lang="ru-RU" sz="4800" dirty="0" smtClean="0">
              <a:latin typeface="Adventure" pitchFamily="2" charset="0"/>
            </a:endParaRPr>
          </a:p>
        </p:txBody>
      </p:sp>
      <p:pic>
        <p:nvPicPr>
          <p:cNvPr id="5123" name="Содержимое 4" descr="сел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06925" y="1752600"/>
            <a:ext cx="3470275" cy="3048000"/>
          </a:xfrm>
        </p:spPr>
      </p:pic>
      <p:sp>
        <p:nvSpPr>
          <p:cNvPr id="5124" name="Текст 3"/>
          <p:cNvSpPr>
            <a:spLocks noGrp="1"/>
          </p:cNvSpPr>
          <p:nvPr>
            <p:ph type="body" sz="half" idx="2"/>
          </p:nvPr>
        </p:nvSpPr>
        <p:spPr>
          <a:xfrm>
            <a:off x="1259632" y="1412776"/>
            <a:ext cx="3008313" cy="4691063"/>
          </a:xfrm>
        </p:spPr>
        <p:txBody>
          <a:bodyPr/>
          <a:lstStyle/>
          <a:p>
            <a:r>
              <a:rPr lang="uk-UA" sz="2400" dirty="0" smtClean="0"/>
              <a:t>Богдан-Ігор Антонин народився 5 жовтня 1909р. на Лемківщині в родині сільського священика Василя Кота, котрий незадовго до народження дитини змінив прізвище на Антонин. </a:t>
            </a:r>
            <a:endParaRPr lang="ru-RU" sz="2400" dirty="0" smtClean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1340768"/>
            <a:ext cx="4176464" cy="1224136"/>
          </a:xfrm>
        </p:spPr>
        <p:txBody>
          <a:bodyPr/>
          <a:lstStyle/>
          <a:p>
            <a:r>
              <a:rPr lang="ru-RU" sz="1600" b="0" dirty="0" err="1" smtClean="0"/>
              <a:t>Ґрунтовне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вивчення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духовної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й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матеріальної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культури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лемків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було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здійснене</a:t>
            </a:r>
            <a:r>
              <a:rPr lang="ru-RU" sz="1600" b="0" dirty="0" smtClean="0"/>
              <a:t> </a:t>
            </a: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>Я</a:t>
            </a:r>
            <a:r>
              <a:rPr lang="ru-RU" sz="1600" b="0" dirty="0" smtClean="0"/>
              <a:t>. </a:t>
            </a:r>
            <a:r>
              <a:rPr lang="ru-RU" sz="1600" b="0" dirty="0" err="1" smtClean="0"/>
              <a:t>Головацьким</a:t>
            </a:r>
            <a:r>
              <a:rPr lang="ru-RU" sz="1600" b="0" dirty="0" smtClean="0"/>
              <a:t>. Автор </a:t>
            </a:r>
            <a:r>
              <a:rPr lang="ru-RU" sz="1600" b="0" dirty="0" err="1" smtClean="0"/>
              <a:t>подає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детальний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опис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походження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русинів-лемків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чисельності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групи</a:t>
            </a:r>
            <a:r>
              <a:rPr lang="ru-RU" sz="1600" b="0" dirty="0" smtClean="0"/>
              <a:t>, рис характеру, </a:t>
            </a:r>
            <a:r>
              <a:rPr lang="ru-RU" sz="1600" b="0" dirty="0" err="1" smtClean="0"/>
              <a:t>географії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господарства</a:t>
            </a:r>
            <a:r>
              <a:rPr lang="ru-RU" sz="1600" b="0" dirty="0" smtClean="0"/>
              <a:t>, </a:t>
            </a:r>
            <a:r>
              <a:rPr lang="ru-RU" sz="1600" b="0" dirty="0" err="1" smtClean="0"/>
              <a:t>відносин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сусідніми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етносами</a:t>
            </a:r>
            <a:r>
              <a:rPr lang="ru-RU" sz="1600" b="0" dirty="0" smtClean="0"/>
              <a:t>.</a:t>
            </a:r>
            <a:endParaRPr lang="ru-RU" sz="1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59832" y="260648"/>
            <a:ext cx="3312368" cy="576064"/>
          </a:xfrm>
        </p:spPr>
        <p:txBody>
          <a:bodyPr/>
          <a:lstStyle/>
          <a:p>
            <a:pPr algn="ctr"/>
            <a:r>
              <a:rPr lang="ru-RU" sz="3600" b="1" dirty="0" err="1" smtClean="0">
                <a:latin typeface="Annabelle" pitchFamily="66" charset="0"/>
              </a:rPr>
              <a:t>Лемківщина</a:t>
            </a:r>
            <a:endParaRPr lang="ru-RU" sz="3600" b="1" dirty="0">
              <a:latin typeface="Annabelle" pitchFamily="66" charset="0"/>
            </a:endParaRPr>
          </a:p>
        </p:txBody>
      </p:sp>
      <p:pic>
        <p:nvPicPr>
          <p:cNvPr id="1026" name="Picture 2" descr="C:\Documents and Settings\Loner\Рабочий стол\дывчи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052736"/>
            <a:ext cx="2808312" cy="4225673"/>
          </a:xfrm>
          <a:prstGeom prst="rect">
            <a:avLst/>
          </a:prstGeom>
          <a:noFill/>
        </p:spPr>
      </p:pic>
      <p:pic>
        <p:nvPicPr>
          <p:cNvPr id="1027" name="Picture 3" descr="C:\Documents and Settings\Loner\Рабочий стол\природа.jpg"/>
          <p:cNvPicPr>
            <a:picLocks noChangeAspect="1" noChangeArrowheads="1"/>
          </p:cNvPicPr>
          <p:nvPr/>
        </p:nvPicPr>
        <p:blipFill>
          <a:blip r:embed="rId3" cstate="print"/>
          <a:srcRect t="8001" r="-399" b="5901"/>
          <a:stretch>
            <a:fillRect/>
          </a:stretch>
        </p:blipFill>
        <p:spPr bwMode="auto">
          <a:xfrm>
            <a:off x="4860032" y="2780928"/>
            <a:ext cx="3528392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4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40"/>
                            </p:stCondLst>
                            <p:childTnLst>
                              <p:par>
                                <p:cTn id="1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315200" cy="1143000"/>
          </a:xfrm>
        </p:spPr>
        <p:txBody>
          <a:bodyPr/>
          <a:lstStyle/>
          <a:p>
            <a:pPr algn="ctr"/>
            <a:r>
              <a:rPr lang="uk-UA" sz="4800" b="1" dirty="0" smtClean="0">
                <a:latin typeface="Adventure" pitchFamily="2" charset="0"/>
              </a:rPr>
              <a:t>Лемківські писанки</a:t>
            </a:r>
            <a:endParaRPr lang="ru-RU" sz="4800" b="1" dirty="0">
              <a:latin typeface="Adventure" pitchFamily="2" charset="0"/>
            </a:endParaRPr>
          </a:p>
        </p:txBody>
      </p:sp>
      <p:pic>
        <p:nvPicPr>
          <p:cNvPr id="4" name="Содержимое 3" descr="лемкывськы писанк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600200"/>
            <a:ext cx="5140809" cy="452596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dventure" pitchFamily="2" charset="0"/>
              </a:rPr>
              <a:t>Рідна домівка поета…</a:t>
            </a:r>
            <a:endParaRPr lang="ru-RU" b="1" dirty="0">
              <a:latin typeface="Adventure" pitchFamily="2" charset="0"/>
            </a:endParaRPr>
          </a:p>
        </p:txBody>
      </p:sp>
      <p:pic>
        <p:nvPicPr>
          <p:cNvPr id="4" name="Содержимое 3" descr="хата антонич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2463006"/>
            <a:ext cx="4942681" cy="348627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315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ентузіазму</a:t>
            </a:r>
            <a:r>
              <a:rPr lang="ru-RU" dirty="0" smtClean="0"/>
              <a:t> на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…</a:t>
            </a:r>
            <a:endParaRPr lang="ru-RU" dirty="0"/>
          </a:p>
        </p:txBody>
      </p:sp>
      <p:pic>
        <p:nvPicPr>
          <p:cNvPr id="5" name="Содержимое 4" descr="унр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0769259">
            <a:off x="1105972" y="2531129"/>
            <a:ext cx="3543300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 descr="зунр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769550">
            <a:off x="4535333" y="2260710"/>
            <a:ext cx="3543300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300"/>
                            </p:stCondLst>
                            <p:childTnLst>
                              <p:par>
                                <p:cTn id="1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300"/>
                            </p:stCondLst>
                            <p:childTnLst>
                              <p:par>
                                <p:cTn id="1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26768" cy="116205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Содержимое 7" descr="гымназы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132856"/>
            <a:ext cx="2808312" cy="3096344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5220072" y="692696"/>
            <a:ext cx="3008313" cy="4691063"/>
          </a:xfrm>
        </p:spPr>
        <p:txBody>
          <a:bodyPr/>
          <a:lstStyle/>
          <a:p>
            <a:r>
              <a:rPr lang="uk-UA" sz="2800" dirty="0" smtClean="0">
                <a:latin typeface="Adventure" pitchFamily="2" charset="0"/>
              </a:rPr>
              <a:t>Труднощі війни відбилися на здоров'ї хлопця. Він часто і тяжко слабував. Тому спершу йому найняли приватну домашню вчительку, а в 11 років віддали до </a:t>
            </a:r>
            <a:r>
              <a:rPr lang="uk-UA" sz="2800" dirty="0" err="1" smtClean="0">
                <a:latin typeface="Adventure" pitchFamily="2" charset="0"/>
              </a:rPr>
              <a:t>Сяноцької</a:t>
            </a:r>
            <a:r>
              <a:rPr lang="uk-UA" sz="2800" dirty="0" smtClean="0">
                <a:latin typeface="Adventure" pitchFamily="2" charset="0"/>
              </a:rPr>
              <a:t> гімназії.</a:t>
            </a:r>
            <a:endParaRPr lang="ru-RU" sz="2800" dirty="0">
              <a:latin typeface="Adventure" pitchFamily="2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Getz_Lev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167" r="2167"/>
          <a:stretch>
            <a:fillRect/>
          </a:stretch>
        </p:blipFill>
        <p:spPr/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1907704" y="5013176"/>
            <a:ext cx="5486400" cy="804862"/>
          </a:xfrm>
        </p:spPr>
        <p:txBody>
          <a:bodyPr/>
          <a:lstStyle/>
          <a:p>
            <a:pPr algn="ctr"/>
            <a:r>
              <a:rPr lang="uk-UA" sz="2800" dirty="0" smtClean="0"/>
              <a:t>Два останні роки навчання в гімназії, його вчителем був Лев </a:t>
            </a:r>
            <a:r>
              <a:rPr lang="uk-UA" sz="2800" dirty="0" err="1" smtClean="0"/>
              <a:t>Гец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theme1.xml><?xml version="1.0" encoding="utf-8"?>
<a:theme xmlns:a="http://schemas.openxmlformats.org/drawingml/2006/main" name="Богдан-Ігор Антинич">
  <a:themeElements>
    <a:clrScheme name="Office Theme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Богдан-Ігор Антинич</Template>
  <TotalTime>141</TotalTime>
  <Words>168</Words>
  <Application>Microsoft Office PowerPoint</Application>
  <PresentationFormat>Экран (4:3)</PresentationFormat>
  <Paragraphs>21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Богдан-Ігор Антинич</vt:lpstr>
      <vt:lpstr>Богдан-Ігор Антонич (1909-1937)</vt:lpstr>
      <vt:lpstr>Коли слова на порох стерті, сповідатись зорям зайво…     Богдан-Ігор Антонич</vt:lpstr>
      <vt:lpstr>Дитинство</vt:lpstr>
      <vt:lpstr>Ґрунтовне вивчення духовної й матеріальної культури лемків було здійснене  Я. Головацьким. Автор подає детальний опис походження русинів-лемків, чисельності групи, рис характеру, географії, господарства, відносин з сусідніми етносами.</vt:lpstr>
      <vt:lpstr>Лемківські писанки</vt:lpstr>
      <vt:lpstr>Рідна домівка поета…</vt:lpstr>
      <vt:lpstr>Вплив національного ентузіазму на формування особистості поета…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Manager/>
  <Company>DreamLair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Богдан-Ігор Антонич</dc:title>
  <dc:subject/>
  <dc:creator>Tunya  </dc:creator>
  <cp:keywords/>
  <dc:description/>
  <cp:lastModifiedBy>Tunya  </cp:lastModifiedBy>
  <cp:revision>15</cp:revision>
  <dcterms:created xsi:type="dcterms:W3CDTF">2013-11-23T16:01:33Z</dcterms:created>
  <dcterms:modified xsi:type="dcterms:W3CDTF">2013-12-09T17:59:43Z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TC100690481049</vt:lpwstr>
  </property>
</Properties>
</file>