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4" r:id="rId7"/>
    <p:sldId id="266" r:id="rId8"/>
    <p:sldId id="267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887CD-CEAA-45B6-B048-748194EFA9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F85E7-E664-4E4E-8CF6-16B6E709DB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F85E7-E664-4E4E-8CF6-16B6E709DBC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141439" y="1059164"/>
            <a:ext cx="8987492" cy="8425773"/>
            <a:chOff x="6184708" y="2224243"/>
            <a:chExt cx="17694124" cy="17694124"/>
          </a:xfrm>
          <a:effectLst>
            <a:outerShdw blurRad="63500" sx="102000" sy="102000" algn="ctr" rotWithShape="0">
              <a:srgbClr val="81C6FF"/>
            </a:outerShdw>
          </a:effectLst>
        </p:grpSpPr>
        <p:sp>
          <p:nvSpPr>
            <p:cNvPr id="8" name="Овал 7"/>
            <p:cNvSpPr/>
            <p:nvPr userDrawn="1"/>
          </p:nvSpPr>
          <p:spPr>
            <a:xfrm rot="900000">
              <a:off x="6996420" y="3316005"/>
              <a:ext cx="15049672" cy="15049672"/>
            </a:xfrm>
            <a:prstGeom prst="ellipse">
              <a:avLst/>
            </a:pr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-2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120000"/>
                        </a14:imgEffect>
                      </a14:imgLayer>
                    </a14:imgProps>
                  </a:ext>
                </a:extLst>
              </a:blip>
              <a:stretch>
                <a:fillRect l="-6350" t="-7139" r="-6350" b="-7139"/>
              </a:stretch>
            </a:blip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 userDrawn="1"/>
          </p:nvSpPr>
          <p:spPr>
            <a:xfrm rot="14812304">
              <a:off x="6184708" y="2224243"/>
              <a:ext cx="17694124" cy="17694124"/>
            </a:xfrm>
            <a:prstGeom prst="ellipse">
              <a:avLst/>
            </a:prstGeom>
            <a:gradFill flip="none" rotWithShape="1">
              <a:gsLst>
                <a:gs pos="417">
                  <a:schemeClr val="tx1"/>
                </a:gs>
                <a:gs pos="66000">
                  <a:schemeClr val="tx1">
                    <a:alpha val="82000"/>
                  </a:schemeClr>
                </a:gs>
                <a:gs pos="84000">
                  <a:schemeClr val="tx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723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-1534678" y="-721995"/>
            <a:ext cx="7313016" cy="5386825"/>
            <a:chOff x="-682988" y="-235745"/>
            <a:chExt cx="7198750" cy="5656166"/>
          </a:xfrm>
        </p:grpSpPr>
        <p:sp>
          <p:nvSpPr>
            <p:cNvPr id="11" name="Овал 10"/>
            <p:cNvSpPr/>
            <p:nvPr userDrawn="1"/>
          </p:nvSpPr>
          <p:spPr>
            <a:xfrm>
              <a:off x="-682988" y="-235745"/>
              <a:ext cx="7198750" cy="5656166"/>
            </a:xfrm>
            <a:prstGeom prst="ellipse">
              <a:avLst/>
            </a:pr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1270000" sx="200000" sy="200000" algn="ctr" rotWithShape="0">
                <a:srgbClr val="FFA40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"/>
            <p:cNvGrpSpPr/>
            <p:nvPr userDrawn="1"/>
          </p:nvGrpSpPr>
          <p:grpSpPr>
            <a:xfrm>
              <a:off x="2577981" y="2253217"/>
              <a:ext cx="676812" cy="678242"/>
              <a:chOff x="5163555" y="4506434"/>
              <a:chExt cx="1420124" cy="1356484"/>
            </a:xfrm>
            <a:effectLst>
              <a:outerShdw blurRad="1270000" sx="1000" sy="1000" algn="ctr" rotWithShape="0">
                <a:schemeClr val="bg1"/>
              </a:outerShdw>
            </a:effectLst>
          </p:grpSpPr>
          <p:sp>
            <p:nvSpPr>
              <p:cNvPr id="13" name="Овал 12"/>
              <p:cNvSpPr/>
              <p:nvPr userDrawn="1"/>
            </p:nvSpPr>
            <p:spPr>
              <a:xfrm>
                <a:off x="5544741" y="4896644"/>
                <a:ext cx="576063" cy="576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270000">
                  <a:srgbClr val="FFFF00">
                    <a:alpha val="30000"/>
                  </a:srgbClr>
                </a:glow>
                <a:outerShdw blurRad="1270000" sx="88000" sy="88000" algn="ctr" rotWithShape="0">
                  <a:srgbClr val="FFFF99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 userDrawn="1"/>
            </p:nvSpPr>
            <p:spPr>
              <a:xfrm>
                <a:off x="5163555" y="4506434"/>
                <a:ext cx="1420124" cy="1356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85800">
                  <a:srgbClr val="FFFF99"/>
                </a:glow>
                <a:outerShdw blurRad="1270000" sx="200000" sy="200000" algn="ctr" rotWithShape="0">
                  <a:srgbClr val="FFC000"/>
                </a:outerShdw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3"/>
          <p:cNvSpPr/>
          <p:nvPr/>
        </p:nvSpPr>
        <p:spPr>
          <a:xfrm rot="1800000">
            <a:off x="3462992" y="2573993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б 9"/>
          <p:cNvSpPr/>
          <p:nvPr/>
        </p:nvSpPr>
        <p:spPr>
          <a:xfrm rot="1800000">
            <a:off x="4863512" y="2809857"/>
            <a:ext cx="3324776" cy="3116977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3"/>
          <p:cNvSpPr/>
          <p:nvPr/>
        </p:nvSpPr>
        <p:spPr>
          <a:xfrm rot="1800000">
            <a:off x="7027248" y="4503204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14"/>
          <p:cNvSpPr/>
          <p:nvPr/>
        </p:nvSpPr>
        <p:spPr>
          <a:xfrm rot="1800000">
            <a:off x="7608417" y="4896306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"/>
          <p:cNvSpPr/>
          <p:nvPr/>
        </p:nvSpPr>
        <p:spPr>
          <a:xfrm rot="1800000">
            <a:off x="4320236" y="3101058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"/>
          <p:cNvSpPr/>
          <p:nvPr/>
        </p:nvSpPr>
        <p:spPr>
          <a:xfrm rot="1800000">
            <a:off x="3782665" y="2810089"/>
            <a:ext cx="370674" cy="347507"/>
          </a:xfrm>
          <a:prstGeom prst="ellipse">
            <a:avLst/>
          </a:prstGeom>
          <a:gradFill>
            <a:gsLst>
              <a:gs pos="0">
                <a:srgbClr val="FFFF00">
                  <a:alpha val="10000"/>
                </a:srgbClr>
              </a:gs>
              <a:gs pos="100000">
                <a:srgbClr val="92D050">
                  <a:alpha val="4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1б 6"/>
          <p:cNvSpPr/>
          <p:nvPr/>
        </p:nvSpPr>
        <p:spPr>
          <a:xfrm rot="1800000">
            <a:off x="4810013" y="2958375"/>
            <a:ext cx="1810644" cy="2057371"/>
          </a:xfrm>
          <a:prstGeom prst="star6">
            <a:avLst>
              <a:gd name="adj" fmla="val 50000"/>
              <a:gd name="hf" fmla="val 115470"/>
            </a:avLst>
          </a:prstGeom>
          <a:gradFill flip="none" rotWithShape="1">
            <a:gsLst>
              <a:gs pos="0">
                <a:srgbClr val="7030A0">
                  <a:alpha val="10000"/>
                </a:srgbClr>
              </a:gs>
              <a:gs pos="100000">
                <a:srgbClr val="FF0000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3б 2"/>
          <p:cNvSpPr/>
          <p:nvPr/>
        </p:nvSpPr>
        <p:spPr>
          <a:xfrm rot="1800000">
            <a:off x="3441646" y="2435766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3" name="12б 10"/>
          <p:cNvSpPr/>
          <p:nvPr/>
        </p:nvSpPr>
        <p:spPr>
          <a:xfrm rot="1800000">
            <a:off x="6424275" y="3743162"/>
            <a:ext cx="2508481" cy="2613002"/>
          </a:xfrm>
          <a:prstGeom prst="star6">
            <a:avLst>
              <a:gd name="adj" fmla="val 42978"/>
              <a:gd name="hf" fmla="val 115470"/>
            </a:avLst>
          </a:prstGeom>
          <a:gradFill flip="none" rotWithShape="1">
            <a:gsLst>
              <a:gs pos="0">
                <a:srgbClr val="FFFF00">
                  <a:alpha val="10000"/>
                </a:srgbClr>
              </a:gs>
              <a:gs pos="100000">
                <a:srgbClr val="81C6FF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2"/>
          <p:cNvSpPr/>
          <p:nvPr/>
        </p:nvSpPr>
        <p:spPr>
          <a:xfrm rot="1800000">
            <a:off x="5038735" y="3489957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8б 7"/>
          <p:cNvSpPr/>
          <p:nvPr/>
        </p:nvSpPr>
        <p:spPr>
          <a:xfrm rot="1800000">
            <a:off x="5890030" y="3709540"/>
            <a:ext cx="1588104" cy="1488848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6" name="9"/>
          <p:cNvSpPr/>
          <p:nvPr/>
        </p:nvSpPr>
        <p:spPr>
          <a:xfrm rot="1800000">
            <a:off x="6807482" y="4462787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"/>
          <p:cNvSpPr/>
          <p:nvPr/>
        </p:nvSpPr>
        <p:spPr>
          <a:xfrm rot="1800000">
            <a:off x="5736813" y="3867803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6"/>
          <p:cNvSpPr/>
          <p:nvPr/>
        </p:nvSpPr>
        <p:spPr>
          <a:xfrm rot="1800000">
            <a:off x="4894651" y="3411969"/>
            <a:ext cx="370674" cy="34750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2"/>
          <p:cNvSpPr/>
          <p:nvPr/>
        </p:nvSpPr>
        <p:spPr>
          <a:xfrm rot="1800000">
            <a:off x="3325149" y="2499384"/>
            <a:ext cx="689008" cy="645945"/>
          </a:xfrm>
          <a:prstGeom prst="ellipse">
            <a:avLst/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б 1"/>
          <p:cNvSpPr/>
          <p:nvPr/>
        </p:nvSpPr>
        <p:spPr>
          <a:xfrm rot="1800000">
            <a:off x="1862676" y="1580077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1" name="8б 5"/>
          <p:cNvSpPr/>
          <p:nvPr/>
        </p:nvSpPr>
        <p:spPr>
          <a:xfrm rot="1800000">
            <a:off x="2279593" y="1411270"/>
            <a:ext cx="3324776" cy="3116977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>
            <a:outerShdw sx="200000" sy="200000" algn="ctr" rotWithShape="0">
              <a:srgbClr val="FF8B8B">
                <a:alpha val="75000"/>
              </a:srgbClr>
            </a:outerShdw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б 8"/>
          <p:cNvSpPr/>
          <p:nvPr/>
        </p:nvSpPr>
        <p:spPr>
          <a:xfrm rot="1800000">
            <a:off x="1791453" y="470130"/>
            <a:ext cx="6741571" cy="6320223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4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3819634" y="1257314"/>
            <a:ext cx="5340410" cy="1143000"/>
          </a:xfrm>
          <a:prstGeom prst="rect">
            <a:avLst/>
          </a:prstGeom>
        </p:spPr>
        <p:txBody>
          <a:bodyPr anchor="b"/>
          <a:lstStyle>
            <a:lvl1pPr>
              <a:defRPr sz="36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782495" y="763558"/>
            <a:ext cx="2678670" cy="25112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7"/>
          <p:cNvSpPr>
            <a:spLocks noGrp="1"/>
          </p:cNvSpPr>
          <p:nvPr>
            <p:ph sz="quarter" idx="11"/>
          </p:nvPr>
        </p:nvSpPr>
        <p:spPr>
          <a:xfrm>
            <a:off x="182236" y="3058452"/>
            <a:ext cx="3278615" cy="3703316"/>
          </a:xfrm>
          <a:prstGeom prst="rect">
            <a:avLst/>
          </a:prstGeom>
        </p:spPr>
        <p:txBody>
          <a:bodyPr/>
          <a:lstStyle>
            <a:lvl1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1pPr>
            <a:lvl2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2pPr>
            <a:lvl3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3pPr>
            <a:lvl4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4pPr>
            <a:lvl5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93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1 -0.12148 L 0.00282 0.0085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7" y="65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358E-7 -3.54497E-6 L -0.18393 -0.13007 " pathEditMode="relative" rAng="0" ptsTypes="AA">
                                      <p:cBhvr>
                                        <p:cTn id="62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7" y="-65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 0.00265 L -0.26022 -0.18496 " pathEditMode="relative" rAng="0" ptsTypes="AA">
                                      <p:cBhvr>
                                        <p:cTn id="64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93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7 -0.00529 L -0.33034 -0.22531 " pathEditMode="relative" rAng="0" ptsTypes="AA">
                                      <p:cBhvr>
                                        <p:cTn id="66" dur="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7" y="-1100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3 -0.01014 L -0.35095 -0.24427 " pathEditMode="relative" rAng="0" ptsTypes="AA">
                                      <p:cBhvr>
                                        <p:cTn id="68" dur="3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5" y="-1170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4.28571E-6 L -0.42512 -0.29939 " pathEditMode="relative" rAng="0" ptsTypes="AA">
                                      <p:cBhvr>
                                        <p:cTn id="70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5" y="-149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4.92063E-6 L -0.53788 -0.38073 " pathEditMode="relative" rAng="0" ptsTypes="AA">
                                      <p:cBhvr>
                                        <p:cTn id="72" dur="3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3" y="-1904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1 1.40119E-6 L -0.58645 -0.41353 " pathEditMode="relative" rAng="0" ptsTypes="AA">
                                      <p:cBhvr>
                                        <p:cTn id="74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7" y="-2068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506E-7 -1.45847E-6 L -0.62826 -0.44371 " pathEditMode="relative" rAng="0" ptsTypes="AA">
                                      <p:cBhvr>
                                        <p:cTn id="76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2" y="-221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4 0.01146 L -0.19429 -0.13093 " pathEditMode="relative" rAng="0" ptsTypes="AA">
                                      <p:cBhvr>
                                        <p:cTn id="78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711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15 -0.07124 L -2.39238E-6 -4.19056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8" y="3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200000">
            <a:off x="3028973" y="-3097501"/>
            <a:ext cx="3086056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58007" y="275167"/>
            <a:ext cx="8229601" cy="1143000"/>
          </a:xfrm>
          <a:prstGeom prst="rect">
            <a:avLst/>
          </a:prstGeom>
        </p:spPr>
        <p:txBody>
          <a:bodyPr anchor="b"/>
          <a:lstStyle>
            <a:lvl1pPr>
              <a:defRPr lang="ru-RU" sz="40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0"/>
          </p:nvPr>
        </p:nvSpPr>
        <p:spPr>
          <a:xfrm>
            <a:off x="475747" y="1645945"/>
            <a:ext cx="8192508" cy="4868853"/>
          </a:xfrm>
          <a:prstGeom prst="rect">
            <a:avLst/>
          </a:prstGeom>
        </p:spPr>
        <p:txBody>
          <a:bodyPr/>
          <a:lstStyle>
            <a:lvl1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1pPr>
            <a:lvl2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2pPr>
            <a:lvl3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3pPr>
            <a:lvl4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4pPr>
            <a:lvl5pPr>
              <a:defRPr lang="ru-RU" sz="240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182812" y="1303050"/>
            <a:ext cx="8851397" cy="798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V="1">
            <a:off x="182812" y="6583636"/>
            <a:ext cx="8851397" cy="798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7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 комментар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200000">
            <a:off x="3028973" y="-3097501"/>
            <a:ext cx="3086056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Рисунок 2"/>
          <p:cNvSpPr>
            <a:spLocks noGrp="1"/>
          </p:cNvSpPr>
          <p:nvPr>
            <p:ph type="pic" sz="quarter" idx="10"/>
          </p:nvPr>
        </p:nvSpPr>
        <p:spPr>
          <a:xfrm>
            <a:off x="462844" y="273656"/>
            <a:ext cx="8218311" cy="5349873"/>
          </a:xfrm>
          <a:prstGeom prst="rect">
            <a:avLst/>
          </a:prstGeom>
          <a:solidFill>
            <a:srgbClr val="00B0F0">
              <a:alpha val="30000"/>
            </a:srgbClr>
          </a:solidFill>
          <a:effectLst>
            <a:outerShdw blurRad="571500" sx="102000" sy="102000" algn="ctr" rotWithShape="0">
              <a:schemeClr val="bg1"/>
            </a:outerShdw>
          </a:effectLst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3491" y="5651906"/>
            <a:ext cx="8217016" cy="1068888"/>
          </a:xfrm>
          <a:custGeom>
            <a:avLst/>
            <a:gdLst/>
            <a:ahLst/>
            <a:cxnLst/>
            <a:rect l="l" t="t" r="r" b="b"/>
            <a:pathLst>
              <a:path w="8088625" h="1122332">
                <a:moveTo>
                  <a:pt x="7320677" y="0"/>
                </a:moveTo>
                <a:lnTo>
                  <a:pt x="7500697" y="186228"/>
                </a:lnTo>
                <a:lnTo>
                  <a:pt x="7975637" y="186228"/>
                </a:lnTo>
                <a:cubicBezTo>
                  <a:pt x="8038039" y="186228"/>
                  <a:pt x="8088625" y="236814"/>
                  <a:pt x="8088625" y="299216"/>
                </a:cubicBezTo>
                <a:lnTo>
                  <a:pt x="8088625" y="1009344"/>
                </a:lnTo>
                <a:cubicBezTo>
                  <a:pt x="8088625" y="1071746"/>
                  <a:pt x="8038039" y="1122332"/>
                  <a:pt x="7975637" y="1122332"/>
                </a:cubicBezTo>
                <a:lnTo>
                  <a:pt x="112988" y="1122332"/>
                </a:lnTo>
                <a:cubicBezTo>
                  <a:pt x="50586" y="1122332"/>
                  <a:pt x="0" y="1071746"/>
                  <a:pt x="0" y="1009344"/>
                </a:cubicBezTo>
                <a:lnTo>
                  <a:pt x="0" y="299216"/>
                </a:lnTo>
                <a:cubicBezTo>
                  <a:pt x="0" y="236814"/>
                  <a:pt x="50586" y="186228"/>
                  <a:pt x="112988" y="186228"/>
                </a:cubicBezTo>
                <a:lnTo>
                  <a:pt x="7140657" y="186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584200" dist="50800" dir="16200000">
              <a:schemeClr val="tx2">
                <a:lumMod val="50000"/>
                <a:alpha val="3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>
              <a:solidFill>
                <a:srgbClr val="0070C0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70383" y="5829266"/>
            <a:ext cx="8229601" cy="891528"/>
          </a:xfrm>
        </p:spPr>
        <p:txBody>
          <a:bodyPr anchor="t"/>
          <a:lstStyle>
            <a:lvl1pPr>
              <a:defRPr lang="ru-RU" sz="240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marL="347187" lvl="0" indent="-347187" algn="l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7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5" y="6557946"/>
            <a:ext cx="2002465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770712-483B-41CF-A573-A0A819B8B126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9979FD-1FF7-4E09-B266-6DF251E9DD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70712-483B-41CF-A573-A0A819B8B126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979FD-1FF7-4E09-B266-6DF251E9DD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anchor="b"/>
          <a:lstStyle/>
          <a:p>
            <a:pPr lvl="0" defTabSz="72009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4525963"/>
          </a:xfrm>
          <a:prstGeom prst="rect">
            <a:avLst/>
          </a:prstGeom>
        </p:spPr>
        <p:txBody>
          <a:bodyPr/>
          <a:lstStyle/>
          <a:p>
            <a:pPr marL="270034" lvl="0" indent="-270034" defTabSz="720090"/>
            <a:r>
              <a:rPr lang="ru-RU" smtClean="0"/>
              <a:t>Образец текста</a:t>
            </a:r>
          </a:p>
          <a:p>
            <a:pPr marL="585073" lvl="1" indent="-225028" defTabSz="720090"/>
            <a:r>
              <a:rPr lang="ru-RU" smtClean="0"/>
              <a:t>Второй уровень</a:t>
            </a:r>
          </a:p>
          <a:p>
            <a:pPr marL="900113" lvl="2" indent="-180023" defTabSz="720090"/>
            <a:r>
              <a:rPr lang="ru-RU" smtClean="0"/>
              <a:t>Третий уровень</a:t>
            </a:r>
          </a:p>
          <a:p>
            <a:pPr marL="1260158" lvl="3" indent="-180023" defTabSz="720090"/>
            <a:r>
              <a:rPr lang="ru-RU" smtClean="0"/>
              <a:t>Четвертый уровень</a:t>
            </a:r>
          </a:p>
          <a:p>
            <a:pPr marL="1620203" lvl="4" indent="-180023" defTabSz="72009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70712-483B-41CF-A573-A0A819B8B126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979FD-1FF7-4E09-B266-6DF251E9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4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iming>
    <p:tnLst>
      <p:par>
        <p:cTn id="1" dur="indefinite" restart="never" nodeType="tmRoot"/>
      </p:par>
    </p:tnLst>
  </p:timing>
  <p:txStyles>
    <p:titleStyle>
      <a:lvl1pPr algn="ctr" defTabSz="925830" rtl="0" eaLnBrk="1" latinLnBrk="0" hangingPunct="1">
        <a:spcBef>
          <a:spcPct val="0"/>
        </a:spcBef>
        <a:buNone/>
        <a:defRPr lang="ru-RU" sz="3600" kern="1200" baseline="0" dirty="0" smtClean="0">
          <a:gradFill flip="none" rotWithShape="1">
            <a:gsLst>
              <a:gs pos="70000">
                <a:schemeClr val="bg1"/>
              </a:gs>
              <a:gs pos="91000">
                <a:schemeClr val="tx1">
                  <a:alpha val="0"/>
                </a:schemeClr>
              </a:gs>
            </a:gsLst>
            <a:lin ang="5400000" scaled="1"/>
            <a:tileRect/>
          </a:gradFill>
          <a:latin typeface="Segoe UI Light" pitchFamily="34" charset="0"/>
          <a:ea typeface="+mj-ea"/>
          <a:cs typeface="Segoe UI Light" pitchFamily="34" charset="0"/>
        </a:defRPr>
      </a:lvl1pPr>
    </p:titleStyle>
    <p:bodyStyle>
      <a:lvl1pPr marL="347187" indent="-347187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1pPr>
      <a:lvl2pPr marL="752237" indent="-289322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2pPr>
      <a:lvl3pPr marL="115728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3pPr>
      <a:lvl4pPr marL="1620203" indent="-231458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4pPr>
      <a:lvl5pPr marL="2083118" indent="-231458" algn="l" defTabSz="925830" rtl="0" eaLnBrk="1" latinLnBrk="0" hangingPunct="1">
        <a:spcBef>
          <a:spcPct val="20000"/>
        </a:spcBef>
        <a:buFont typeface="Arial" pitchFamily="34" charset="0"/>
        <a:buChar char="»"/>
        <a:defRPr lang="ru-RU" sz="2400" kern="120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5pPr>
      <a:lvl6pPr marL="254603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andex.ru-19837_1fda8868912d4d728f2207f9d8698f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+mn-lt"/>
              </a:rPr>
              <a:t>Штучні супутники Землі</a:t>
            </a:r>
            <a:endParaRPr lang="ru-RU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5114778" cy="1101248"/>
          </a:xfrm>
        </p:spPr>
        <p:txBody>
          <a:bodyPr/>
          <a:lstStyle/>
          <a:p>
            <a:pPr algn="ctr"/>
            <a:r>
              <a:rPr lang="uk-UA" b="1" i="1" dirty="0" smtClean="0">
                <a:latin typeface="+mn-lt"/>
              </a:rPr>
              <a:t>Виконала </a:t>
            </a:r>
          </a:p>
          <a:p>
            <a:pPr algn="ctr"/>
            <a:r>
              <a:rPr lang="uk-UA" b="1" i="1" dirty="0" smtClean="0">
                <a:latin typeface="+mn-lt"/>
              </a:rPr>
              <a:t>учениця 10-А класу</a:t>
            </a:r>
          </a:p>
          <a:p>
            <a:pPr algn="ctr"/>
            <a:r>
              <a:rPr lang="uk-UA" b="1" i="1" dirty="0" smtClean="0">
                <a:latin typeface="+mn-lt"/>
              </a:rPr>
              <a:t>Кузнєцова Анастасія</a:t>
            </a:r>
            <a:endParaRPr lang="ru-RU" b="1" i="1" dirty="0">
              <a:latin typeface="+mn-lt"/>
            </a:endParaRPr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Дякую за увагу!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buNone/>
            </a:pPr>
            <a:r>
              <a:rPr lang="uk-UA" b="1" i="1" dirty="0"/>
              <a:t>	</a:t>
            </a:r>
            <a:r>
              <a:rPr lang="vi-VN" b="1" i="1" u="sng" dirty="0" smtClean="0"/>
              <a:t>Шту́чний </a:t>
            </a:r>
            <a:r>
              <a:rPr lang="vi-VN" b="1" i="1" u="sng" dirty="0"/>
              <a:t>супу́тник</a:t>
            </a:r>
            <a:r>
              <a:rPr lang="vi-VN" i="1" dirty="0"/>
              <a:t> — об'єкт поміщений на орбіту Землі чи іншого небесного тіла зусиллям людини. Інколи називається просто </a:t>
            </a:r>
            <a:r>
              <a:rPr lang="vi-VN" b="1" i="1" dirty="0"/>
              <a:t>супутник</a:t>
            </a:r>
            <a:r>
              <a:rPr lang="vi-VN" i="1" dirty="0"/>
              <a:t>, однак в такому випадку слід відрізняти від природних супутників таких як </a:t>
            </a:r>
            <a:r>
              <a:rPr lang="vi-VN" i="1" dirty="0" smtClean="0"/>
              <a:t>Місяць.</a:t>
            </a:r>
            <a:endParaRPr lang="ru-RU" i="1" dirty="0"/>
          </a:p>
        </p:txBody>
      </p:sp>
      <p:pic>
        <p:nvPicPr>
          <p:cNvPr id="4" name="Рисунок 3" descr="9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01008"/>
            <a:ext cx="3967088" cy="289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+mn-lt"/>
              </a:rPr>
              <a:t>Перші згадки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ru-RU" i="1" dirty="0" smtClean="0">
                <a:latin typeface="+mn-lt"/>
              </a:rPr>
              <a:t>Першим </a:t>
            </a:r>
            <a:r>
              <a:rPr lang="ru-RU" i="1" dirty="0" err="1">
                <a:latin typeface="+mn-lt"/>
              </a:rPr>
              <a:t>описом</a:t>
            </a:r>
            <a:r>
              <a:rPr lang="ru-RU" i="1" dirty="0">
                <a:latin typeface="+mn-lt"/>
              </a:rPr>
              <a:t> штучного </a:t>
            </a:r>
            <a:r>
              <a:rPr lang="ru-RU" i="1" dirty="0" err="1">
                <a:latin typeface="+mn-lt"/>
              </a:rPr>
              <a:t>супутника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Землі</a:t>
            </a:r>
            <a:r>
              <a:rPr lang="ru-RU" i="1" dirty="0">
                <a:latin typeface="+mn-lt"/>
              </a:rPr>
              <a:t> у </a:t>
            </a:r>
            <a:r>
              <a:rPr lang="ru-RU" i="1" dirty="0" err="1">
                <a:latin typeface="+mn-lt"/>
              </a:rPr>
              <a:t>художній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ea typeface="Segoe UI" pitchFamily="34" charset="0"/>
              </a:rPr>
              <a:t>літературі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вважають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оповідання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Едварда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Еверетта</a:t>
            </a:r>
            <a:r>
              <a:rPr lang="ru-RU" i="1" dirty="0">
                <a:latin typeface="+mn-lt"/>
              </a:rPr>
              <a:t> Гейла </a:t>
            </a:r>
            <a:r>
              <a:rPr lang="en-US" i="1" dirty="0" smtClean="0">
                <a:latin typeface="+mn-lt"/>
              </a:rPr>
              <a:t>«</a:t>
            </a:r>
            <a:r>
              <a:rPr lang="ru-RU" i="1" dirty="0" err="1">
                <a:latin typeface="+mn-lt"/>
              </a:rPr>
              <a:t>Цегельний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місяць</a:t>
            </a:r>
            <a:r>
              <a:rPr lang="ru-RU" i="1" dirty="0">
                <a:latin typeface="+mn-lt"/>
              </a:rPr>
              <a:t>». </a:t>
            </a:r>
            <a:r>
              <a:rPr lang="ru-RU" i="1" dirty="0" err="1">
                <a:latin typeface="+mn-lt"/>
              </a:rPr>
              <a:t>Ідея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винирнула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знову</a:t>
            </a:r>
            <a:r>
              <a:rPr lang="ru-RU" i="1" dirty="0">
                <a:latin typeface="+mn-lt"/>
              </a:rPr>
              <a:t> у </a:t>
            </a:r>
            <a:r>
              <a:rPr lang="ru-RU" i="1" dirty="0" err="1">
                <a:latin typeface="+mn-lt"/>
              </a:rPr>
              <a:t>романі</a:t>
            </a:r>
            <a:r>
              <a:rPr lang="ru-RU" i="1" dirty="0">
                <a:latin typeface="+mn-lt"/>
              </a:rPr>
              <a:t> Жуль Верна «</a:t>
            </a:r>
            <a:r>
              <a:rPr lang="ru-RU" i="1" dirty="0" err="1">
                <a:latin typeface="+mn-lt"/>
              </a:rPr>
              <a:t>П'ятсот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мільйонів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бегуми</a:t>
            </a:r>
            <a:r>
              <a:rPr lang="ru-RU" i="1" dirty="0">
                <a:latin typeface="+mn-lt"/>
              </a:rPr>
              <a:t>» (1879</a:t>
            </a:r>
            <a:r>
              <a:rPr lang="ru-RU" i="1" dirty="0" smtClean="0">
                <a:latin typeface="+mn-lt"/>
              </a:rPr>
              <a:t>).</a:t>
            </a:r>
          </a:p>
          <a:p>
            <a:pPr algn="just">
              <a:buNone/>
            </a:pPr>
            <a:r>
              <a:rPr lang="uk-UA" i="1" dirty="0">
                <a:latin typeface="+mn-lt"/>
              </a:rPr>
              <a:t>	</a:t>
            </a:r>
            <a:r>
              <a:rPr lang="uk-UA" i="1" dirty="0" smtClean="0">
                <a:latin typeface="+mn-lt"/>
              </a:rPr>
              <a:t>	</a:t>
            </a:r>
            <a:r>
              <a:rPr lang="ru-RU" i="1" dirty="0" err="1" smtClean="0">
                <a:latin typeface="+mn-lt"/>
              </a:rPr>
              <a:t>Першою</a:t>
            </a:r>
            <a:r>
              <a:rPr lang="ru-RU" i="1" dirty="0" smtClean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науковою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працею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з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використання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ракетної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техніки</a:t>
            </a:r>
            <a:r>
              <a:rPr lang="ru-RU" i="1" dirty="0">
                <a:latin typeface="+mn-lt"/>
              </a:rPr>
              <a:t> для запуску </a:t>
            </a:r>
            <a:r>
              <a:rPr lang="ru-RU" i="1" dirty="0" err="1">
                <a:latin typeface="+mn-lt"/>
              </a:rPr>
              <a:t>космічних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апаратів</a:t>
            </a:r>
            <a:r>
              <a:rPr lang="ru-RU" i="1" dirty="0">
                <a:latin typeface="+mn-lt"/>
              </a:rPr>
              <a:t> стала книга </a:t>
            </a:r>
            <a:r>
              <a:rPr lang="ru-RU" i="1" dirty="0" err="1">
                <a:latin typeface="+mn-lt"/>
              </a:rPr>
              <a:t>Костянтина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 smtClean="0">
                <a:latin typeface="+mn-lt"/>
              </a:rPr>
              <a:t>Ціолковського</a:t>
            </a:r>
            <a:r>
              <a:rPr lang="ru-RU" i="1" dirty="0" smtClean="0">
                <a:latin typeface="+mn-lt"/>
              </a:rPr>
              <a:t> (1857–1935</a:t>
            </a:r>
            <a:r>
              <a:rPr lang="ru-RU" i="1" dirty="0">
                <a:latin typeface="+mn-lt"/>
              </a:rPr>
              <a:t>) «</a:t>
            </a:r>
            <a:r>
              <a:rPr lang="ru-RU" i="1" dirty="0" err="1">
                <a:latin typeface="+mn-lt"/>
              </a:rPr>
              <a:t>Дослідження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світових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просторів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реактивними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приладами</a:t>
            </a:r>
            <a:r>
              <a:rPr lang="ru-RU" i="1" dirty="0">
                <a:latin typeface="+mn-lt"/>
              </a:rPr>
              <a:t>» (1903).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i="1" dirty="0"/>
              <a:t>	</a:t>
            </a:r>
            <a:r>
              <a:rPr lang="ru-RU" b="1" i="1" u="sng" dirty="0" smtClean="0"/>
              <a:t>Перший </a:t>
            </a:r>
            <a:r>
              <a:rPr lang="ru-RU" b="1" i="1" u="sng" dirty="0" err="1" smtClean="0"/>
              <a:t>штучний</a:t>
            </a:r>
            <a:r>
              <a:rPr lang="ru-RU" b="1" i="1" u="sng" dirty="0" smtClean="0"/>
              <a:t> </a:t>
            </a:r>
            <a:r>
              <a:rPr lang="ru-RU" b="1" i="1" u="sng" dirty="0" err="1"/>
              <a:t>супутник</a:t>
            </a:r>
            <a:r>
              <a:rPr lang="ru-RU" b="1" i="1" u="sng" dirty="0"/>
              <a:t> </a:t>
            </a:r>
            <a:r>
              <a:rPr lang="ru-RU" b="1" i="1" u="sng" dirty="0" err="1"/>
              <a:t>Землі</a:t>
            </a:r>
            <a:r>
              <a:rPr lang="ru-RU" i="1" dirty="0"/>
              <a:t> </a:t>
            </a:r>
            <a:r>
              <a:rPr lang="ru-RU" i="1" dirty="0" err="1"/>
              <a:t>запущений</a:t>
            </a:r>
            <a:r>
              <a:rPr lang="ru-RU" i="1" dirty="0"/>
              <a:t> на </a:t>
            </a:r>
            <a:r>
              <a:rPr lang="ru-RU" i="1" dirty="0" err="1"/>
              <a:t>орбіту</a:t>
            </a:r>
            <a:r>
              <a:rPr lang="ru-RU" i="1" dirty="0"/>
              <a:t> в СРСР 4 </a:t>
            </a:r>
            <a:r>
              <a:rPr lang="ru-RU" i="1" dirty="0" err="1"/>
              <a:t>жовтня</a:t>
            </a:r>
            <a:r>
              <a:rPr lang="ru-RU" i="1" dirty="0"/>
              <a:t> 1957 року. </a:t>
            </a:r>
            <a:r>
              <a:rPr lang="ru-RU" i="1" dirty="0" err="1"/>
              <a:t>Кодове</a:t>
            </a:r>
            <a:r>
              <a:rPr lang="ru-RU" i="1" dirty="0"/>
              <a:t> </a:t>
            </a:r>
            <a:r>
              <a:rPr lang="ru-RU" i="1" dirty="0" err="1"/>
              <a:t>позначення</a:t>
            </a:r>
            <a:r>
              <a:rPr lang="ru-RU" i="1" dirty="0"/>
              <a:t> </a:t>
            </a:r>
            <a:r>
              <a:rPr lang="ru-RU" i="1" dirty="0" err="1"/>
              <a:t>супутника</a:t>
            </a:r>
            <a:r>
              <a:rPr lang="ru-RU" i="1" dirty="0"/>
              <a:t> — ПС-1 (</a:t>
            </a:r>
            <a:r>
              <a:rPr lang="ru-RU" i="1" dirty="0" err="1"/>
              <a:t>Простий</a:t>
            </a:r>
            <a:r>
              <a:rPr lang="ru-RU" i="1" dirty="0"/>
              <a:t> Супутник-1). Запуск </a:t>
            </a:r>
            <a:r>
              <a:rPr lang="ru-RU" i="1" dirty="0" err="1"/>
              <a:t>здійснювався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5-го </a:t>
            </a:r>
            <a:r>
              <a:rPr lang="ru-RU" i="1" dirty="0" err="1"/>
              <a:t>науково-дослідного</a:t>
            </a:r>
            <a:r>
              <a:rPr lang="ru-RU" i="1" dirty="0"/>
              <a:t> </a:t>
            </a:r>
            <a:r>
              <a:rPr lang="ru-RU" i="1" dirty="0" err="1"/>
              <a:t>полігону</a:t>
            </a:r>
            <a:r>
              <a:rPr lang="ru-RU" i="1" dirty="0"/>
              <a:t> </a:t>
            </a:r>
            <a:r>
              <a:rPr lang="ru-RU" i="1" dirty="0" err="1"/>
              <a:t>міністерства</a:t>
            </a:r>
            <a:r>
              <a:rPr lang="ru-RU" i="1" dirty="0"/>
              <a:t> оборони СРСР «</a:t>
            </a:r>
            <a:r>
              <a:rPr lang="ru-RU" i="1" dirty="0" err="1"/>
              <a:t>Тюра-Там</a:t>
            </a:r>
            <a:r>
              <a:rPr lang="ru-RU" i="1" dirty="0"/>
              <a:t>» (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отримало</a:t>
            </a:r>
            <a:r>
              <a:rPr lang="ru-RU" i="1" dirty="0"/>
              <a:t> </a:t>
            </a:r>
            <a:r>
              <a:rPr lang="ru-RU" i="1" dirty="0" err="1"/>
              <a:t>згодом</a:t>
            </a:r>
            <a:r>
              <a:rPr lang="ru-RU" i="1" dirty="0"/>
              <a:t> </a:t>
            </a:r>
            <a:r>
              <a:rPr lang="ru-RU" i="1" dirty="0" err="1"/>
              <a:t>відкрите</a:t>
            </a:r>
            <a:r>
              <a:rPr lang="ru-RU" i="1" dirty="0"/>
              <a:t> </a:t>
            </a:r>
            <a:r>
              <a:rPr lang="ru-RU" i="1" dirty="0" err="1"/>
              <a:t>найменування</a:t>
            </a:r>
            <a:r>
              <a:rPr lang="ru-RU" i="1" dirty="0"/>
              <a:t> космодром Байконур), за </a:t>
            </a:r>
            <a:r>
              <a:rPr lang="ru-RU" i="1" dirty="0" err="1"/>
              <a:t>допомогою</a:t>
            </a:r>
            <a:r>
              <a:rPr lang="ru-RU" i="1" dirty="0"/>
              <a:t> </a:t>
            </a:r>
            <a:r>
              <a:rPr lang="ru-RU" i="1" dirty="0" err="1"/>
              <a:t>ракети-носія</a:t>
            </a:r>
            <a:r>
              <a:rPr lang="ru-RU" i="1" dirty="0"/>
              <a:t> «</a:t>
            </a:r>
            <a:r>
              <a:rPr lang="ru-RU" i="1" dirty="0" err="1"/>
              <a:t>Супутник</a:t>
            </a:r>
            <a:r>
              <a:rPr lang="ru-RU" i="1" dirty="0"/>
              <a:t>» (</a:t>
            </a:r>
            <a:r>
              <a:rPr lang="ru-RU" i="1" dirty="0" err="1"/>
              <a:t>сімейства</a:t>
            </a:r>
            <a:r>
              <a:rPr lang="ru-RU" i="1" dirty="0"/>
              <a:t> Р-7).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Супутник 1</a:t>
            </a:r>
            <a:endParaRPr lang="ru-RU" dirty="0"/>
          </a:p>
        </p:txBody>
      </p:sp>
      <p:pic>
        <p:nvPicPr>
          <p:cNvPr id="4" name="Содержимое 3" descr="0_6be3c_f3edce49_orig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551841" y="1646238"/>
            <a:ext cx="6040318" cy="486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1" cy="1143000"/>
          </a:xfrm>
        </p:spPr>
        <p:txBody>
          <a:bodyPr/>
          <a:lstStyle/>
          <a:p>
            <a:r>
              <a:rPr lang="uk-UA" b="1" i="1" dirty="0" smtClean="0"/>
              <a:t>Про супутник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ru-RU" i="1" dirty="0"/>
              <a:t>Корпус </a:t>
            </a:r>
            <a:r>
              <a:rPr lang="ru-RU" i="1" dirty="0" err="1"/>
              <a:t>супутника</a:t>
            </a:r>
            <a:r>
              <a:rPr lang="ru-RU" i="1" dirty="0"/>
              <a:t> </a:t>
            </a:r>
            <a:r>
              <a:rPr lang="ru-RU" i="1" dirty="0" err="1"/>
              <a:t>складався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двох</a:t>
            </a:r>
            <a:r>
              <a:rPr lang="ru-RU" i="1" dirty="0"/>
              <a:t> </a:t>
            </a:r>
            <a:r>
              <a:rPr lang="ru-RU" i="1" dirty="0" err="1"/>
              <a:t>напівоболонок</a:t>
            </a:r>
            <a:r>
              <a:rPr lang="ru-RU" i="1" dirty="0"/>
              <a:t> </a:t>
            </a:r>
            <a:r>
              <a:rPr lang="ru-RU" i="1" dirty="0" err="1"/>
              <a:t>зі</a:t>
            </a:r>
            <a:r>
              <a:rPr lang="ru-RU" i="1" dirty="0"/>
              <a:t> </a:t>
            </a:r>
            <a:r>
              <a:rPr lang="ru-RU" i="1" dirty="0" err="1"/>
              <a:t>стикувальними</a:t>
            </a:r>
            <a:r>
              <a:rPr lang="ru-RU" i="1" dirty="0"/>
              <a:t> шпангоутами, </a:t>
            </a:r>
            <a:r>
              <a:rPr lang="ru-RU" i="1" dirty="0" err="1"/>
              <a:t>сполученими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собою 36 болтами. </a:t>
            </a:r>
            <a:r>
              <a:rPr lang="ru-RU" i="1" dirty="0" err="1"/>
              <a:t>Герметичність</a:t>
            </a:r>
            <a:r>
              <a:rPr lang="ru-RU" i="1" dirty="0"/>
              <a:t> </a:t>
            </a:r>
            <a:r>
              <a:rPr lang="ru-RU" i="1" dirty="0" err="1"/>
              <a:t>стику</a:t>
            </a:r>
            <a:r>
              <a:rPr lang="ru-RU" i="1" dirty="0"/>
              <a:t> </a:t>
            </a:r>
            <a:r>
              <a:rPr lang="ru-RU" i="1" dirty="0" err="1"/>
              <a:t>забезпечувала</a:t>
            </a:r>
            <a:r>
              <a:rPr lang="ru-RU" i="1" dirty="0"/>
              <a:t> </a:t>
            </a:r>
            <a:r>
              <a:rPr lang="ru-RU" i="1" dirty="0" err="1"/>
              <a:t>гумова</a:t>
            </a:r>
            <a:r>
              <a:rPr lang="ru-RU" i="1" dirty="0"/>
              <a:t> прокладка. У </a:t>
            </a:r>
            <a:r>
              <a:rPr lang="ru-RU" i="1" dirty="0" err="1"/>
              <a:t>верхній</a:t>
            </a:r>
            <a:r>
              <a:rPr lang="ru-RU" i="1" dirty="0"/>
              <a:t> </a:t>
            </a:r>
            <a:r>
              <a:rPr lang="ru-RU" i="1" dirty="0" err="1"/>
              <a:t>напівоболонці</a:t>
            </a:r>
            <a:r>
              <a:rPr lang="ru-RU" i="1" dirty="0"/>
              <a:t> </a:t>
            </a:r>
            <a:r>
              <a:rPr lang="ru-RU" i="1" dirty="0" err="1"/>
              <a:t>розташовувалися</a:t>
            </a:r>
            <a:r>
              <a:rPr lang="ru-RU" i="1" dirty="0"/>
              <a:t> </a:t>
            </a:r>
            <a:r>
              <a:rPr lang="ru-RU" i="1" dirty="0" err="1"/>
              <a:t>дві</a:t>
            </a:r>
            <a:r>
              <a:rPr lang="ru-RU" i="1" dirty="0"/>
              <a:t> </a:t>
            </a:r>
            <a:r>
              <a:rPr lang="ru-RU" i="1" dirty="0" err="1"/>
              <a:t>антени</a:t>
            </a:r>
            <a:r>
              <a:rPr lang="ru-RU" i="1" dirty="0"/>
              <a:t>, </a:t>
            </a:r>
            <a:r>
              <a:rPr lang="ru-RU" i="1" dirty="0" err="1"/>
              <a:t>кожна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двох</a:t>
            </a:r>
            <a:r>
              <a:rPr lang="ru-RU" i="1" dirty="0"/>
              <a:t> </a:t>
            </a:r>
            <a:r>
              <a:rPr lang="ru-RU" i="1" dirty="0" err="1"/>
              <a:t>штирів</a:t>
            </a:r>
            <a:r>
              <a:rPr lang="ru-RU" i="1" dirty="0"/>
              <a:t> 2,4 м </a:t>
            </a:r>
            <a:r>
              <a:rPr lang="ru-RU" i="1" dirty="0" err="1"/>
              <a:t>і</a:t>
            </a:r>
            <a:r>
              <a:rPr lang="ru-RU" i="1" dirty="0"/>
              <a:t> 2,9 м. </a:t>
            </a:r>
            <a:r>
              <a:rPr lang="ru-RU" i="1" dirty="0" err="1"/>
              <a:t>Ззовні</a:t>
            </a:r>
            <a:r>
              <a:rPr lang="ru-RU" i="1" dirty="0"/>
              <a:t> </a:t>
            </a:r>
            <a:r>
              <a:rPr lang="ru-RU" i="1" dirty="0" err="1"/>
              <a:t>супутник</a:t>
            </a:r>
            <a:r>
              <a:rPr lang="ru-RU" i="1" dirty="0"/>
              <a:t> </a:t>
            </a:r>
            <a:r>
              <a:rPr lang="ru-RU" i="1" dirty="0" err="1"/>
              <a:t>виглядав</a:t>
            </a:r>
            <a:r>
              <a:rPr lang="ru-RU" i="1" dirty="0"/>
              <a:t> як сфера, </a:t>
            </a:r>
            <a:r>
              <a:rPr lang="ru-RU" i="1" dirty="0" err="1"/>
              <a:t>діаметром</a:t>
            </a:r>
            <a:r>
              <a:rPr lang="ru-RU" i="1" dirty="0"/>
              <a:t> </a:t>
            </a:r>
            <a:r>
              <a:rPr lang="ru-RU" i="1" dirty="0" err="1"/>
              <a:t>півметра</a:t>
            </a:r>
            <a:r>
              <a:rPr lang="ru-RU" i="1" dirty="0"/>
              <a:t>,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чотирма</a:t>
            </a:r>
            <a:r>
              <a:rPr lang="ru-RU" i="1" dirty="0"/>
              <a:t> </a:t>
            </a:r>
            <a:r>
              <a:rPr lang="ru-RU" i="1" dirty="0" err="1"/>
              <a:t>антенами</a:t>
            </a:r>
            <a:r>
              <a:rPr lang="ru-RU" i="1" dirty="0"/>
              <a:t>. На </a:t>
            </a:r>
            <a:r>
              <a:rPr lang="ru-RU" i="1" dirty="0" err="1"/>
              <a:t>ньому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встановлено</a:t>
            </a:r>
            <a:r>
              <a:rPr lang="ru-RU" i="1" dirty="0"/>
              <a:t> 2 </a:t>
            </a:r>
            <a:r>
              <a:rPr lang="ru-RU" i="1" dirty="0" err="1"/>
              <a:t>радіопередавачі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джерелами</a:t>
            </a:r>
            <a:r>
              <a:rPr lang="ru-RU" i="1" dirty="0"/>
              <a:t> </a:t>
            </a:r>
            <a:r>
              <a:rPr lang="ru-RU" i="1" dirty="0" err="1"/>
              <a:t>живлення</a:t>
            </a:r>
            <a:r>
              <a:rPr lang="ru-RU" i="1" dirty="0"/>
              <a:t>. </a:t>
            </a:r>
            <a:r>
              <a:rPr lang="ru-RU" i="1" dirty="0" err="1"/>
              <a:t>Супутник</a:t>
            </a:r>
            <a:r>
              <a:rPr lang="ru-RU" i="1" dirty="0"/>
              <a:t> не </a:t>
            </a:r>
            <a:r>
              <a:rPr lang="ru-RU" i="1" dirty="0" err="1"/>
              <a:t>мав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 </a:t>
            </a:r>
            <a:r>
              <a:rPr lang="ru-RU" i="1" dirty="0" err="1"/>
              <a:t>стабілізації</a:t>
            </a:r>
            <a:r>
              <a:rPr lang="ru-RU" i="1" dirty="0"/>
              <a:t>, тому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неорієнтованим</a:t>
            </a:r>
            <a:r>
              <a:rPr lang="ru-RU" i="1" dirty="0"/>
              <a:t>, а </a:t>
            </a:r>
            <a:r>
              <a:rPr lang="ru-RU" i="1" dirty="0" err="1"/>
              <a:t>чотири</a:t>
            </a:r>
            <a:r>
              <a:rPr lang="ru-RU" i="1" dirty="0"/>
              <a:t> </a:t>
            </a:r>
            <a:r>
              <a:rPr lang="ru-RU" i="1" dirty="0" err="1"/>
              <a:t>антени</a:t>
            </a:r>
            <a:r>
              <a:rPr lang="ru-RU" i="1" dirty="0"/>
              <a:t> </a:t>
            </a:r>
            <a:r>
              <a:rPr lang="ru-RU" i="1" dirty="0" err="1"/>
              <a:t>рівномірно</a:t>
            </a:r>
            <a:r>
              <a:rPr lang="ru-RU" i="1" dirty="0"/>
              <a:t> </a:t>
            </a:r>
            <a:r>
              <a:rPr lang="ru-RU" i="1" dirty="0" err="1"/>
              <a:t>випромінювали</a:t>
            </a:r>
            <a:r>
              <a:rPr lang="ru-RU" i="1" dirty="0"/>
              <a:t> </a:t>
            </a:r>
            <a:r>
              <a:rPr lang="ru-RU" i="1" dirty="0" err="1"/>
              <a:t>радіохвилі</a:t>
            </a:r>
            <a:r>
              <a:rPr lang="ru-RU" i="1" dirty="0"/>
              <a:t> на </a:t>
            </a:r>
            <a:r>
              <a:rPr lang="ru-RU" i="1" dirty="0" err="1"/>
              <a:t>всі</a:t>
            </a:r>
            <a:r>
              <a:rPr lang="ru-RU" i="1" dirty="0"/>
              <a:t> боки.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ru-RU" i="1" dirty="0" err="1"/>
              <a:t>Виміри</a:t>
            </a:r>
            <a:r>
              <a:rPr lang="ru-RU" i="1" dirty="0"/>
              <a:t> </a:t>
            </a:r>
            <a:r>
              <a:rPr lang="ru-RU" i="1" dirty="0" err="1"/>
              <a:t>орбітального</a:t>
            </a:r>
            <a:r>
              <a:rPr lang="ru-RU" i="1" dirty="0"/>
              <a:t> </a:t>
            </a:r>
            <a:r>
              <a:rPr lang="ru-RU" i="1" dirty="0" err="1"/>
              <a:t>відхилення</a:t>
            </a:r>
            <a:r>
              <a:rPr lang="ru-RU" i="1" dirty="0"/>
              <a:t> «Супутника-1» </a:t>
            </a:r>
            <a:r>
              <a:rPr lang="ru-RU" i="1" dirty="0" err="1"/>
              <a:t>допомогли</a:t>
            </a:r>
            <a:r>
              <a:rPr lang="ru-RU" i="1" dirty="0"/>
              <a:t> </a:t>
            </a:r>
            <a:r>
              <a:rPr lang="ru-RU" i="1" dirty="0" err="1"/>
              <a:t>визначити</a:t>
            </a:r>
            <a:r>
              <a:rPr lang="ru-RU" i="1" dirty="0"/>
              <a:t> </a:t>
            </a:r>
            <a:r>
              <a:rPr lang="ru-RU" i="1" dirty="0" err="1"/>
              <a:t>густину</a:t>
            </a:r>
            <a:r>
              <a:rPr lang="ru-RU" i="1" dirty="0"/>
              <a:t> </a:t>
            </a:r>
            <a:r>
              <a:rPr lang="ru-RU" i="1" dirty="0" err="1"/>
              <a:t>високих</a:t>
            </a:r>
            <a:r>
              <a:rPr lang="ru-RU" i="1" dirty="0"/>
              <a:t> </a:t>
            </a:r>
            <a:r>
              <a:rPr lang="ru-RU" i="1" dirty="0" err="1"/>
              <a:t>атмосферних</a:t>
            </a:r>
            <a:r>
              <a:rPr lang="ru-RU" i="1" dirty="0"/>
              <a:t> </a:t>
            </a:r>
            <a:r>
              <a:rPr lang="ru-RU" i="1" dirty="0" err="1"/>
              <a:t>прошарків</a:t>
            </a:r>
            <a:r>
              <a:rPr lang="ru-RU" i="1" dirty="0"/>
              <a:t>. З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допомогою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досліджено</a:t>
            </a:r>
            <a:r>
              <a:rPr lang="ru-RU" i="1" dirty="0"/>
              <a:t> </a:t>
            </a:r>
            <a:r>
              <a:rPr lang="ru-RU" i="1" dirty="0" err="1"/>
              <a:t>розповсюдження</a:t>
            </a:r>
            <a:r>
              <a:rPr lang="ru-RU" i="1" dirty="0"/>
              <a:t> </a:t>
            </a:r>
            <a:r>
              <a:rPr lang="ru-RU" i="1" dirty="0" err="1"/>
              <a:t>радіосигналів</a:t>
            </a:r>
            <a:r>
              <a:rPr lang="ru-RU" i="1" dirty="0"/>
              <a:t> </a:t>
            </a:r>
            <a:r>
              <a:rPr lang="ru-RU" i="1" dirty="0" smtClean="0"/>
              <a:t>у </a:t>
            </a:r>
            <a:r>
              <a:rPr lang="ru-RU" i="1" dirty="0" err="1" smtClean="0"/>
              <a:t>іоносфері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i="1" dirty="0" err="1" smtClean="0"/>
              <a:t>Найбільшим</a:t>
            </a:r>
            <a:r>
              <a:rPr lang="ru-RU" i="1" dirty="0" smtClean="0"/>
              <a:t> </a:t>
            </a:r>
            <a:r>
              <a:rPr lang="ru-RU" i="1" dirty="0" err="1"/>
              <a:t>штучним</a:t>
            </a:r>
            <a:r>
              <a:rPr lang="ru-RU" i="1" dirty="0"/>
              <a:t> </a:t>
            </a:r>
            <a:r>
              <a:rPr lang="ru-RU" i="1" dirty="0" err="1"/>
              <a:t>супутником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на </a:t>
            </a:r>
            <a:r>
              <a:rPr lang="ru-RU" i="1" dirty="0" err="1"/>
              <a:t>сьогодні</a:t>
            </a:r>
            <a:r>
              <a:rPr lang="ru-RU" i="1" dirty="0"/>
              <a:t> </a:t>
            </a:r>
            <a:r>
              <a:rPr lang="ru-RU" i="1" dirty="0" err="1"/>
              <a:t>розташований</a:t>
            </a:r>
            <a:r>
              <a:rPr lang="ru-RU" i="1" dirty="0"/>
              <a:t> </a:t>
            </a:r>
            <a:r>
              <a:rPr lang="ru-RU" i="1" dirty="0" err="1"/>
              <a:t>на</a:t>
            </a:r>
            <a:r>
              <a:rPr lang="ru-RU" i="1" dirty="0"/>
              <a:t> </a:t>
            </a:r>
            <a:r>
              <a:rPr lang="ru-RU" i="1" dirty="0" err="1"/>
              <a:t>Земній</a:t>
            </a:r>
            <a:r>
              <a:rPr lang="ru-RU" i="1" dirty="0"/>
              <a:t> </a:t>
            </a:r>
            <a:r>
              <a:rPr lang="ru-RU" i="1" dirty="0" err="1"/>
              <a:t>орбіті</a:t>
            </a:r>
            <a:r>
              <a:rPr lang="ru-RU" i="1" dirty="0"/>
              <a:t>, </a:t>
            </a:r>
            <a:r>
              <a:rPr lang="ru-RU" i="1" dirty="0" err="1"/>
              <a:t>є</a:t>
            </a:r>
            <a:r>
              <a:rPr lang="ru-RU" i="1" dirty="0"/>
              <a:t> </a:t>
            </a:r>
            <a:r>
              <a:rPr lang="ru-RU" i="1" dirty="0" err="1"/>
              <a:t>Міжнародна</a:t>
            </a:r>
            <a:r>
              <a:rPr lang="ru-RU" i="1" dirty="0"/>
              <a:t> </a:t>
            </a:r>
            <a:r>
              <a:rPr lang="ru-RU" i="1" dirty="0" err="1"/>
              <a:t>космічна</a:t>
            </a:r>
            <a:r>
              <a:rPr lang="ru-RU" i="1" dirty="0"/>
              <a:t> </a:t>
            </a:r>
            <a:r>
              <a:rPr lang="ru-RU" i="1" dirty="0" err="1"/>
              <a:t>станція</a:t>
            </a:r>
            <a:r>
              <a:rPr lang="ru-RU" i="1" dirty="0"/>
              <a:t>.</a:t>
            </a:r>
          </a:p>
        </p:txBody>
      </p:sp>
      <p:pic>
        <p:nvPicPr>
          <p:cNvPr id="4" name="Рисунок 3" descr="800px-ISS_&amp;_Endeavour_Shadow_STS-12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08920"/>
            <a:ext cx="5760640" cy="380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utnik2_v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2115" y="2818538"/>
            <a:ext cx="2478357" cy="405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Супутник 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dirty="0"/>
              <a:t>3 лютого 1958 </a:t>
            </a:r>
            <a:r>
              <a:rPr lang="ru-RU" dirty="0" err="1"/>
              <a:t>відбувся</a:t>
            </a:r>
            <a:r>
              <a:rPr lang="ru-RU" dirty="0"/>
              <a:t> запуск «Супутника-2»,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доправив</a:t>
            </a:r>
            <a:r>
              <a:rPr lang="ru-RU" dirty="0"/>
              <a:t> космосу першу живу </a:t>
            </a:r>
            <a:r>
              <a:rPr lang="ru-RU" dirty="0" err="1"/>
              <a:t>істоту</a:t>
            </a:r>
            <a:r>
              <a:rPr lang="ru-RU" dirty="0"/>
              <a:t> земного </a:t>
            </a:r>
            <a:r>
              <a:rPr lang="ru-RU" dirty="0" err="1"/>
              <a:t>походження</a:t>
            </a:r>
            <a:r>
              <a:rPr lang="ru-RU" dirty="0"/>
              <a:t> — собаку на </a:t>
            </a:r>
            <a:r>
              <a:rPr lang="ru-RU" dirty="0" err="1"/>
              <a:t>прізвисько</a:t>
            </a:r>
            <a:r>
              <a:rPr lang="ru-RU" dirty="0"/>
              <a:t> Лайка.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ловечество и 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TS102646203 (1)</Template>
  <TotalTime>85</TotalTime>
  <Words>24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Человечество и космос</vt:lpstr>
      <vt:lpstr>Штучні супутники Землі</vt:lpstr>
      <vt:lpstr>Слайд 2</vt:lpstr>
      <vt:lpstr>Перші згадки</vt:lpstr>
      <vt:lpstr>Слайд 4</vt:lpstr>
      <vt:lpstr>Супутник 1</vt:lpstr>
      <vt:lpstr>Про супутник</vt:lpstr>
      <vt:lpstr>Значення</vt:lpstr>
      <vt:lpstr>Слайд 8</vt:lpstr>
      <vt:lpstr>Супутник -2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Anastasiya</dc:creator>
  <cp:lastModifiedBy>Anastasiya</cp:lastModifiedBy>
  <cp:revision>9</cp:revision>
  <dcterms:created xsi:type="dcterms:W3CDTF">2013-11-14T19:39:14Z</dcterms:created>
  <dcterms:modified xsi:type="dcterms:W3CDTF">2013-11-14T21:05:05Z</dcterms:modified>
</cp:coreProperties>
</file>