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74" r:id="rId6"/>
    <p:sldId id="282" r:id="rId7"/>
    <p:sldId id="285" r:id="rId8"/>
    <p:sldId id="286" r:id="rId9"/>
    <p:sldId id="260" r:id="rId10"/>
    <p:sldId id="261" r:id="rId11"/>
    <p:sldId id="263" r:id="rId12"/>
    <p:sldId id="262" r:id="rId13"/>
    <p:sldId id="264" r:id="rId14"/>
    <p:sldId id="265" r:id="rId15"/>
    <p:sldId id="266" r:id="rId16"/>
    <p:sldId id="267" r:id="rId17"/>
    <p:sldId id="288" r:id="rId18"/>
    <p:sldId id="268" r:id="rId19"/>
    <p:sldId id="269" r:id="rId20"/>
    <p:sldId id="270" r:id="rId21"/>
    <p:sldId id="287" r:id="rId22"/>
    <p:sldId id="272" r:id="rId23"/>
    <p:sldId id="271" r:id="rId24"/>
    <p:sldId id="276" r:id="rId25"/>
    <p:sldId id="275" r:id="rId26"/>
    <p:sldId id="273" r:id="rId27"/>
    <p:sldId id="277" r:id="rId28"/>
    <p:sldId id="278" r:id="rId29"/>
    <p:sldId id="279" r:id="rId30"/>
    <p:sldId id="280" r:id="rId31"/>
    <p:sldId id="281" r:id="rId32"/>
    <p:sldId id="283" r:id="rId33"/>
    <p:sldId id="284" r:id="rId34"/>
    <p:sldId id="289" r:id="rId35"/>
    <p:sldId id="290" r:id="rId36"/>
    <p:sldId id="291" r:id="rId37"/>
    <p:sldId id="292" r:id="rId38"/>
    <p:sldId id="293" r:id="rId39"/>
    <p:sldId id="294"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31.01.2013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31.01.2013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31.01.2013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31.01.2013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31.01.2013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31.01.2013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31.01.2013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ru-RU" dirty="0" smtClean="0"/>
              <a:t>ТАРАС</a:t>
            </a:r>
            <a:r>
              <a:rPr lang="uk-UA" dirty="0" smtClean="0"/>
              <a:t> ШЕВЧЕНКО - ХУДОЖНИК</a:t>
            </a:r>
            <a:endParaRPr lang="ru-RU" dirty="0"/>
          </a:p>
        </p:txBody>
      </p:sp>
      <p:sp>
        <p:nvSpPr>
          <p:cNvPr id="3" name="Подзаголовок 2"/>
          <p:cNvSpPr>
            <a:spLocks noGrp="1"/>
          </p:cNvSpPr>
          <p:nvPr>
            <p:ph type="subTitle" idx="1"/>
          </p:nvPr>
        </p:nvSpPr>
        <p:spPr>
          <a:xfrm flipV="1">
            <a:off x="5220072" y="4260537"/>
            <a:ext cx="3168024" cy="45719"/>
          </a:xfrm>
        </p:spPr>
        <p:txBody>
          <a:bodyPr>
            <a:normAutofit fontScale="25000" lnSpcReduction="20000"/>
          </a:bodyPr>
          <a:lstStyle/>
          <a:p>
            <a:endParaRPr lang="ru-RU" dirty="0"/>
          </a:p>
        </p:txBody>
      </p:sp>
      <p:pic>
        <p:nvPicPr>
          <p:cNvPr id="1026" name="Picture 2"/>
          <p:cNvPicPr>
            <a:picLocks noChangeAspect="1" noChangeArrowheads="1"/>
          </p:cNvPicPr>
          <p:nvPr/>
        </p:nvPicPr>
        <p:blipFill>
          <a:blip r:embed="rId2"/>
          <a:srcRect/>
          <a:stretch>
            <a:fillRect/>
          </a:stretch>
        </p:blipFill>
        <p:spPr bwMode="auto">
          <a:xfrm>
            <a:off x="0" y="3200400"/>
            <a:ext cx="2597150" cy="36576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txBody>
          <a:bodyPr>
            <a:normAutofit fontScale="92500" lnSpcReduction="10000"/>
          </a:bodyPr>
          <a:lstStyle/>
          <a:p>
            <a:pPr algn="just"/>
            <a:r>
              <a:rPr lang="uk-UA" dirty="0" smtClean="0"/>
              <a:t>Назва малюнка встановлена на підставі запису в щоденнику </a:t>
            </a:r>
            <a:r>
              <a:rPr lang="uk-UA" dirty="0" err="1" smtClean="0"/>
              <a:t>Бутакова</a:t>
            </a:r>
            <a:r>
              <a:rPr lang="uk-UA" dirty="0" smtClean="0"/>
              <a:t>: «</a:t>
            </a:r>
            <a:r>
              <a:rPr lang="uk-UA" dirty="0" err="1" smtClean="0"/>
              <a:t>Бай-Губек</a:t>
            </a:r>
            <a:r>
              <a:rPr lang="uk-UA" dirty="0" smtClean="0"/>
              <a:t> — </a:t>
            </a:r>
            <a:r>
              <a:rPr lang="uk-UA" dirty="0" err="1" smtClean="0"/>
              <a:t>единственный</a:t>
            </a:r>
            <a:r>
              <a:rPr lang="uk-UA" dirty="0" smtClean="0"/>
              <a:t> </a:t>
            </a:r>
            <a:r>
              <a:rPr lang="uk-UA" dirty="0" err="1" smtClean="0"/>
              <a:t>мыс</a:t>
            </a:r>
            <a:r>
              <a:rPr lang="uk-UA" dirty="0" smtClean="0"/>
              <a:t>, </a:t>
            </a:r>
            <a:r>
              <a:rPr lang="uk-UA" dirty="0" err="1" smtClean="0"/>
              <a:t>выдающийся</a:t>
            </a:r>
            <a:r>
              <a:rPr lang="uk-UA" dirty="0" smtClean="0"/>
              <a:t> в море </a:t>
            </a:r>
            <a:r>
              <a:rPr lang="uk-UA" dirty="0" err="1" smtClean="0"/>
              <a:t>далее</a:t>
            </a:r>
            <a:r>
              <a:rPr lang="uk-UA" dirty="0" smtClean="0"/>
              <a:t> </a:t>
            </a:r>
            <a:r>
              <a:rPr lang="uk-UA" dirty="0" err="1" smtClean="0"/>
              <a:t>прочих</a:t>
            </a:r>
            <a:r>
              <a:rPr lang="uk-UA" dirty="0" smtClean="0"/>
              <a:t>... На </a:t>
            </a:r>
            <a:r>
              <a:rPr lang="uk-UA" dirty="0" err="1" smtClean="0"/>
              <a:t>нем</a:t>
            </a:r>
            <a:r>
              <a:rPr lang="uk-UA" dirty="0" smtClean="0"/>
              <a:t> </a:t>
            </a:r>
            <a:r>
              <a:rPr lang="uk-UA" dirty="0" err="1" smtClean="0"/>
              <a:t>две</a:t>
            </a:r>
            <a:r>
              <a:rPr lang="uk-UA" dirty="0" smtClean="0"/>
              <a:t> </a:t>
            </a:r>
            <a:r>
              <a:rPr lang="uk-UA" dirty="0" err="1" smtClean="0"/>
              <a:t>небольшие</a:t>
            </a:r>
            <a:r>
              <a:rPr lang="uk-UA" dirty="0" smtClean="0"/>
              <a:t> бухточки </a:t>
            </a:r>
            <a:r>
              <a:rPr lang="uk-UA" dirty="0" err="1" smtClean="0"/>
              <a:t>глубиною</a:t>
            </a:r>
            <a:r>
              <a:rPr lang="uk-UA" dirty="0" smtClean="0"/>
              <a:t> </a:t>
            </a:r>
            <a:r>
              <a:rPr lang="uk-UA" dirty="0" err="1" smtClean="0"/>
              <a:t>около</a:t>
            </a:r>
            <a:r>
              <a:rPr lang="uk-UA" dirty="0" smtClean="0"/>
              <a:t> 4 саж. с </a:t>
            </a:r>
            <a:r>
              <a:rPr lang="uk-UA" dirty="0" err="1" smtClean="0"/>
              <a:t>песчаным</a:t>
            </a:r>
            <a:r>
              <a:rPr lang="uk-UA" dirty="0" smtClean="0"/>
              <a:t> </a:t>
            </a:r>
            <a:r>
              <a:rPr lang="uk-UA" dirty="0" err="1" smtClean="0"/>
              <a:t>грунтом</a:t>
            </a:r>
            <a:r>
              <a:rPr lang="uk-UA" dirty="0" smtClean="0"/>
              <a:t>: одна </a:t>
            </a:r>
            <a:r>
              <a:rPr lang="uk-UA" dirty="0" err="1" smtClean="0"/>
              <a:t>выходит</a:t>
            </a:r>
            <a:r>
              <a:rPr lang="uk-UA" dirty="0" smtClean="0"/>
              <a:t> на OSO, а </a:t>
            </a:r>
            <a:r>
              <a:rPr lang="uk-UA" dirty="0" err="1" smtClean="0"/>
              <a:t>другая</a:t>
            </a:r>
            <a:r>
              <a:rPr lang="uk-UA" dirty="0" smtClean="0"/>
              <a:t> на S. </a:t>
            </a:r>
            <a:r>
              <a:rPr lang="uk-UA" dirty="0" err="1" smtClean="0"/>
              <a:t>Первая</a:t>
            </a:r>
            <a:r>
              <a:rPr lang="uk-UA" dirty="0" smtClean="0"/>
              <a:t> </a:t>
            </a:r>
            <a:r>
              <a:rPr lang="uk-UA" dirty="0" err="1" smtClean="0"/>
              <a:t>замечательна</a:t>
            </a:r>
            <a:r>
              <a:rPr lang="uk-UA" dirty="0" smtClean="0"/>
              <a:t> тем, </a:t>
            </a:r>
            <a:r>
              <a:rPr lang="uk-UA" dirty="0" err="1" smtClean="0"/>
              <a:t>что</a:t>
            </a:r>
            <a:r>
              <a:rPr lang="uk-UA" dirty="0" smtClean="0"/>
              <a:t> </a:t>
            </a:r>
            <a:r>
              <a:rPr lang="uk-UA" dirty="0" err="1" smtClean="0"/>
              <a:t>белый</a:t>
            </a:r>
            <a:r>
              <a:rPr lang="uk-UA" dirty="0" smtClean="0"/>
              <a:t> </a:t>
            </a:r>
            <a:r>
              <a:rPr lang="uk-UA" dirty="0" err="1" smtClean="0"/>
              <a:t>известняк</a:t>
            </a:r>
            <a:r>
              <a:rPr lang="uk-UA" dirty="0" smtClean="0"/>
              <a:t> у </a:t>
            </a:r>
            <a:r>
              <a:rPr lang="uk-UA" dirty="0" err="1" smtClean="0"/>
              <a:t>горизонта</a:t>
            </a:r>
            <a:r>
              <a:rPr lang="uk-UA" dirty="0" smtClean="0"/>
              <a:t> </a:t>
            </a:r>
            <a:r>
              <a:rPr lang="uk-UA" dirty="0" err="1" smtClean="0"/>
              <a:t>воды</a:t>
            </a:r>
            <a:r>
              <a:rPr lang="uk-UA" dirty="0" smtClean="0"/>
              <a:t> весь </a:t>
            </a:r>
            <a:r>
              <a:rPr lang="uk-UA" dirty="0" err="1" smtClean="0"/>
              <a:t>облит</a:t>
            </a:r>
            <a:r>
              <a:rPr lang="uk-UA" dirty="0" smtClean="0"/>
              <a:t> </a:t>
            </a:r>
            <a:r>
              <a:rPr lang="uk-UA" dirty="0" err="1" smtClean="0"/>
              <a:t>икрою</a:t>
            </a:r>
            <a:r>
              <a:rPr lang="uk-UA" dirty="0" smtClean="0"/>
              <a:t> — по-видимому, весною </a:t>
            </a:r>
            <a:r>
              <a:rPr lang="uk-UA" dirty="0" err="1" smtClean="0"/>
              <a:t>рыба</a:t>
            </a:r>
            <a:r>
              <a:rPr lang="uk-UA" dirty="0" smtClean="0"/>
              <a:t> </a:t>
            </a:r>
            <a:r>
              <a:rPr lang="uk-UA" dirty="0" err="1" smtClean="0"/>
              <a:t>мечет</a:t>
            </a:r>
            <a:r>
              <a:rPr lang="uk-UA" dirty="0" smtClean="0"/>
              <a:t> тут </a:t>
            </a:r>
            <a:r>
              <a:rPr lang="uk-UA" dirty="0" err="1" smtClean="0"/>
              <a:t>икру</a:t>
            </a:r>
            <a:r>
              <a:rPr lang="uk-UA" dirty="0" smtClean="0"/>
              <a:t> и </a:t>
            </a:r>
            <a:r>
              <a:rPr lang="uk-UA" dirty="0" err="1" smtClean="0"/>
              <a:t>набивается</a:t>
            </a:r>
            <a:r>
              <a:rPr lang="uk-UA" dirty="0" smtClean="0"/>
              <a:t> </a:t>
            </a:r>
            <a:r>
              <a:rPr lang="uk-UA" dirty="0" err="1" smtClean="0"/>
              <a:t>туда</a:t>
            </a:r>
            <a:r>
              <a:rPr lang="uk-UA" dirty="0" smtClean="0"/>
              <a:t> в </a:t>
            </a:r>
            <a:r>
              <a:rPr lang="uk-UA" dirty="0" err="1" smtClean="0"/>
              <a:t>неимоверном</a:t>
            </a:r>
            <a:r>
              <a:rPr lang="uk-UA" dirty="0" smtClean="0"/>
              <a:t> </a:t>
            </a:r>
            <a:r>
              <a:rPr lang="uk-UA" dirty="0" err="1" smtClean="0"/>
              <a:t>множестве</a:t>
            </a:r>
            <a:r>
              <a:rPr lang="uk-UA" dirty="0" smtClean="0"/>
              <a:t> («</a:t>
            </a:r>
            <a:r>
              <a:rPr lang="uk-UA" dirty="0" err="1" smtClean="0"/>
              <a:t>Дневные</a:t>
            </a:r>
            <a:r>
              <a:rPr lang="uk-UA" dirty="0" smtClean="0"/>
              <a:t> записки плавання А. И. </a:t>
            </a:r>
            <a:r>
              <a:rPr lang="uk-UA" dirty="0" err="1" smtClean="0"/>
              <a:t>Бутакова</a:t>
            </a:r>
            <a:r>
              <a:rPr lang="uk-UA" dirty="0" smtClean="0"/>
              <a:t> по </a:t>
            </a:r>
            <a:r>
              <a:rPr lang="uk-UA" dirty="0" err="1" smtClean="0"/>
              <a:t>Аральскому</a:t>
            </a:r>
            <a:r>
              <a:rPr lang="uk-UA" dirty="0" smtClean="0"/>
              <a:t> морю в 1848 — 1849 гг.», Ташкент, 1953, стор. 21).</a:t>
            </a:r>
          </a:p>
          <a:p>
            <a:pPr algn="just"/>
            <a:r>
              <a:rPr lang="uk-UA" dirty="0" smtClean="0"/>
              <a:t>В літературі малюнок зустрічається під такими назвами: «Залив Аральського моря, куди риба заходить нереститись» (</a:t>
            </a:r>
            <a:r>
              <a:rPr lang="uk-UA" i="1" dirty="0" smtClean="0"/>
              <a:t>О. </a:t>
            </a:r>
            <a:r>
              <a:rPr lang="uk-UA" i="1" dirty="0" err="1" smtClean="0"/>
              <a:t>Новицький</a:t>
            </a:r>
            <a:r>
              <a:rPr lang="uk-UA" dirty="0" smtClean="0"/>
              <a:t>, Тарас Шевченко як маляр, Львів — Москва, 1914). </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txBody>
          <a:bodyPr>
            <a:normAutofit/>
          </a:bodyPr>
          <a:lstStyle/>
          <a:p>
            <a:pPr algn="just"/>
            <a:r>
              <a:rPr lang="uk-UA" dirty="0" smtClean="0"/>
              <a:t>Про дерево </a:t>
            </a:r>
            <a:r>
              <a:rPr lang="uk-UA" dirty="0" err="1" smtClean="0"/>
              <a:t>джангис-агач</a:t>
            </a:r>
            <a:r>
              <a:rPr lang="uk-UA" dirty="0" smtClean="0"/>
              <a:t>, або </a:t>
            </a:r>
            <a:r>
              <a:rPr lang="uk-UA" dirty="0" err="1" smtClean="0"/>
              <a:t>жангиз-агаш</a:t>
            </a:r>
            <a:r>
              <a:rPr lang="uk-UA" dirty="0" smtClean="0"/>
              <a:t> (що означає «одиноке дерево»), Шевченко розповідає в повісті «</a:t>
            </a:r>
            <a:r>
              <a:rPr lang="uk-UA" dirty="0" err="1" smtClean="0"/>
              <a:t>Близнецы</a:t>
            </a:r>
            <a:r>
              <a:rPr lang="uk-UA" dirty="0" smtClean="0"/>
              <a:t>»: «</a:t>
            </a:r>
            <a:r>
              <a:rPr lang="uk-UA" dirty="0" err="1" smtClean="0"/>
              <a:t>...верстах</a:t>
            </a:r>
            <a:r>
              <a:rPr lang="uk-UA" dirty="0" smtClean="0"/>
              <a:t> в </a:t>
            </a:r>
            <a:r>
              <a:rPr lang="uk-UA" dirty="0" err="1" smtClean="0"/>
              <a:t>двух</a:t>
            </a:r>
            <a:r>
              <a:rPr lang="uk-UA" dirty="0" smtClean="0"/>
              <a:t> от дороги, в </a:t>
            </a:r>
            <a:r>
              <a:rPr lang="uk-UA" dirty="0" err="1" smtClean="0"/>
              <a:t>ложбине</a:t>
            </a:r>
            <a:r>
              <a:rPr lang="uk-UA" dirty="0" smtClean="0"/>
              <a:t>, </a:t>
            </a:r>
            <a:r>
              <a:rPr lang="uk-UA" dirty="0" err="1" smtClean="0"/>
              <a:t>зеленело</a:t>
            </a:r>
            <a:r>
              <a:rPr lang="uk-UA" dirty="0" smtClean="0"/>
              <a:t> </a:t>
            </a:r>
            <a:r>
              <a:rPr lang="uk-UA" dirty="0" err="1" smtClean="0"/>
              <a:t>тополевое</a:t>
            </a:r>
            <a:r>
              <a:rPr lang="uk-UA" dirty="0" smtClean="0"/>
              <a:t> </a:t>
            </a:r>
            <a:r>
              <a:rPr lang="uk-UA" dirty="0" err="1" smtClean="0"/>
              <a:t>старое</a:t>
            </a:r>
            <a:r>
              <a:rPr lang="uk-UA" dirty="0" smtClean="0"/>
              <a:t> дерево. Я </a:t>
            </a:r>
            <a:r>
              <a:rPr lang="uk-UA" dirty="0" err="1" smtClean="0"/>
              <a:t>застал</a:t>
            </a:r>
            <a:r>
              <a:rPr lang="uk-UA" dirty="0" smtClean="0"/>
              <a:t> уже </a:t>
            </a:r>
            <a:r>
              <a:rPr lang="uk-UA" dirty="0" err="1" smtClean="0"/>
              <a:t>вокруг</a:t>
            </a:r>
            <a:r>
              <a:rPr lang="uk-UA" dirty="0" smtClean="0"/>
              <a:t> </a:t>
            </a:r>
            <a:r>
              <a:rPr lang="uk-UA" dirty="0" err="1" smtClean="0"/>
              <a:t>него</a:t>
            </a:r>
            <a:r>
              <a:rPr lang="uk-UA" dirty="0" smtClean="0"/>
              <a:t> </a:t>
            </a:r>
            <a:r>
              <a:rPr lang="uk-UA" dirty="0" err="1" smtClean="0"/>
              <a:t>порядочную</a:t>
            </a:r>
            <a:r>
              <a:rPr lang="uk-UA" dirty="0" smtClean="0"/>
              <a:t> [</a:t>
            </a:r>
            <a:r>
              <a:rPr lang="uk-UA" dirty="0" err="1" smtClean="0"/>
              <a:t>толпу</a:t>
            </a:r>
            <a:r>
              <a:rPr lang="uk-UA" dirty="0" smtClean="0"/>
              <a:t>], с </a:t>
            </a:r>
            <a:r>
              <a:rPr lang="uk-UA" dirty="0" err="1" smtClean="0"/>
              <a:t>удивлением</a:t>
            </a:r>
            <a:r>
              <a:rPr lang="uk-UA" dirty="0" smtClean="0"/>
              <a:t> и </a:t>
            </a:r>
            <a:r>
              <a:rPr lang="uk-UA" dirty="0" err="1" smtClean="0"/>
              <a:t>даже</a:t>
            </a:r>
            <a:r>
              <a:rPr lang="uk-UA" dirty="0" smtClean="0"/>
              <a:t> (так мне </a:t>
            </a:r>
            <a:r>
              <a:rPr lang="uk-UA" dirty="0" err="1" smtClean="0"/>
              <a:t>казалося</a:t>
            </a:r>
            <a:r>
              <a:rPr lang="uk-UA" dirty="0" smtClean="0"/>
              <a:t>) с </a:t>
            </a:r>
            <a:r>
              <a:rPr lang="uk-UA" dirty="0" err="1" smtClean="0"/>
              <a:t>благоговением</a:t>
            </a:r>
            <a:r>
              <a:rPr lang="uk-UA" dirty="0" smtClean="0"/>
              <a:t> </a:t>
            </a:r>
            <a:r>
              <a:rPr lang="uk-UA" dirty="0" err="1" smtClean="0"/>
              <a:t>смотревшую</a:t>
            </a:r>
            <a:r>
              <a:rPr lang="uk-UA" dirty="0" smtClean="0"/>
              <a:t> на </a:t>
            </a:r>
            <a:r>
              <a:rPr lang="uk-UA" dirty="0" err="1" smtClean="0"/>
              <a:t>зеленую</a:t>
            </a:r>
            <a:r>
              <a:rPr lang="uk-UA" dirty="0" smtClean="0"/>
              <a:t> </a:t>
            </a:r>
            <a:r>
              <a:rPr lang="uk-UA" dirty="0" err="1" smtClean="0"/>
              <a:t>гостью</a:t>
            </a:r>
            <a:r>
              <a:rPr lang="uk-UA" dirty="0" smtClean="0"/>
              <a:t> </a:t>
            </a:r>
            <a:r>
              <a:rPr lang="uk-UA" dirty="0" err="1" smtClean="0"/>
              <a:t>пустыни</a:t>
            </a:r>
            <a:r>
              <a:rPr lang="uk-UA" dirty="0" smtClean="0"/>
              <a:t>. </a:t>
            </a:r>
            <a:r>
              <a:rPr lang="uk-UA" dirty="0" err="1" smtClean="0"/>
              <a:t>Вокруг</a:t>
            </a:r>
            <a:r>
              <a:rPr lang="uk-UA" dirty="0" smtClean="0"/>
              <a:t> дерева и на </a:t>
            </a:r>
            <a:r>
              <a:rPr lang="uk-UA" dirty="0" err="1" smtClean="0"/>
              <a:t>ветках</a:t>
            </a:r>
            <a:r>
              <a:rPr lang="uk-UA" dirty="0" smtClean="0"/>
              <a:t> </a:t>
            </a:r>
            <a:r>
              <a:rPr lang="uk-UA" dirty="0" err="1" smtClean="0"/>
              <a:t>его</a:t>
            </a:r>
            <a:r>
              <a:rPr lang="uk-UA" dirty="0" smtClean="0"/>
              <a:t> </a:t>
            </a:r>
            <a:r>
              <a:rPr lang="uk-UA" dirty="0" err="1" smtClean="0"/>
              <a:t>навешано</a:t>
            </a:r>
            <a:r>
              <a:rPr lang="uk-UA" dirty="0" smtClean="0"/>
              <a:t> </a:t>
            </a:r>
            <a:r>
              <a:rPr lang="uk-UA" dirty="0" err="1" smtClean="0"/>
              <a:t>набожными</a:t>
            </a:r>
            <a:r>
              <a:rPr lang="uk-UA" dirty="0" smtClean="0"/>
              <a:t> киргизами кусочки </a:t>
            </a:r>
            <a:r>
              <a:rPr lang="uk-UA" dirty="0" err="1" smtClean="0"/>
              <a:t>разноцветных</a:t>
            </a:r>
            <a:r>
              <a:rPr lang="uk-UA" dirty="0" smtClean="0"/>
              <a:t> </a:t>
            </a:r>
            <a:r>
              <a:rPr lang="uk-UA" dirty="0" err="1" smtClean="0"/>
              <a:t>материй</a:t>
            </a:r>
            <a:r>
              <a:rPr lang="uk-UA" dirty="0" smtClean="0"/>
              <a:t>, </a:t>
            </a:r>
            <a:r>
              <a:rPr lang="uk-UA" dirty="0" err="1" smtClean="0"/>
              <a:t>ленточки</a:t>
            </a:r>
            <a:r>
              <a:rPr lang="uk-UA" dirty="0" smtClean="0"/>
              <a:t>, пасма </a:t>
            </a:r>
            <a:r>
              <a:rPr lang="uk-UA" dirty="0" err="1" smtClean="0"/>
              <a:t>крашеных</a:t>
            </a:r>
            <a:r>
              <a:rPr lang="uk-UA" dirty="0" smtClean="0"/>
              <a:t> </a:t>
            </a:r>
            <a:r>
              <a:rPr lang="uk-UA" dirty="0" err="1" smtClean="0"/>
              <a:t>лошадиных</a:t>
            </a:r>
            <a:r>
              <a:rPr lang="uk-UA" dirty="0" smtClean="0"/>
              <a:t> волос и </a:t>
            </a:r>
            <a:r>
              <a:rPr lang="uk-UA" dirty="0" err="1" smtClean="0"/>
              <a:t>самая</a:t>
            </a:r>
            <a:r>
              <a:rPr lang="uk-UA" dirty="0" smtClean="0"/>
              <a:t> </a:t>
            </a:r>
            <a:r>
              <a:rPr lang="uk-UA" dirty="0" err="1" smtClean="0"/>
              <a:t>богатая</a:t>
            </a:r>
            <a:r>
              <a:rPr lang="uk-UA" dirty="0" smtClean="0"/>
              <a:t> жертва — </a:t>
            </a:r>
            <a:r>
              <a:rPr lang="uk-UA" dirty="0" err="1" smtClean="0"/>
              <a:t>это</a:t>
            </a:r>
            <a:r>
              <a:rPr lang="uk-UA" dirty="0" smtClean="0"/>
              <a:t> шкура </a:t>
            </a:r>
            <a:r>
              <a:rPr lang="uk-UA" dirty="0" err="1" smtClean="0"/>
              <a:t>дикой</a:t>
            </a:r>
            <a:r>
              <a:rPr lang="uk-UA" dirty="0" smtClean="0"/>
              <a:t> </a:t>
            </a:r>
            <a:r>
              <a:rPr lang="uk-UA" dirty="0" err="1" smtClean="0"/>
              <a:t>кошки</a:t>
            </a:r>
            <a:r>
              <a:rPr lang="uk-UA" dirty="0" smtClean="0"/>
              <a:t>, </a:t>
            </a:r>
            <a:r>
              <a:rPr lang="uk-UA" dirty="0" err="1" smtClean="0"/>
              <a:t>крепко</a:t>
            </a:r>
            <a:r>
              <a:rPr lang="uk-UA" dirty="0" smtClean="0"/>
              <a:t> </a:t>
            </a:r>
            <a:r>
              <a:rPr lang="uk-UA" dirty="0" err="1" smtClean="0"/>
              <a:t>привязанная</a:t>
            </a:r>
            <a:r>
              <a:rPr lang="uk-UA" dirty="0" smtClean="0"/>
              <a:t> к </a:t>
            </a:r>
            <a:r>
              <a:rPr lang="uk-UA" dirty="0" err="1" smtClean="0"/>
              <a:t>ветке</a:t>
            </a:r>
            <a:r>
              <a:rPr lang="uk-UA" dirty="0" smtClean="0"/>
              <a:t>...»</a:t>
            </a: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9" name="Picture 3"/>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txBody>
          <a:bodyPr>
            <a:normAutofit/>
          </a:bodyPr>
          <a:lstStyle/>
          <a:p>
            <a:r>
              <a:rPr lang="uk-UA" dirty="0" smtClean="0"/>
              <a:t>Т. Г. Шевченко дає і поетичний опис цього дерева у вірші «У бога за дверима лежала сокира»: </a:t>
            </a:r>
          </a:p>
          <a:p>
            <a:pPr>
              <a:buNone/>
            </a:pPr>
            <a:r>
              <a:rPr lang="uk-UA" dirty="0" smtClean="0"/>
              <a:t>І кайзаки не минають </a:t>
            </a:r>
          </a:p>
          <a:p>
            <a:pPr>
              <a:buNone/>
            </a:pPr>
            <a:r>
              <a:rPr lang="uk-UA" dirty="0" smtClean="0"/>
              <a:t>Дерева святого. </a:t>
            </a:r>
          </a:p>
          <a:p>
            <a:pPr>
              <a:buNone/>
            </a:pPr>
            <a:r>
              <a:rPr lang="uk-UA" dirty="0" smtClean="0"/>
              <a:t>На долину заїзжають.</a:t>
            </a:r>
          </a:p>
          <a:p>
            <a:pPr>
              <a:buNone/>
            </a:pPr>
            <a:r>
              <a:rPr lang="uk-UA" dirty="0" smtClean="0"/>
              <a:t>Дивуються з його, </a:t>
            </a:r>
          </a:p>
          <a:p>
            <a:pPr>
              <a:buNone/>
            </a:pPr>
            <a:r>
              <a:rPr lang="uk-UA" dirty="0" smtClean="0"/>
              <a:t>І моляться, і жертвами </a:t>
            </a:r>
          </a:p>
          <a:p>
            <a:pPr>
              <a:buNone/>
            </a:pPr>
            <a:r>
              <a:rPr lang="uk-UA" dirty="0" smtClean="0"/>
              <a:t>Дерево благають, </a:t>
            </a:r>
          </a:p>
          <a:p>
            <a:pPr>
              <a:buNone/>
            </a:pPr>
            <a:r>
              <a:rPr lang="uk-UA" dirty="0" smtClean="0"/>
              <a:t>Щоб парості розпустило </a:t>
            </a:r>
          </a:p>
          <a:p>
            <a:pPr>
              <a:buNone/>
            </a:pPr>
            <a:r>
              <a:rPr lang="uk-UA" dirty="0" smtClean="0"/>
              <a:t>У їх біднім краї…</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610244"/>
          </a:xfrm>
        </p:spPr>
        <p:txBody>
          <a:bodyPr>
            <a:normAutofit fontScale="77500" lnSpcReduction="20000"/>
          </a:bodyPr>
          <a:lstStyle/>
          <a:p>
            <a:pPr algn="just"/>
            <a:r>
              <a:rPr lang="uk-UA" dirty="0" smtClean="0"/>
              <a:t>Офорт за малюнком Шевченка та опис зображеної місцевості </a:t>
            </a:r>
            <a:r>
              <a:rPr lang="uk-UA" dirty="0" err="1" smtClean="0"/>
              <a:t>Бр</a:t>
            </a:r>
            <a:r>
              <a:rPr lang="uk-UA" dirty="0" smtClean="0"/>
              <a:t>. </a:t>
            </a:r>
            <a:r>
              <a:rPr lang="uk-UA" dirty="0" err="1" smtClean="0"/>
              <a:t>Залеський</a:t>
            </a:r>
            <a:r>
              <a:rPr lang="uk-UA" dirty="0" smtClean="0"/>
              <a:t> вмістив у своєму альбомі: «Недалеко від </a:t>
            </a:r>
            <a:r>
              <a:rPr lang="uk-UA" dirty="0" err="1" smtClean="0"/>
              <a:t>Новопетровського</a:t>
            </a:r>
            <a:r>
              <a:rPr lang="uk-UA" dirty="0" smtClean="0"/>
              <a:t> рейду, на кам’янистому крутому березі моря, піднімається скеля «Монах» в вісімдесят футів висотою, названа так через свою форму. Вона стоїть як кам’яний сторож пустелі. її оточують лише розкидані поодинці скелі, а біля підніжжя її вічно реве море. Мешканці укріплення, позбавлені протягом усієї зими будь-яких засобів сполучення з західним узбережжям Каспію і прагнучи дізнатися, що нового діється на білому світі, з приходом весни, як тільки зникне лід, що сковує море, вибираються на вершину «Монаха» і з нетерпінням виглядають на обрії перший парус. Звідсіля вони легко його помітять, тому що «Монах» панує над іншими скелями цього узбережжя, але ні одно судно, навіть маленький човен, не пристане до підніжжя скелі, так багато підводного каміння в оточуючих її водах».</a:t>
            </a:r>
          </a:p>
          <a:p>
            <a:pPr algn="just"/>
            <a:r>
              <a:rPr lang="uk-UA" dirty="0" smtClean="0"/>
              <a:t>Мабуть, акварель була куплена самим А. </a:t>
            </a:r>
            <a:r>
              <a:rPr lang="uk-UA" dirty="0" err="1" smtClean="0"/>
              <a:t>Венгржиновським</a:t>
            </a:r>
            <a:r>
              <a:rPr lang="uk-UA" dirty="0" smtClean="0"/>
              <a:t>, тому що в листі від 8 листопада 1854 р. до </a:t>
            </a:r>
            <a:r>
              <a:rPr lang="uk-UA" dirty="0" err="1" smtClean="0"/>
              <a:t>Бр</a:t>
            </a:r>
            <a:r>
              <a:rPr lang="uk-UA" dirty="0" smtClean="0"/>
              <a:t>. </a:t>
            </a:r>
            <a:r>
              <a:rPr lang="uk-UA" dirty="0" err="1" smtClean="0"/>
              <a:t>Залеського</a:t>
            </a:r>
            <a:r>
              <a:rPr lang="uk-UA" dirty="0" smtClean="0"/>
              <a:t> Шевченко писав: «</a:t>
            </a:r>
            <a:r>
              <a:rPr lang="uk-UA" dirty="0" err="1" smtClean="0"/>
              <a:t>...целую</a:t>
            </a:r>
            <a:r>
              <a:rPr lang="uk-UA" dirty="0" smtClean="0"/>
              <a:t> </a:t>
            </a:r>
            <a:r>
              <a:rPr lang="uk-UA" dirty="0" err="1" smtClean="0"/>
              <a:t>трижды</a:t>
            </a:r>
            <a:r>
              <a:rPr lang="uk-UA" dirty="0" smtClean="0"/>
              <a:t> доброго </a:t>
            </a:r>
            <a:r>
              <a:rPr lang="uk-UA" dirty="0" err="1" smtClean="0"/>
              <a:t>Аркадия</a:t>
            </a:r>
            <a:r>
              <a:rPr lang="uk-UA" dirty="0" smtClean="0"/>
              <a:t>. </a:t>
            </a:r>
            <a:r>
              <a:rPr lang="uk-UA" dirty="0" err="1" smtClean="0"/>
              <a:t>Насчет</a:t>
            </a:r>
            <a:r>
              <a:rPr lang="uk-UA" dirty="0" smtClean="0"/>
              <a:t> </a:t>
            </a:r>
            <a:r>
              <a:rPr lang="uk-UA" i="1" dirty="0" smtClean="0"/>
              <a:t>Монаха</a:t>
            </a:r>
            <a:r>
              <a:rPr lang="uk-UA" dirty="0" smtClean="0"/>
              <a:t> напиши </a:t>
            </a:r>
            <a:r>
              <a:rPr lang="uk-UA" dirty="0" err="1" smtClean="0"/>
              <a:t>ему</a:t>
            </a:r>
            <a:r>
              <a:rPr lang="uk-UA" dirty="0" smtClean="0"/>
              <a:t>, </a:t>
            </a:r>
            <a:r>
              <a:rPr lang="uk-UA" dirty="0" err="1" smtClean="0"/>
              <a:t>чтобы</a:t>
            </a:r>
            <a:r>
              <a:rPr lang="uk-UA" dirty="0" smtClean="0"/>
              <a:t> он не </a:t>
            </a:r>
            <a:r>
              <a:rPr lang="uk-UA" dirty="0" err="1" smtClean="0"/>
              <a:t>беспокоился</a:t>
            </a:r>
            <a:r>
              <a:rPr lang="uk-UA" dirty="0" smtClean="0"/>
              <a:t>, </a:t>
            </a:r>
            <a:r>
              <a:rPr lang="uk-UA" dirty="0" err="1" smtClean="0"/>
              <a:t>деньги</a:t>
            </a:r>
            <a:r>
              <a:rPr lang="uk-UA" dirty="0" smtClean="0"/>
              <a:t> у </a:t>
            </a:r>
            <a:r>
              <a:rPr lang="uk-UA" dirty="0" err="1" smtClean="0"/>
              <a:t>меня</a:t>
            </a:r>
            <a:r>
              <a:rPr lang="uk-UA" dirty="0" smtClean="0"/>
              <a:t> </a:t>
            </a:r>
            <a:r>
              <a:rPr lang="uk-UA" dirty="0" err="1" smtClean="0"/>
              <a:t>пока</a:t>
            </a:r>
            <a:r>
              <a:rPr lang="uk-UA" dirty="0" smtClean="0"/>
              <a:t> </a:t>
            </a:r>
            <a:r>
              <a:rPr lang="uk-UA" dirty="0" err="1" smtClean="0"/>
              <a:t>еще</a:t>
            </a:r>
            <a:r>
              <a:rPr lang="uk-UA" dirty="0" smtClean="0"/>
              <a:t> </a:t>
            </a:r>
            <a:r>
              <a:rPr lang="uk-UA" dirty="0" err="1" smtClean="0"/>
              <a:t>имеются</a:t>
            </a:r>
            <a:r>
              <a:rPr lang="uk-UA" dirty="0" smtClean="0"/>
              <a:t>»</a:t>
            </a: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751344"/>
            <a:ext cx="7200800" cy="5478423"/>
          </a:xfrm>
          <a:prstGeom prst="rect">
            <a:avLst/>
          </a:prstGeom>
        </p:spPr>
        <p:txBody>
          <a:bodyPr wrap="square">
            <a:spAutoFit/>
          </a:bodyPr>
          <a:lstStyle/>
          <a:p>
            <a:pPr algn="just"/>
            <a:r>
              <a:rPr lang="uk-UA" sz="1400" dirty="0" smtClean="0"/>
              <a:t>Ретельне вивчення мистецької спадщини Шевченка, зосередження всіх його творів у спеціальному музеї, публікація їх в академічному виданні (1961-1964) дали змогу об*</a:t>
            </a:r>
            <a:r>
              <a:rPr lang="uk-UA" sz="1400" dirty="0" err="1" smtClean="0"/>
              <a:t>єктивно</a:t>
            </a:r>
            <a:r>
              <a:rPr lang="uk-UA" sz="1400" dirty="0" smtClean="0"/>
              <a:t> оцінити великий за обсягом і значний за мистецькою вартістю доробок художника періоду заслання. Незважаючи на царську заборону, Шевченко в роки недолі працював багато плідно в усіх властивих </a:t>
            </a:r>
            <a:r>
              <a:rPr lang="uk-UA" sz="1400" dirty="0" err="1" smtClean="0"/>
              <a:t>йомуй</a:t>
            </a:r>
            <a:r>
              <a:rPr lang="uk-UA" sz="1400" dirty="0" smtClean="0"/>
              <a:t> раніше жанрах. Всього відомо 124 завершені твори й 220 </a:t>
            </a:r>
            <a:r>
              <a:rPr lang="uk-UA" sz="1400" dirty="0" err="1" smtClean="0"/>
              <a:t>екскізів</a:t>
            </a:r>
            <a:r>
              <a:rPr lang="uk-UA" sz="1400" dirty="0" smtClean="0"/>
              <a:t> та начерків, створених тоді. Змінилися тільки співвідношення між жанрами, питома вага кожного з них у загальному доробку митця. Найплідніше він працював у жанрі пейзажу – цьому великою мірою сприяла участь в </a:t>
            </a:r>
            <a:r>
              <a:rPr lang="uk-UA" sz="1400" dirty="0" err="1" smtClean="0"/>
              <a:t>Аральській</a:t>
            </a:r>
            <a:r>
              <a:rPr lang="uk-UA" sz="1400" dirty="0" smtClean="0"/>
              <a:t> і </a:t>
            </a:r>
            <a:r>
              <a:rPr lang="uk-UA" sz="1400" dirty="0" err="1" smtClean="0"/>
              <a:t>Каратауській</a:t>
            </a:r>
            <a:r>
              <a:rPr lang="uk-UA" sz="1400" dirty="0" smtClean="0"/>
              <a:t> експедиціях. </a:t>
            </a:r>
          </a:p>
          <a:p>
            <a:pPr algn="just"/>
            <a:r>
              <a:rPr lang="uk-UA" sz="1400" dirty="0" smtClean="0"/>
              <a:t>Найчастіше художникові доводилося фіксувати натуру нашвидку – звідси </a:t>
            </a:r>
            <a:r>
              <a:rPr lang="uk-UA" sz="1400" dirty="0" err="1" smtClean="0"/>
              <a:t>начерковий</a:t>
            </a:r>
            <a:r>
              <a:rPr lang="uk-UA" sz="1400" dirty="0" smtClean="0"/>
              <a:t> характер робіт, особливо рисунків у художніх альбомах. Ці рисунки дуже лаконічні, часто це лише контури або контур з незначною штриховкою. Деякі пейзажі часу </a:t>
            </a:r>
            <a:r>
              <a:rPr lang="uk-UA" sz="1400" dirty="0" err="1" smtClean="0"/>
              <a:t>Аральської</a:t>
            </a:r>
            <a:r>
              <a:rPr lang="uk-UA" sz="1400" dirty="0" smtClean="0"/>
              <a:t> експедиції Шевченко завершував вже в Оренбурзі за олівцевими рисунками з помітками </a:t>
            </a:r>
            <a:r>
              <a:rPr lang="uk-UA" sz="1400" dirty="0" err="1" smtClean="0"/>
              <a:t>“для</a:t>
            </a:r>
            <a:r>
              <a:rPr lang="uk-UA" sz="1400" dirty="0" smtClean="0"/>
              <a:t> </a:t>
            </a:r>
            <a:r>
              <a:rPr lang="uk-UA" sz="1400" dirty="0" err="1" smtClean="0"/>
              <a:t>пам</a:t>
            </a:r>
            <a:r>
              <a:rPr lang="uk-UA" sz="1400" dirty="0" smtClean="0"/>
              <a:t>*</a:t>
            </a:r>
            <a:r>
              <a:rPr lang="uk-UA" sz="1400" dirty="0" err="1" smtClean="0"/>
              <a:t>яті”</a:t>
            </a:r>
            <a:r>
              <a:rPr lang="uk-UA" sz="1400" dirty="0" smtClean="0"/>
              <a:t>, а частіше покладався на свою </a:t>
            </a:r>
            <a:r>
              <a:rPr lang="uk-UA" sz="1400" dirty="0" err="1" smtClean="0"/>
              <a:t>вийняткову</a:t>
            </a:r>
            <a:r>
              <a:rPr lang="uk-UA" sz="1400" dirty="0" smtClean="0"/>
              <a:t> зорову </a:t>
            </a:r>
            <a:r>
              <a:rPr lang="uk-UA" sz="1400" dirty="0" err="1" smtClean="0"/>
              <a:t>пам</a:t>
            </a:r>
            <a:r>
              <a:rPr lang="uk-UA" sz="1400" dirty="0" smtClean="0"/>
              <a:t>*ять. Про велику спостережливість художника говорять і численні пейзажі, на яких надзвичайно тонко зображено деталі не тільки на першому плані, а й на другому і третьому. З особливою силою спостережливість митця виявляється в численних малюнках </a:t>
            </a:r>
            <a:r>
              <a:rPr lang="uk-UA" sz="1400" dirty="0" err="1" smtClean="0"/>
              <a:t>науково-</a:t>
            </a:r>
            <a:r>
              <a:rPr lang="uk-UA" sz="1400" dirty="0" smtClean="0"/>
              <a:t> допоміжного характеру з зображенням структури берегів Аральського моря та скель і урвищ, що були важливими для геологічної характеристики місцевості. Такий філігранний рисунок, не </a:t>
            </a:r>
            <a:r>
              <a:rPr lang="uk-UA" sz="1400" dirty="0" err="1" smtClean="0"/>
              <a:t>позбавленний</a:t>
            </a:r>
            <a:r>
              <a:rPr lang="uk-UA" sz="1400" dirty="0" smtClean="0"/>
              <a:t> і великої художньої цінності, очевидно, прислужився митцеві для пізнішої роботи в офорті.</a:t>
            </a:r>
          </a:p>
          <a:p>
            <a:endParaRPr lang="ru-RU"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r>
              <a:rPr lang="uk-UA" dirty="0" smtClean="0"/>
              <a:t>Про </a:t>
            </a:r>
            <a:r>
              <a:rPr lang="uk-UA" dirty="0" err="1" smtClean="0"/>
              <a:t>Дустанову</a:t>
            </a:r>
            <a:r>
              <a:rPr lang="uk-UA" dirty="0" smtClean="0"/>
              <a:t> могилу Шевченко згадує в повісті «</a:t>
            </a:r>
            <a:r>
              <a:rPr lang="uk-UA" dirty="0" err="1" smtClean="0"/>
              <a:t>Близнецы</a:t>
            </a:r>
            <a:r>
              <a:rPr lang="uk-UA" dirty="0" smtClean="0"/>
              <a:t>»: «</a:t>
            </a:r>
            <a:r>
              <a:rPr lang="uk-UA" dirty="0" err="1" smtClean="0"/>
              <a:t>...мы</a:t>
            </a:r>
            <a:r>
              <a:rPr lang="uk-UA" dirty="0" smtClean="0"/>
              <a:t> встановились на берегу </a:t>
            </a:r>
            <a:r>
              <a:rPr lang="uk-UA" dirty="0" err="1" smtClean="0"/>
              <a:t>Иргиза</a:t>
            </a:r>
            <a:r>
              <a:rPr lang="uk-UA" dirty="0" smtClean="0"/>
              <a:t> </a:t>
            </a:r>
            <a:r>
              <a:rPr lang="uk-UA" dirty="0" err="1" smtClean="0"/>
              <a:t>вблизи</a:t>
            </a:r>
            <a:r>
              <a:rPr lang="uk-UA" dirty="0" smtClean="0"/>
              <a:t> </a:t>
            </a:r>
            <a:r>
              <a:rPr lang="uk-UA" dirty="0" err="1" smtClean="0"/>
              <a:t>могилы</a:t>
            </a:r>
            <a:r>
              <a:rPr lang="uk-UA" dirty="0" smtClean="0"/>
              <a:t> </a:t>
            </a:r>
            <a:r>
              <a:rPr lang="uk-UA" dirty="0" err="1" smtClean="0"/>
              <a:t>батыря</a:t>
            </a:r>
            <a:r>
              <a:rPr lang="uk-UA" dirty="0" smtClean="0"/>
              <a:t> </a:t>
            </a:r>
            <a:r>
              <a:rPr lang="uk-UA" i="1" dirty="0" err="1" smtClean="0"/>
              <a:t>Дустана</a:t>
            </a:r>
            <a:r>
              <a:rPr lang="uk-UA" dirty="0" smtClean="0"/>
              <a:t>. </a:t>
            </a:r>
            <a:r>
              <a:rPr lang="uk-UA" dirty="0" err="1" smtClean="0"/>
              <a:t>Этот</a:t>
            </a:r>
            <a:r>
              <a:rPr lang="uk-UA" dirty="0" smtClean="0"/>
              <a:t> грубо </a:t>
            </a:r>
            <a:r>
              <a:rPr lang="uk-UA" dirty="0" err="1" smtClean="0"/>
              <a:t>из</a:t>
            </a:r>
            <a:r>
              <a:rPr lang="uk-UA" dirty="0" smtClean="0"/>
              <a:t> </a:t>
            </a:r>
            <a:r>
              <a:rPr lang="uk-UA" dirty="0" err="1" smtClean="0"/>
              <a:t>глины</a:t>
            </a:r>
            <a:r>
              <a:rPr lang="uk-UA" dirty="0" smtClean="0"/>
              <a:t> </a:t>
            </a:r>
            <a:r>
              <a:rPr lang="uk-UA" dirty="0" err="1" smtClean="0"/>
              <a:t>слепленный</a:t>
            </a:r>
            <a:r>
              <a:rPr lang="uk-UA" dirty="0" smtClean="0"/>
              <a:t> </a:t>
            </a:r>
            <a:r>
              <a:rPr lang="uk-UA" dirty="0" err="1" smtClean="0"/>
              <a:t>памятник</a:t>
            </a:r>
            <a:r>
              <a:rPr lang="uk-UA" dirty="0" smtClean="0"/>
              <a:t> </a:t>
            </a:r>
            <a:r>
              <a:rPr lang="uk-UA" dirty="0" err="1" smtClean="0"/>
              <a:t>напоминает</a:t>
            </a:r>
            <a:r>
              <a:rPr lang="uk-UA" dirty="0" smtClean="0"/>
              <a:t> </a:t>
            </a:r>
            <a:r>
              <a:rPr lang="uk-UA" dirty="0" err="1" smtClean="0"/>
              <a:t>общей</a:t>
            </a:r>
            <a:r>
              <a:rPr lang="uk-UA" dirty="0" smtClean="0"/>
              <a:t> формою саркофаги </a:t>
            </a:r>
            <a:r>
              <a:rPr lang="uk-UA" dirty="0" err="1" smtClean="0"/>
              <a:t>древних</a:t>
            </a:r>
            <a:r>
              <a:rPr lang="uk-UA" dirty="0" smtClean="0"/>
              <a:t> </a:t>
            </a:r>
            <a:r>
              <a:rPr lang="uk-UA" dirty="0" err="1" smtClean="0"/>
              <a:t>греков</a:t>
            </a:r>
            <a:r>
              <a:rPr lang="uk-UA" dirty="0" smtClean="0"/>
              <a:t>».</a:t>
            </a:r>
          </a:p>
          <a:p>
            <a:pPr algn="just">
              <a:buNone/>
            </a:pPr>
            <a:endParaRPr lang="uk-UA" dirty="0" smtClean="0"/>
          </a:p>
          <a:p>
            <a:pPr algn="just"/>
            <a:r>
              <a:rPr lang="uk-UA" dirty="0" smtClean="0"/>
              <a:t>1929 р. малюнок експонувався на виставці творів Т. Шевченка в Чернігові.</a:t>
            </a:r>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Мистецька спадщина</a:t>
            </a:r>
            <a:endParaRPr lang="ru-RU" dirty="0"/>
          </a:p>
        </p:txBody>
      </p:sp>
      <p:sp>
        <p:nvSpPr>
          <p:cNvPr id="3" name="Содержимое 2"/>
          <p:cNvSpPr>
            <a:spLocks noGrp="1"/>
          </p:cNvSpPr>
          <p:nvPr>
            <p:ph idx="1"/>
          </p:nvPr>
        </p:nvSpPr>
        <p:spPr/>
        <p:txBody>
          <a:bodyPr>
            <a:normAutofit/>
          </a:bodyPr>
          <a:lstStyle/>
          <a:p>
            <a:pPr algn="just"/>
            <a:r>
              <a:rPr lang="uk-UA" dirty="0" smtClean="0"/>
              <a:t>Мистецька спадщина Т.Г. Шевченка – твори живопису і графіки, що їх виконав Шевченко в різній техніці протягом усього життя. Збереглося 835 творів, що дійшли до нашого часу в оригіналах і частково в гравюрах на металі й дереві вітчизняних і зарубіжних граверів, а також у копіях, що їх виконали художники ще за життя Шевченка. Уявлення про мистецьку спадщину Шевченка доповнюють данні про понад 270 втрачених і досі не знайдених робіт.</a:t>
            </a:r>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srcRect/>
          <a:stretch>
            <a:fillRect/>
          </a:stretch>
        </p:blipFill>
        <p:spPr bwMode="auto">
          <a:xfrm>
            <a:off x="0" y="0"/>
            <a:ext cx="9144000" cy="5857892"/>
          </a:xfrm>
          <a:prstGeom prst="rect">
            <a:avLst/>
          </a:prstGeom>
          <a:noFill/>
          <a:ln w="9525">
            <a:noFill/>
            <a:miter lim="800000"/>
            <a:headEnd/>
            <a:tailEnd/>
          </a:ln>
          <a:effectLst/>
        </p:spPr>
      </p:pic>
      <p:sp>
        <p:nvSpPr>
          <p:cNvPr id="5" name="Прямоугольник 4"/>
          <p:cNvSpPr/>
          <p:nvPr/>
        </p:nvSpPr>
        <p:spPr>
          <a:xfrm>
            <a:off x="142844" y="5857892"/>
            <a:ext cx="8858312" cy="646331"/>
          </a:xfrm>
          <a:prstGeom prst="rect">
            <a:avLst/>
          </a:prstGeom>
        </p:spPr>
        <p:txBody>
          <a:bodyPr wrap="square">
            <a:spAutoFit/>
          </a:bodyPr>
          <a:lstStyle/>
          <a:p>
            <a:r>
              <a:rPr lang="uk-UA" dirty="0" smtClean="0"/>
              <a:t>Копія з акварелі К. П. Брюллова.</a:t>
            </a:r>
          </a:p>
          <a:p>
            <a:r>
              <a:rPr lang="uk-UA" dirty="0" smtClean="0"/>
              <a:t>Під малюнком на паспарту напис олівцем: </a:t>
            </a:r>
            <a:r>
              <a:rPr lang="uk-UA" i="1" dirty="0" smtClean="0"/>
              <a:t>Шевченко </a:t>
            </a:r>
            <a:r>
              <a:rPr lang="uk-UA" i="1" dirty="0" err="1" smtClean="0"/>
              <a:t>Сонъ</a:t>
            </a:r>
            <a:r>
              <a:rPr lang="uk-UA" i="1" dirty="0" smtClean="0"/>
              <a:t> </a:t>
            </a:r>
            <a:r>
              <a:rPr lang="uk-UA" i="1" dirty="0" err="1" smtClean="0"/>
              <a:t>бабушки</a:t>
            </a:r>
            <a:r>
              <a:rPr lang="uk-UA" i="1" dirty="0" smtClean="0"/>
              <a:t> и внучки. </a:t>
            </a: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324492"/>
          </a:xfrm>
        </p:spPr>
        <p:txBody>
          <a:bodyPr>
            <a:normAutofit fontScale="92500" lnSpcReduction="20000"/>
          </a:bodyPr>
          <a:lstStyle/>
          <a:p>
            <a:pPr algn="just"/>
            <a:r>
              <a:rPr lang="uk-UA" dirty="0" smtClean="0"/>
              <a:t>Мистецька спадщина Шевченка періоду від вступу до Академії мистецтв і до заслання (1838-1847рр) становить окрему групу живописних і графічних творів, що відзначається широкою тематикою, появою нових жанрів і новим </a:t>
            </a:r>
            <a:r>
              <a:rPr lang="uk-UA" dirty="0" err="1" smtClean="0"/>
              <a:t>співвідноенням</a:t>
            </a:r>
            <a:r>
              <a:rPr lang="uk-UA" dirty="0" smtClean="0"/>
              <a:t> між ними, значним удосконаленням опанованих технічних засобів вираження і звернення до нових. На творах Шевченка цього періоду особливо помітний вплив К. Брюллова: певна ідеалізація зображуваного, романтична піднесеність, деяка умовність колориту. Разом з тим Шевченко вчився в нього майстерності композиції, реалістичного рисунка, мистецтва портрета.</a:t>
            </a:r>
            <a:r>
              <a:rPr lang="ru-RU" dirty="0" smtClean="0"/>
              <a:t> </a:t>
            </a:r>
          </a:p>
          <a:p>
            <a:pPr algn="just"/>
            <a:r>
              <a:rPr lang="uk-UA" dirty="0" smtClean="0"/>
              <a:t>Робота над цими копіями допомогла Шевченкові увійти в творчу лабораторію видатного художника, сприяла удосконаленню майстерності в акварельному живопису.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42844" y="0"/>
            <a:ext cx="5072066" cy="6858000"/>
          </a:xfrm>
          <a:prstGeom prst="rect">
            <a:avLst/>
          </a:prstGeom>
          <a:noFill/>
          <a:ln w="9525">
            <a:noFill/>
            <a:miter lim="800000"/>
            <a:headEnd/>
            <a:tailEnd/>
          </a:ln>
          <a:effectLst/>
        </p:spPr>
      </p:pic>
      <p:sp>
        <p:nvSpPr>
          <p:cNvPr id="5" name="Прямоугольник 4"/>
          <p:cNvSpPr/>
          <p:nvPr/>
        </p:nvSpPr>
        <p:spPr>
          <a:xfrm>
            <a:off x="5148064" y="332656"/>
            <a:ext cx="3786214" cy="5786199"/>
          </a:xfrm>
          <a:prstGeom prst="rect">
            <a:avLst/>
          </a:prstGeom>
        </p:spPr>
        <p:txBody>
          <a:bodyPr wrap="square">
            <a:spAutoFit/>
          </a:bodyPr>
          <a:lstStyle/>
          <a:p>
            <a:pPr algn="just"/>
            <a:r>
              <a:rPr lang="uk-UA" sz="1600" dirty="0" smtClean="0"/>
              <a:t>Можливо, це один з тих двох малюнків, що зазначені в списку оригінальних творів, які належали В. А. Жуковському .</a:t>
            </a:r>
          </a:p>
          <a:p>
            <a:pPr algn="just"/>
            <a:r>
              <a:rPr lang="uk-UA" sz="1600" dirty="0" smtClean="0"/>
              <a:t> Копії як з цієї, так і з іншої акварелі Брюллова, що зберігалися в приватних збірках, Шевченко міг виконати лише тоді, коли з оригіналів «Перерване побачення» (належав гр. </a:t>
            </a:r>
            <a:r>
              <a:rPr lang="uk-UA" sz="1600" dirty="0" err="1" smtClean="0"/>
              <a:t>Ферзен</a:t>
            </a:r>
            <a:r>
              <a:rPr lang="uk-UA" sz="1600" dirty="0" smtClean="0"/>
              <a:t>) та «Сон бабусі та внучки» (належав великій княгині Катерині Михайлівні) робилися копії для гравюр, вміщених в альманасі «</a:t>
            </a:r>
            <a:r>
              <a:rPr lang="uk-UA" sz="1600" dirty="0" err="1" smtClean="0"/>
              <a:t>Утренняя</a:t>
            </a:r>
            <a:r>
              <a:rPr lang="uk-UA" sz="1600" dirty="0" smtClean="0"/>
              <a:t> </a:t>
            </a:r>
            <a:r>
              <a:rPr lang="uk-UA" sz="1600" dirty="0" err="1" smtClean="0"/>
              <a:t>заря</a:t>
            </a:r>
            <a:r>
              <a:rPr lang="uk-UA" sz="1600" dirty="0" smtClean="0"/>
              <a:t>» на 1841 р. (цензурний дозвіл — жовтень 1840 p.). Це підтверджується й тим, що один з малюнків належав В. А. Жуковському, який уже на початку 1841 р. виїхав за кордон.</a:t>
            </a:r>
          </a:p>
          <a:p>
            <a:pPr algn="just"/>
            <a:r>
              <a:rPr lang="uk-UA" sz="1600" dirty="0" smtClean="0"/>
              <a:t>В літературі зустрічається під назвами «Італійка біля фонтана» .</a:t>
            </a:r>
          </a:p>
          <a:p>
            <a:endParaRPr lang="ru-RU"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ШЕВЧЕНКО – МАЙСТЕР ПОРТРЕТУ</a:t>
            </a:r>
            <a:endParaRPr lang="ru-RU" dirty="0"/>
          </a:p>
        </p:txBody>
      </p:sp>
      <p:pic>
        <p:nvPicPr>
          <p:cNvPr id="10242" name="Picture 2"/>
          <p:cNvPicPr>
            <a:picLocks noGrp="1" noChangeAspect="1" noChangeArrowheads="1"/>
          </p:cNvPicPr>
          <p:nvPr>
            <p:ph idx="1"/>
          </p:nvPr>
        </p:nvPicPr>
        <p:blipFill>
          <a:blip r:embed="rId2"/>
          <a:srcRect/>
          <a:stretch>
            <a:fillRect/>
          </a:stretch>
        </p:blipFill>
        <p:spPr bwMode="auto">
          <a:xfrm>
            <a:off x="521464" y="2348880"/>
            <a:ext cx="3192834" cy="352839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5500694" y="1928802"/>
            <a:ext cx="2599698" cy="394847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04088"/>
            <a:ext cx="8715436" cy="1143000"/>
          </a:xfrm>
        </p:spPr>
        <p:txBody>
          <a:bodyPr>
            <a:normAutofit fontScale="90000"/>
          </a:bodyPr>
          <a:lstStyle/>
          <a:p>
            <a:pPr algn="ctr"/>
            <a:r>
              <a:rPr lang="uk-UA" b="1" dirty="0" smtClean="0"/>
              <a:t>Портрет Євгена Павловича Гребінки</a:t>
            </a:r>
            <a:endParaRPr lang="ru-RU" dirty="0"/>
          </a:p>
        </p:txBody>
      </p:sp>
      <p:pic>
        <p:nvPicPr>
          <p:cNvPr id="14338" name="Picture 2"/>
          <p:cNvPicPr>
            <a:picLocks noGrp="1" noChangeAspect="1" noChangeArrowheads="1"/>
          </p:cNvPicPr>
          <p:nvPr>
            <p:ph idx="1"/>
          </p:nvPr>
        </p:nvPicPr>
        <p:blipFill>
          <a:blip r:embed="rId2"/>
          <a:stretch>
            <a:fillRect/>
          </a:stretch>
        </p:blipFill>
        <p:spPr bwMode="auto">
          <a:xfrm>
            <a:off x="4932040" y="2204864"/>
            <a:ext cx="2666365" cy="3508375"/>
          </a:xfrm>
          <a:prstGeom prst="rect">
            <a:avLst/>
          </a:prstGeom>
          <a:noFill/>
          <a:ln w="9525">
            <a:noFill/>
            <a:miter lim="800000"/>
            <a:headEnd/>
            <a:tailEnd/>
          </a:ln>
          <a:effectLst/>
        </p:spPr>
      </p:pic>
      <p:sp>
        <p:nvSpPr>
          <p:cNvPr id="5" name="Прямоугольник 4"/>
          <p:cNvSpPr/>
          <p:nvPr/>
        </p:nvSpPr>
        <p:spPr>
          <a:xfrm>
            <a:off x="971600" y="2085958"/>
            <a:ext cx="3714776" cy="2308324"/>
          </a:xfrm>
          <a:prstGeom prst="rect">
            <a:avLst/>
          </a:prstGeom>
        </p:spPr>
        <p:txBody>
          <a:bodyPr wrap="square">
            <a:spAutoFit/>
          </a:bodyPr>
          <a:lstStyle/>
          <a:p>
            <a:pPr algn="just"/>
            <a:r>
              <a:rPr lang="uk-UA" dirty="0" smtClean="0"/>
              <a:t>Є. П. Гребінка (1812 — 1848) — відомий український письменник-байкар, товариш Шевченка. З його братом, М. П. Гребінкою, Шевченко вчився разом у рисувальних класах Петербурзької Академії художеств.</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142844" y="857232"/>
            <a:ext cx="4174278" cy="588963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714876" y="857232"/>
            <a:ext cx="4286248" cy="590373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1601728" y="1"/>
            <a:ext cx="6042105" cy="685799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p:cNvPicPr>
            <a:picLocks noChangeAspect="1" noChangeArrowheads="1"/>
          </p:cNvPicPr>
          <p:nvPr/>
        </p:nvPicPr>
        <p:blipFill>
          <a:blip r:embed="rId2"/>
          <a:srcRect/>
          <a:stretch>
            <a:fillRect/>
          </a:stretch>
        </p:blipFill>
        <p:spPr bwMode="auto">
          <a:xfrm>
            <a:off x="0" y="0"/>
            <a:ext cx="9144000" cy="5786454"/>
          </a:xfrm>
          <a:prstGeom prst="rect">
            <a:avLst/>
          </a:prstGeom>
          <a:noFill/>
          <a:ln w="9525">
            <a:noFill/>
            <a:miter lim="800000"/>
            <a:headEnd/>
            <a:tailEnd/>
          </a:ln>
          <a:effectLst/>
        </p:spPr>
      </p:pic>
      <p:sp>
        <p:nvSpPr>
          <p:cNvPr id="5" name="Прямоугольник 4"/>
          <p:cNvSpPr/>
          <p:nvPr/>
        </p:nvSpPr>
        <p:spPr>
          <a:xfrm>
            <a:off x="142844" y="6000768"/>
            <a:ext cx="8786874" cy="646331"/>
          </a:xfrm>
          <a:prstGeom prst="rect">
            <a:avLst/>
          </a:prstGeom>
        </p:spPr>
        <p:txBody>
          <a:bodyPr wrap="square">
            <a:spAutoFit/>
          </a:bodyPr>
          <a:lstStyle/>
          <a:p>
            <a:pPr algn="ctr"/>
            <a:r>
              <a:rPr lang="uk-UA" b="1" dirty="0" smtClean="0"/>
              <a:t>На малюнку зображено засудженого на смерть Сократа у в’язниці, який, тримаючи в руці келих з отрутою, звертається з промовою до своїх учнів.</a:t>
            </a:r>
            <a:endParaRPr lang="ru-RU"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06" y="704088"/>
            <a:ext cx="8615394" cy="1143000"/>
          </a:xfrm>
        </p:spPr>
        <p:txBody>
          <a:bodyPr>
            <a:normAutofit fontScale="90000"/>
          </a:bodyPr>
          <a:lstStyle/>
          <a:p>
            <a:pPr algn="ctr"/>
            <a:r>
              <a:rPr lang="uk-UA" b="1" dirty="0" smtClean="0"/>
              <a:t>КАРТИНА </a:t>
            </a:r>
            <a:br>
              <a:rPr lang="uk-UA" b="1" dirty="0" smtClean="0"/>
            </a:br>
            <a:r>
              <a:rPr lang="uk-UA" b="1" dirty="0" err="1" smtClean="0"/>
              <a:t>“Смерть</a:t>
            </a:r>
            <a:r>
              <a:rPr lang="uk-UA" b="1" dirty="0" smtClean="0"/>
              <a:t> Богдана Хмельницького</a:t>
            </a:r>
            <a:endParaRPr lang="ru-RU" dirty="0"/>
          </a:p>
        </p:txBody>
      </p:sp>
      <p:sp>
        <p:nvSpPr>
          <p:cNvPr id="3" name="Содержимое 2"/>
          <p:cNvSpPr>
            <a:spLocks noGrp="1"/>
          </p:cNvSpPr>
          <p:nvPr>
            <p:ph idx="1"/>
          </p:nvPr>
        </p:nvSpPr>
        <p:spPr/>
        <p:txBody>
          <a:bodyPr>
            <a:normAutofit/>
          </a:bodyPr>
          <a:lstStyle/>
          <a:p>
            <a:endParaRPr lang="uk-UA" dirty="0" smtClean="0"/>
          </a:p>
          <a:p>
            <a:endParaRPr lang="uk-UA" dirty="0" smtClean="0"/>
          </a:p>
          <a:p>
            <a:pPr algn="just"/>
            <a:r>
              <a:rPr lang="uk-UA" dirty="0" smtClean="0"/>
              <a:t>На малюнку зображено момент передачі вмираючим Богданом Хмельницьким гетьманської булави своєму синові Юрію. Зміст і деталі малюнка відповідають опису цієї події у відомій на той час Шевченкові історичній літературі і народній думі про смерть Хмельницького.</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357430"/>
            <a:ext cx="8229600" cy="4286280"/>
          </a:xfrm>
        </p:spPr>
        <p:txBody>
          <a:bodyPr>
            <a:normAutofit lnSpcReduction="10000"/>
          </a:bodyPr>
          <a:lstStyle/>
          <a:p>
            <a:pPr algn="just"/>
            <a:r>
              <a:rPr lang="uk-UA" dirty="0" smtClean="0"/>
              <a:t>За часом виконання всі живописні й графічні твори Шевченка можна поділити на три періоди: від перших робіт доакадемічного часу і до заслання (1830-1847рр), твори років заслання (1847-1857рр) і роботи, виконані після повернення з заслання до смерті художника (1857- 1861рр). В межах кожного з цих періодів простежуються й коротші за часом етапи, які об*</a:t>
            </a:r>
            <a:r>
              <a:rPr lang="uk-UA" dirty="0" err="1" smtClean="0"/>
              <a:t>єднують</a:t>
            </a:r>
            <a:r>
              <a:rPr lang="uk-UA" dirty="0" smtClean="0"/>
              <a:t> твори не тільки за певною тематикою, а й за художньою </a:t>
            </a:r>
            <a:r>
              <a:rPr lang="uk-UA" dirty="0" err="1" smtClean="0"/>
              <a:t>вартістюїх</a:t>
            </a:r>
            <a:r>
              <a:rPr lang="uk-UA" dirty="0" smtClean="0"/>
              <a:t> і за технічними засобами виконання.</a:t>
            </a:r>
            <a:endParaRPr lang="uk-UA" dirty="0"/>
          </a:p>
        </p:txBody>
      </p:sp>
      <p:pic>
        <p:nvPicPr>
          <p:cNvPr id="2050" name="Picture 2"/>
          <p:cNvPicPr>
            <a:picLocks noChangeAspect="1" noChangeArrowheads="1"/>
          </p:cNvPicPr>
          <p:nvPr/>
        </p:nvPicPr>
        <p:blipFill>
          <a:blip r:embed="rId2"/>
          <a:srcRect/>
          <a:stretch>
            <a:fillRect/>
          </a:stretch>
        </p:blipFill>
        <p:spPr bwMode="auto">
          <a:xfrm>
            <a:off x="2857488" y="642918"/>
            <a:ext cx="2998777" cy="1808541"/>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7410" name="Picture 2"/>
          <p:cNvPicPr>
            <a:picLocks noGrp="1" noChangeAspect="1" noChangeArrowheads="1"/>
          </p:cNvPicPr>
          <p:nvPr>
            <p:ph idx="1"/>
          </p:nvPr>
        </p:nvPicPr>
        <p:blipFill>
          <a:blip r:embed="rId2"/>
          <a:srcRect/>
          <a:stretch>
            <a:fillRect/>
          </a:stretch>
        </p:blipFill>
        <p:spPr bwMode="auto">
          <a:xfrm>
            <a:off x="0" y="-142900"/>
            <a:ext cx="9144000" cy="70009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Картина </a:t>
            </a:r>
            <a:r>
              <a:rPr lang="uk-UA" dirty="0" err="1" smtClean="0"/>
              <a:t>“</a:t>
            </a:r>
            <a:r>
              <a:rPr lang="uk-UA" b="1" dirty="0" err="1" smtClean="0"/>
              <a:t>Смерть</a:t>
            </a:r>
            <a:r>
              <a:rPr lang="uk-UA" b="1" dirty="0" smtClean="0"/>
              <a:t> </a:t>
            </a:r>
            <a:r>
              <a:rPr lang="uk-UA" b="1" dirty="0" err="1" smtClean="0"/>
              <a:t>Віргінії”</a:t>
            </a:r>
            <a:endParaRPr lang="ru-RU" dirty="0"/>
          </a:p>
        </p:txBody>
      </p:sp>
      <p:sp>
        <p:nvSpPr>
          <p:cNvPr id="3" name="Содержимое 2"/>
          <p:cNvSpPr>
            <a:spLocks noGrp="1"/>
          </p:cNvSpPr>
          <p:nvPr>
            <p:ph idx="1"/>
          </p:nvPr>
        </p:nvSpPr>
        <p:spPr/>
        <p:txBody>
          <a:bodyPr>
            <a:normAutofit/>
          </a:bodyPr>
          <a:lstStyle/>
          <a:p>
            <a:pPr algn="just"/>
            <a:r>
              <a:rPr lang="uk-UA" dirty="0" smtClean="0"/>
              <a:t>Сюжет малюнка взято з історії стародавнього Риму. Віргінія (V ст. до н. е.) — дочка плебея Люція Віргінія. Один з децемвірів, </a:t>
            </a:r>
            <a:r>
              <a:rPr lang="uk-UA" dirty="0" err="1" smtClean="0"/>
              <a:t>Аппій</a:t>
            </a:r>
            <a:r>
              <a:rPr lang="uk-UA" dirty="0" smtClean="0"/>
              <a:t> Клавдій, щоб оволодіти Віргінією, об’явив її рабинею свого клієнта Марка Клавдія. Батько Віргінії вбив свою дочку, щоб врятувати її від рабства. Закликане до повстання плебеєм </a:t>
            </a:r>
            <a:r>
              <a:rPr lang="uk-UA" dirty="0" err="1" smtClean="0"/>
              <a:t>Віргінієм</a:t>
            </a:r>
            <a:r>
              <a:rPr lang="uk-UA" dirty="0" smtClean="0"/>
              <a:t> римське військо повалило владу децемвірів.</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p:cNvPicPr>
            <a:picLocks noGrp="1" noChangeAspect="1" noChangeArrowheads="1"/>
          </p:cNvPicPr>
          <p:nvPr>
            <p:ph idx="1"/>
          </p:nvPr>
        </p:nvPicPr>
        <p:blipFill>
          <a:blip r:embed="rId2"/>
          <a:srcRect/>
          <a:stretch>
            <a:fillRect/>
          </a:stretch>
        </p:blipFill>
        <p:spPr bwMode="auto">
          <a:xfrm>
            <a:off x="2522" y="0"/>
            <a:ext cx="9141478" cy="6858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796218"/>
          </a:xfrm>
        </p:spPr>
        <p:txBody>
          <a:bodyPr>
            <a:normAutofit fontScale="90000"/>
          </a:bodyPr>
          <a:lstStyle/>
          <a:p>
            <a:pPr algn="ctr"/>
            <a:r>
              <a:rPr lang="uk-UA" b="1" dirty="0" smtClean="0"/>
              <a:t>Картина </a:t>
            </a:r>
            <a:r>
              <a:rPr lang="uk-UA" b="1" dirty="0" err="1" smtClean="0"/>
              <a:t>“Александр</a:t>
            </a:r>
            <a:r>
              <a:rPr lang="uk-UA" b="1" dirty="0" smtClean="0"/>
              <a:t> Македонський виявляє довір’я своєму лікареві </a:t>
            </a:r>
            <a:r>
              <a:rPr lang="uk-UA" b="1" dirty="0" err="1" smtClean="0"/>
              <a:t>Філіппу”</a:t>
            </a:r>
            <a:endParaRPr lang="uk-UA" dirty="0"/>
          </a:p>
        </p:txBody>
      </p:sp>
      <p:sp>
        <p:nvSpPr>
          <p:cNvPr id="3" name="Содержимое 2"/>
          <p:cNvSpPr>
            <a:spLocks noGrp="1"/>
          </p:cNvSpPr>
          <p:nvPr>
            <p:ph idx="1"/>
          </p:nvPr>
        </p:nvSpPr>
        <p:spPr>
          <a:xfrm>
            <a:off x="457200" y="2857496"/>
            <a:ext cx="8229600" cy="3467104"/>
          </a:xfrm>
        </p:spPr>
        <p:txBody>
          <a:bodyPr>
            <a:normAutofit lnSpcReduction="10000"/>
          </a:bodyPr>
          <a:lstStyle/>
          <a:p>
            <a:pPr algn="just"/>
            <a:r>
              <a:rPr lang="uk-UA" dirty="0" smtClean="0"/>
              <a:t>На малюнку зображено хворого </a:t>
            </a:r>
            <a:r>
              <a:rPr lang="uk-UA" dirty="0" err="1" smtClean="0"/>
              <a:t>Александра</a:t>
            </a:r>
            <a:r>
              <a:rPr lang="uk-UA" dirty="0" smtClean="0"/>
              <a:t> Македонського, який, незважаючи на одержану записку з повідомленням про намір лікаря </a:t>
            </a:r>
            <a:r>
              <a:rPr lang="uk-UA" dirty="0" err="1" smtClean="0"/>
              <a:t>Філіппа</a:t>
            </a:r>
            <a:r>
              <a:rPr lang="uk-UA" dirty="0" smtClean="0"/>
              <a:t> отруїти його, передавши цю записку лікарю, з повним довір’ям п’є його ліки.</a:t>
            </a:r>
          </a:p>
          <a:p>
            <a:pPr algn="just"/>
            <a:r>
              <a:rPr lang="uk-UA" dirty="0" smtClean="0"/>
              <a:t>Попередні місця збереження: збірка О. П. Боголюбова, </a:t>
            </a:r>
            <a:r>
              <a:rPr lang="uk-UA" dirty="0" err="1" smtClean="0"/>
              <a:t>Радіщевський</a:t>
            </a:r>
            <a:r>
              <a:rPr lang="uk-UA" dirty="0" smtClean="0"/>
              <a:t> музей в Саратові.</a:t>
            </a:r>
          </a:p>
          <a:p>
            <a:pPr algn="just"/>
            <a:r>
              <a:rPr lang="uk-UA" dirty="0" smtClean="0"/>
              <a:t>1939 р. експонувався на Республіканській ювілейній шевченківській виставці в Києві.</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Автопортрети Т.Г. </a:t>
            </a:r>
            <a:r>
              <a:rPr lang="ru-RU" dirty="0" err="1" smtClean="0"/>
              <a:t>Шевченка</a:t>
            </a:r>
            <a:endParaRPr lang="ru-RU" dirty="0"/>
          </a:p>
        </p:txBody>
      </p:sp>
      <p:sp>
        <p:nvSpPr>
          <p:cNvPr id="3" name="Содержимое 2"/>
          <p:cNvSpPr>
            <a:spLocks noGrp="1"/>
          </p:cNvSpPr>
          <p:nvPr>
            <p:ph idx="1"/>
          </p:nvPr>
        </p:nvSpPr>
        <p:spPr/>
        <p:txBody>
          <a:bodyPr>
            <a:normAutofit fontScale="85000" lnSpcReduction="20000"/>
          </a:bodyPr>
          <a:lstStyle/>
          <a:p>
            <a:pPr algn="just"/>
            <a:r>
              <a:rPr lang="uk-UA" dirty="0" smtClean="0"/>
              <a:t>Автопортрети Т.Г. Шевченка – власні </a:t>
            </a:r>
            <a:r>
              <a:rPr lang="uk-UA" dirty="0" err="1" smtClean="0"/>
              <a:t>зображеня</a:t>
            </a:r>
            <a:r>
              <a:rPr lang="uk-UA" dirty="0" smtClean="0"/>
              <a:t>, які художник створював протягом усього життя. </a:t>
            </a:r>
            <a:r>
              <a:rPr lang="uk-UA" dirty="0" err="1" smtClean="0"/>
              <a:t>Найраніший</a:t>
            </a:r>
            <a:r>
              <a:rPr lang="uk-UA" dirty="0" smtClean="0"/>
              <a:t> з відомих тепер автопортретів (полотно, олія, 43*45, в овалі, ДМШ) виконано на початку 1840 в Петербурзі. Це одна з перших спроб Шевченка малювати олійними фарбами. У творі – романтично піднесений образ молодого </a:t>
            </a:r>
            <a:r>
              <a:rPr lang="uk-UA" dirty="0" err="1" smtClean="0"/>
              <a:t>поета-</a:t>
            </a:r>
            <a:r>
              <a:rPr lang="uk-UA" dirty="0" smtClean="0"/>
              <a:t> художника. В манері виконання – в легких </a:t>
            </a:r>
            <a:r>
              <a:rPr lang="uk-UA" dirty="0" err="1" smtClean="0"/>
              <a:t>лесируваннях</a:t>
            </a:r>
            <a:r>
              <a:rPr lang="uk-UA" dirty="0" smtClean="0"/>
              <a:t>, що подекуди поєднується з корпусним накладанням фарб, у витонченому малюнку, в довершеному пластичному моделюванні, в колориті, побудованому на синьо-зелених тонах з </a:t>
            </a:r>
            <a:r>
              <a:rPr lang="uk-UA" dirty="0" err="1" smtClean="0"/>
              <a:t>викрапленням</a:t>
            </a:r>
            <a:r>
              <a:rPr lang="uk-UA" dirty="0" smtClean="0"/>
              <a:t> червоних, а головне в романтичному забарвленні образу – виразно відчувається вплив К. Брюллова. Твір не завершено. </a:t>
            </a:r>
            <a:endParaRPr lang="uk-U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785818"/>
          </a:xfrm>
        </p:spPr>
        <p:txBody>
          <a:bodyPr>
            <a:normAutofit/>
          </a:bodyPr>
          <a:lstStyle/>
          <a:p>
            <a:pPr algn="ctr"/>
            <a:r>
              <a:rPr lang="uk-UA" dirty="0" smtClean="0"/>
              <a:t>Перший автопортрет</a:t>
            </a:r>
            <a:endParaRPr lang="ru-RU" dirty="0"/>
          </a:p>
        </p:txBody>
      </p:sp>
      <p:pic>
        <p:nvPicPr>
          <p:cNvPr id="20482" name="Picture 2"/>
          <p:cNvPicPr>
            <a:picLocks noGrp="1" noChangeAspect="1" noChangeArrowheads="1"/>
          </p:cNvPicPr>
          <p:nvPr>
            <p:ph idx="1"/>
          </p:nvPr>
        </p:nvPicPr>
        <p:blipFill>
          <a:blip r:embed="rId2"/>
          <a:srcRect/>
          <a:stretch>
            <a:fillRect/>
          </a:stretch>
        </p:blipFill>
        <p:spPr bwMode="auto">
          <a:xfrm>
            <a:off x="2428860" y="1142984"/>
            <a:ext cx="4298618" cy="5452792"/>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Класичний автопортрет Шевченка</a:t>
            </a:r>
            <a:endParaRPr lang="ru-RU" dirty="0"/>
          </a:p>
        </p:txBody>
      </p:sp>
      <p:pic>
        <p:nvPicPr>
          <p:cNvPr id="21506" name="Picture 2"/>
          <p:cNvPicPr>
            <a:picLocks noGrp="1" noChangeAspect="1" noChangeArrowheads="1"/>
          </p:cNvPicPr>
          <p:nvPr>
            <p:ph idx="1"/>
          </p:nvPr>
        </p:nvPicPr>
        <p:blipFill>
          <a:blip r:embed="rId2"/>
          <a:stretch>
            <a:fillRect/>
          </a:stretch>
        </p:blipFill>
        <p:spPr bwMode="auto">
          <a:xfrm>
            <a:off x="2167125" y="1609725"/>
            <a:ext cx="3819150" cy="484663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395930"/>
          </a:xfrm>
        </p:spPr>
        <p:txBody>
          <a:bodyPr>
            <a:normAutofit fontScale="77500" lnSpcReduction="20000"/>
          </a:bodyPr>
          <a:lstStyle/>
          <a:p>
            <a:pPr algn="just"/>
            <a:r>
              <a:rPr lang="uk-UA" dirty="0" smtClean="0"/>
              <a:t>Останній  автопортрет – у шапці й кожусі, створений не пізніше 4/12 1860 за фотографією А. </a:t>
            </a:r>
            <a:r>
              <a:rPr lang="uk-UA" dirty="0" err="1" smtClean="0"/>
              <a:t>Деньєра</a:t>
            </a:r>
            <a:r>
              <a:rPr lang="uk-UA" dirty="0" smtClean="0"/>
              <a:t>, зробленою 1859, дає узагальнений образ портретованого. Твір вражає глибиною і цілісністю характеристики. Недаремно сучасники поета вважали його найвдалішим і найбільш </a:t>
            </a:r>
            <a:r>
              <a:rPr lang="uk-UA" dirty="0" err="1" smtClean="0"/>
              <a:t>схажим</a:t>
            </a:r>
            <a:r>
              <a:rPr lang="uk-UA" dirty="0" smtClean="0"/>
              <a:t> з усіх прижиттєвих зображень Шевченка, і він здобув найширшу </a:t>
            </a:r>
            <a:r>
              <a:rPr lang="uk-UA" dirty="0" err="1" smtClean="0"/>
              <a:t>паопулярність</a:t>
            </a:r>
            <a:r>
              <a:rPr lang="uk-UA" dirty="0" smtClean="0"/>
              <a:t>. Технічно портрет </a:t>
            </a:r>
            <a:r>
              <a:rPr lang="uk-UA" dirty="0" err="1" smtClean="0"/>
              <a:t>виконаног</a:t>
            </a:r>
            <a:r>
              <a:rPr lang="uk-UA" dirty="0" smtClean="0"/>
              <a:t> бездоганно. Офортний штрих набув тут </a:t>
            </a:r>
            <a:r>
              <a:rPr lang="uk-UA" dirty="0" err="1" smtClean="0"/>
              <a:t>вийняткової</a:t>
            </a:r>
            <a:r>
              <a:rPr lang="uk-UA" dirty="0" smtClean="0"/>
              <a:t> </a:t>
            </a:r>
            <a:r>
              <a:rPr lang="uk-UA" dirty="0" err="1" smtClean="0"/>
              <a:t>експрессії</a:t>
            </a:r>
            <a:r>
              <a:rPr lang="uk-UA" dirty="0" smtClean="0"/>
              <a:t>. Штрихуванням вкрито не лише тло навколо голови, а й усе зображення; перегукуючись з енергійним штрихом, яким передано смушеву шапку й комір кожуха, воно надає портретові </a:t>
            </a:r>
            <a:r>
              <a:rPr lang="uk-UA" dirty="0" err="1" smtClean="0"/>
              <a:t>своєтідної</a:t>
            </a:r>
            <a:r>
              <a:rPr lang="uk-UA" dirty="0" smtClean="0"/>
              <a:t> суворості. На портреті є авторський підпис і дата виконання, а також монограма з облямованих колом літер, написаних енергійним розчерком. Офортні автопортрети Шевченка (естампи різних станів) зберігаються в кількох музеях, більшість – в ДМШ. В останні роки життя Шевченко малював і олійними фарбами. З чотирьох тогочасних полотен, що дійшли до нас, три – автопортрети. В них помітний вплив </a:t>
            </a:r>
            <a:r>
              <a:rPr lang="uk-UA" dirty="0" err="1" smtClean="0"/>
              <a:t>Рембранта</a:t>
            </a:r>
            <a:r>
              <a:rPr lang="uk-UA" dirty="0" smtClean="0"/>
              <a:t>, творчістю якого Шевченко захоплювався замолоді і яку тепер, працюючи над офортами, вивчав особливо старанно.</a:t>
            </a:r>
            <a:endParaRPr lang="uk-U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Останній автопортрет Шевченка</a:t>
            </a:r>
            <a:endParaRPr lang="ru-RU" dirty="0"/>
          </a:p>
        </p:txBody>
      </p:sp>
      <p:pic>
        <p:nvPicPr>
          <p:cNvPr id="22530" name="Picture 2"/>
          <p:cNvPicPr>
            <a:picLocks noGrp="1" noChangeAspect="1" noChangeArrowheads="1"/>
          </p:cNvPicPr>
          <p:nvPr>
            <p:ph idx="1"/>
          </p:nvPr>
        </p:nvPicPr>
        <p:blipFill>
          <a:blip r:embed="rId2"/>
          <a:stretch>
            <a:fillRect/>
          </a:stretch>
        </p:blipFill>
        <p:spPr bwMode="auto">
          <a:xfrm>
            <a:off x="2699792" y="1412776"/>
            <a:ext cx="3744416" cy="475252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2984"/>
            <a:ext cx="8229600" cy="4500594"/>
          </a:xfrm>
        </p:spPr>
        <p:txBody>
          <a:bodyPr/>
          <a:lstStyle/>
          <a:p>
            <a:pPr algn="just"/>
            <a:r>
              <a:rPr lang="uk-UA" dirty="0" smtClean="0"/>
              <a:t>Незнайдені мистецькі твори Шевченка свідчать про те, що його художній доробок був набагато більший, ніж досі відомо. І хоч за тими згадками, що є в літературі про </a:t>
            </a:r>
            <a:r>
              <a:rPr lang="uk-UA" dirty="0" err="1" smtClean="0"/>
              <a:t>невідшукані</a:t>
            </a:r>
            <a:r>
              <a:rPr lang="uk-UA" dirty="0" smtClean="0"/>
              <a:t> і втрачені твори, важко говорити про їхні мистецькі якості, але й сам перелік робіт значно доповнює уявлення про </a:t>
            </a:r>
            <a:r>
              <a:rPr lang="uk-UA" dirty="0" err="1" smtClean="0"/>
              <a:t>мистейьку</a:t>
            </a:r>
            <a:r>
              <a:rPr lang="uk-UA" dirty="0" smtClean="0"/>
              <a:t> спадщину Шевченка, про різноманітність його інтересів і </a:t>
            </a:r>
            <a:r>
              <a:rPr lang="uk-UA" dirty="0" err="1" smtClean="0"/>
              <a:t>винткову</a:t>
            </a:r>
            <a:r>
              <a:rPr lang="uk-UA" dirty="0" smtClean="0"/>
              <a:t> творчу активність.</a:t>
            </a: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Художня спадщина Шевченка</a:t>
            </a:r>
            <a:endParaRPr lang="ru-RU" dirty="0"/>
          </a:p>
        </p:txBody>
      </p:sp>
      <p:sp>
        <p:nvSpPr>
          <p:cNvPr id="3" name="Содержимое 2"/>
          <p:cNvSpPr>
            <a:spLocks noGrp="1"/>
          </p:cNvSpPr>
          <p:nvPr>
            <p:ph idx="1"/>
          </p:nvPr>
        </p:nvSpPr>
        <p:spPr/>
        <p:txBody>
          <a:bodyPr>
            <a:normAutofit fontScale="85000" lnSpcReduction="20000"/>
          </a:bodyPr>
          <a:lstStyle/>
          <a:p>
            <a:pPr algn="just"/>
            <a:r>
              <a:rPr lang="uk-UA" dirty="0" smtClean="0"/>
              <a:t>За свідченням самого Шевченка, малювати він почав з раннього дитинства – </a:t>
            </a:r>
            <a:r>
              <a:rPr lang="uk-UA" dirty="0" err="1" smtClean="0"/>
              <a:t>“хрестами</a:t>
            </a:r>
            <a:r>
              <a:rPr lang="uk-UA" dirty="0" smtClean="0"/>
              <a:t> й візерунками з </a:t>
            </a:r>
            <a:r>
              <a:rPr lang="uk-UA" dirty="0" err="1" smtClean="0"/>
              <a:t>квітками”</a:t>
            </a:r>
            <a:r>
              <a:rPr lang="uk-UA" dirty="0" smtClean="0"/>
              <a:t> (вірш “А.О. </a:t>
            </a:r>
            <a:r>
              <a:rPr lang="uk-UA" dirty="0" err="1" smtClean="0"/>
              <a:t>Козачковському”</a:t>
            </a:r>
            <a:r>
              <a:rPr lang="uk-UA" dirty="0" smtClean="0"/>
              <a:t>) обводив сторінки в саморобному зошиті (1822-1826рр), а коли був у пана П. </a:t>
            </a:r>
            <a:r>
              <a:rPr lang="uk-UA" dirty="0" err="1" smtClean="0"/>
              <a:t>Енгельгардта</a:t>
            </a:r>
            <a:r>
              <a:rPr lang="uk-UA" dirty="0" smtClean="0"/>
              <a:t> козачком, - перемальовував лубки (1829). З </a:t>
            </a:r>
            <a:r>
              <a:rPr lang="uk-UA" dirty="0" err="1" smtClean="0"/>
              <a:t>доакадемічних</a:t>
            </a:r>
            <a:r>
              <a:rPr lang="uk-UA" dirty="0" smtClean="0"/>
              <a:t> робіт збереглися малюнок олівцем </a:t>
            </a:r>
            <a:r>
              <a:rPr lang="uk-UA" dirty="0" err="1" smtClean="0"/>
              <a:t>“Погруддя</a:t>
            </a:r>
            <a:r>
              <a:rPr lang="uk-UA" dirty="0" smtClean="0"/>
              <a:t> </a:t>
            </a:r>
            <a:r>
              <a:rPr lang="uk-UA" dirty="0" err="1" smtClean="0"/>
              <a:t>жінки”</a:t>
            </a:r>
            <a:r>
              <a:rPr lang="uk-UA" dirty="0" smtClean="0"/>
              <a:t>(1830), акварельний портрет П. Енгельгарда (1833), </a:t>
            </a:r>
            <a:r>
              <a:rPr lang="uk-UA" dirty="0" err="1" smtClean="0"/>
              <a:t>“Голова</a:t>
            </a:r>
            <a:r>
              <a:rPr lang="uk-UA" dirty="0" smtClean="0"/>
              <a:t> </a:t>
            </a:r>
            <a:r>
              <a:rPr lang="uk-UA" dirty="0" err="1" smtClean="0"/>
              <a:t>жінки”</a:t>
            </a:r>
            <a:r>
              <a:rPr lang="uk-UA" dirty="0" smtClean="0"/>
              <a:t>(1834), портрети Катерини Абази і Є. Гребінки (обидва – 1837), серія композицій на історичні теми – </a:t>
            </a:r>
            <a:r>
              <a:rPr lang="uk-UA" dirty="0" err="1" smtClean="0"/>
              <a:t>“Смерть</a:t>
            </a:r>
            <a:r>
              <a:rPr lang="uk-UA" dirty="0" smtClean="0"/>
              <a:t> </a:t>
            </a:r>
            <a:r>
              <a:rPr lang="uk-UA" dirty="0" err="1" smtClean="0"/>
              <a:t>Лукреції”</a:t>
            </a:r>
            <a:r>
              <a:rPr lang="uk-UA" dirty="0" smtClean="0"/>
              <a:t> (1835), </a:t>
            </a:r>
            <a:r>
              <a:rPr lang="uk-UA" dirty="0" err="1" smtClean="0"/>
              <a:t>“Смерть</a:t>
            </a:r>
            <a:r>
              <a:rPr lang="uk-UA" dirty="0" smtClean="0"/>
              <a:t> Олега, князя </a:t>
            </a:r>
            <a:r>
              <a:rPr lang="uk-UA" dirty="0" err="1" smtClean="0"/>
              <a:t>древлянського”</a:t>
            </a:r>
            <a:r>
              <a:rPr lang="uk-UA" dirty="0" smtClean="0"/>
              <a:t>, </a:t>
            </a:r>
            <a:r>
              <a:rPr lang="uk-UA" dirty="0" err="1" smtClean="0"/>
              <a:t>“Александр</a:t>
            </a:r>
            <a:r>
              <a:rPr lang="uk-UA" dirty="0" smtClean="0"/>
              <a:t> Македонський виявляє довір*я своєму лікареві </a:t>
            </a:r>
            <a:r>
              <a:rPr lang="uk-UA" dirty="0" err="1" smtClean="0"/>
              <a:t>Філіппу”</a:t>
            </a:r>
            <a:r>
              <a:rPr lang="uk-UA" dirty="0" smtClean="0"/>
              <a:t> і </a:t>
            </a:r>
            <a:r>
              <a:rPr lang="uk-UA" dirty="0" err="1" smtClean="0"/>
              <a:t>“Смерть</a:t>
            </a:r>
            <a:r>
              <a:rPr lang="uk-UA" dirty="0" smtClean="0"/>
              <a:t> </a:t>
            </a:r>
            <a:r>
              <a:rPr lang="uk-UA" dirty="0" err="1" smtClean="0"/>
              <a:t>Віргінії”</a:t>
            </a:r>
            <a:r>
              <a:rPr lang="uk-UA" dirty="0" smtClean="0"/>
              <a:t>(всі - 1836), </a:t>
            </a:r>
            <a:r>
              <a:rPr lang="uk-UA" dirty="0" err="1" smtClean="0"/>
              <a:t>“Смерть</a:t>
            </a:r>
            <a:r>
              <a:rPr lang="uk-UA" dirty="0" smtClean="0"/>
              <a:t> Богдана </a:t>
            </a:r>
            <a:r>
              <a:rPr lang="uk-UA" dirty="0" err="1" smtClean="0"/>
              <a:t>Хмельницького”</a:t>
            </a:r>
            <a:r>
              <a:rPr lang="uk-UA" dirty="0" smtClean="0"/>
              <a:t> (1836-1837) і </a:t>
            </a:r>
            <a:r>
              <a:rPr lang="uk-UA" dirty="0" err="1" smtClean="0"/>
              <a:t>“Смерть</a:t>
            </a:r>
            <a:r>
              <a:rPr lang="uk-UA" dirty="0" smtClean="0"/>
              <a:t> </a:t>
            </a:r>
            <a:r>
              <a:rPr lang="uk-UA" dirty="0" err="1" smtClean="0"/>
              <a:t>Сократа”</a:t>
            </a:r>
            <a:r>
              <a:rPr lang="uk-UA" dirty="0" smtClean="0"/>
              <a:t> (1837).</a:t>
            </a:r>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610244"/>
          </a:xfrm>
        </p:spPr>
        <p:txBody>
          <a:bodyPr>
            <a:normAutofit lnSpcReduction="10000"/>
          </a:bodyPr>
          <a:lstStyle/>
          <a:p>
            <a:pPr algn="just"/>
            <a:r>
              <a:rPr lang="uk-UA" dirty="0" smtClean="0"/>
              <a:t>Ще до переїзду в Петербург Шевченко набув значної вправності в малюванні олівцем, а в Петербурзі, очевидно завдяки роботі у В. </a:t>
            </a:r>
            <a:r>
              <a:rPr lang="uk-UA" dirty="0" err="1" smtClean="0"/>
              <a:t>Ширяєва</a:t>
            </a:r>
            <a:r>
              <a:rPr lang="uk-UA" dirty="0" smtClean="0"/>
              <a:t>, порадам І. Сошенка та праці в класах Товариства заохочування художників, він уперше почав працювати тушшю - пером і особливо успішно – акварельними фарбами. Це дало Шевченкові змогу підготуватися до вступу в Академію мистецтв. У роботах художника доакадемічного періоду вже яскраво виявився інтерес до суспільно вагомих тем. Його композиції стверджують патріотизм, людську гідність, виражають протест проти насильства. В них Шевченко вперше звертається до вітчизняної історії.</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467368"/>
          </a:xfrm>
        </p:spPr>
        <p:txBody>
          <a:bodyPr>
            <a:normAutofit/>
          </a:bodyPr>
          <a:lstStyle/>
          <a:p>
            <a:pPr algn="just"/>
            <a:r>
              <a:rPr lang="uk-UA" dirty="0" smtClean="0"/>
              <a:t>Сюжетом для малюнка послужив епізод міжусобної боротьби з історії Київської Русі — загибель древлянського князя Олега 977 р. під час нападу на нього його брата, київського князя Ярополка, підмовленого на це воєводою Свінельдом. Зміст і деталі малюнка збігаються з описом закінчення походу Ярополка в «Истории государства </a:t>
            </a:r>
            <a:r>
              <a:rPr lang="uk-UA" dirty="0" err="1" smtClean="0"/>
              <a:t>Российского</a:t>
            </a:r>
            <a:r>
              <a:rPr lang="uk-UA" dirty="0" smtClean="0"/>
              <a:t>» М. М. </a:t>
            </a:r>
            <a:r>
              <a:rPr lang="uk-UA" dirty="0" err="1" smtClean="0"/>
              <a:t>Карамзіна</a:t>
            </a:r>
            <a:r>
              <a:rPr lang="uk-UA" dirty="0" smtClean="0"/>
              <a:t>: «</a:t>
            </a:r>
            <a:r>
              <a:rPr lang="uk-UA" dirty="0" err="1" smtClean="0"/>
              <a:t>Победитель</a:t>
            </a:r>
            <a:r>
              <a:rPr lang="uk-UA" dirty="0" smtClean="0"/>
              <a:t>, </a:t>
            </a:r>
            <a:r>
              <a:rPr lang="uk-UA" dirty="0" err="1" smtClean="0"/>
              <a:t>видя</a:t>
            </a:r>
            <a:r>
              <a:rPr lang="uk-UA" dirty="0" smtClean="0"/>
              <a:t> </a:t>
            </a:r>
            <a:r>
              <a:rPr lang="uk-UA" dirty="0" err="1" smtClean="0"/>
              <a:t>бездушный</a:t>
            </a:r>
            <a:r>
              <a:rPr lang="uk-UA" dirty="0" smtClean="0"/>
              <a:t>, окровавленный труп </a:t>
            </a:r>
            <a:r>
              <a:rPr lang="uk-UA" dirty="0" err="1" smtClean="0"/>
              <a:t>Олегов</a:t>
            </a:r>
            <a:r>
              <a:rPr lang="uk-UA" dirty="0" smtClean="0"/>
              <a:t>, </a:t>
            </a:r>
            <a:r>
              <a:rPr lang="uk-UA" dirty="0" err="1" smtClean="0"/>
              <a:t>лежащий</a:t>
            </a:r>
            <a:r>
              <a:rPr lang="uk-UA" dirty="0" smtClean="0"/>
              <a:t> на </a:t>
            </a:r>
            <a:r>
              <a:rPr lang="uk-UA" dirty="0" err="1" smtClean="0"/>
              <a:t>ковре</a:t>
            </a:r>
            <a:r>
              <a:rPr lang="uk-UA" dirty="0" smtClean="0"/>
              <a:t> перед </a:t>
            </a:r>
            <a:r>
              <a:rPr lang="uk-UA" dirty="0" err="1" smtClean="0"/>
              <a:t>его</a:t>
            </a:r>
            <a:r>
              <a:rPr lang="uk-UA" dirty="0" smtClean="0"/>
              <a:t> </a:t>
            </a:r>
            <a:r>
              <a:rPr lang="uk-UA" dirty="0" err="1" smtClean="0"/>
              <a:t>глазами</a:t>
            </a:r>
            <a:r>
              <a:rPr lang="uk-UA" dirty="0" smtClean="0"/>
              <a:t>, </a:t>
            </a:r>
            <a:r>
              <a:rPr lang="uk-UA" dirty="0" err="1" smtClean="0"/>
              <a:t>забыл</a:t>
            </a:r>
            <a:r>
              <a:rPr lang="uk-UA" dirty="0" smtClean="0"/>
              <a:t> </a:t>
            </a:r>
            <a:r>
              <a:rPr lang="uk-UA" dirty="0" err="1" smtClean="0"/>
              <a:t>свое</a:t>
            </a:r>
            <a:r>
              <a:rPr lang="uk-UA" dirty="0" smtClean="0"/>
              <a:t> торжество, слезами </a:t>
            </a:r>
            <a:r>
              <a:rPr lang="uk-UA" dirty="0" err="1" smtClean="0"/>
              <a:t>изъявил</a:t>
            </a:r>
            <a:r>
              <a:rPr lang="uk-UA" dirty="0" smtClean="0"/>
              <a:t> </a:t>
            </a:r>
            <a:r>
              <a:rPr lang="uk-UA" dirty="0" err="1" smtClean="0"/>
              <a:t>раскаяние</a:t>
            </a:r>
            <a:r>
              <a:rPr lang="uk-UA" dirty="0" smtClean="0"/>
              <a:t> и, с </a:t>
            </a:r>
            <a:r>
              <a:rPr lang="uk-UA" dirty="0" err="1" smtClean="0"/>
              <a:t>горестию</a:t>
            </a:r>
            <a:r>
              <a:rPr lang="uk-UA" dirty="0" smtClean="0"/>
              <a:t> </a:t>
            </a:r>
            <a:r>
              <a:rPr lang="uk-UA" dirty="0" err="1" smtClean="0"/>
              <a:t>указывая</a:t>
            </a:r>
            <a:r>
              <a:rPr lang="uk-UA" dirty="0" smtClean="0"/>
              <a:t> на мертвого, </a:t>
            </a:r>
            <a:r>
              <a:rPr lang="uk-UA" dirty="0" err="1" smtClean="0"/>
              <a:t>сказал</a:t>
            </a:r>
            <a:r>
              <a:rPr lang="uk-UA" dirty="0" smtClean="0"/>
              <a:t> Свенельду: «Того </a:t>
            </a:r>
            <a:r>
              <a:rPr lang="uk-UA" dirty="0" err="1" smtClean="0"/>
              <a:t>ли</a:t>
            </a:r>
            <a:r>
              <a:rPr lang="uk-UA" dirty="0" smtClean="0"/>
              <a:t> </a:t>
            </a:r>
            <a:r>
              <a:rPr lang="uk-UA" dirty="0" err="1" smtClean="0"/>
              <a:t>хотелось</a:t>
            </a:r>
            <a:r>
              <a:rPr lang="uk-UA" dirty="0" smtClean="0"/>
              <a:t> тебе?..»</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128</TotalTime>
  <Words>2187</Words>
  <Application>Microsoft Office PowerPoint</Application>
  <PresentationFormat>Экран (4:3)</PresentationFormat>
  <Paragraphs>55</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Изящная</vt:lpstr>
      <vt:lpstr>ТАРАС ШЕВЧЕНКО - ХУДОЖНИК</vt:lpstr>
      <vt:lpstr>Мистецька спадщина</vt:lpstr>
      <vt:lpstr>Презентация PowerPoint</vt:lpstr>
      <vt:lpstr>Художня спадщина Шевченка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ШЕВЧЕНКО – МАЙСТЕР ПОРТРЕТУ</vt:lpstr>
      <vt:lpstr>Портрет Євгена Павловича Гребінки</vt:lpstr>
      <vt:lpstr>Презентация PowerPoint</vt:lpstr>
      <vt:lpstr>Презентация PowerPoint</vt:lpstr>
      <vt:lpstr>Презентация PowerPoint</vt:lpstr>
      <vt:lpstr>Презентация PowerPoint</vt:lpstr>
      <vt:lpstr>КАРТИНА  “Смерть Богдана Хмельницького</vt:lpstr>
      <vt:lpstr>Презентация PowerPoint</vt:lpstr>
      <vt:lpstr>Картина “Смерть Віргінії”</vt:lpstr>
      <vt:lpstr>Презентация PowerPoint</vt:lpstr>
      <vt:lpstr>Картина “Александр Македонський виявляє довір’я своєму лікареві Філіппу”</vt:lpstr>
      <vt:lpstr>Автопортрети Т.Г. Шевченка</vt:lpstr>
      <vt:lpstr>Перший автопортрет</vt:lpstr>
      <vt:lpstr>Класичний автопортрет Шевченка</vt:lpstr>
      <vt:lpstr>Презентация PowerPoint</vt:lpstr>
      <vt:lpstr>Останній автопортрет Шевченка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ТАРАС ШЕВЧЕНКО - ХУДОЖНИК</dc:title>
  <cp:lastModifiedBy>Демонстрационная версия</cp:lastModifiedBy>
  <cp:revision>13</cp:revision>
  <dcterms:modified xsi:type="dcterms:W3CDTF">2013-01-31T12:13:34Z</dcterms:modified>
</cp:coreProperties>
</file>