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65" r:id="rId5"/>
    <p:sldId id="264" r:id="rId6"/>
    <p:sldId id="263" r:id="rId7"/>
    <p:sldId id="262" r:id="rId8"/>
    <p:sldId id="259" r:id="rId9"/>
    <p:sldId id="261" r:id="rId10"/>
    <p:sldId id="260" r:id="rId11"/>
    <p:sldId id="269" r:id="rId12"/>
    <p:sldId id="266" r:id="rId13"/>
    <p:sldId id="267" r:id="rId14"/>
    <p:sldId id="268"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AE9CF6-8BCE-4DCE-AFC8-B2562BE46FE5}" type="datetimeFigureOut">
              <a:rPr lang="uk-UA" smtClean="0"/>
              <a:t>27.01.2014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20B48F-1C02-436D-A310-CF849C4DEF83}" type="slidenum">
              <a:rPr lang="uk-UA" smtClean="0"/>
              <a:t>‹#›</a:t>
            </a:fld>
            <a:endParaRPr lang="uk-UA"/>
          </a:p>
        </p:txBody>
      </p:sp>
    </p:spTree>
    <p:extLst>
      <p:ext uri="{BB962C8B-B14F-4D97-AF65-F5344CB8AC3E}">
        <p14:creationId xmlns:p14="http://schemas.microsoft.com/office/powerpoint/2010/main" val="428821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Кіноповість</a:t>
            </a:r>
            <a:endParaRPr lang="uk-UA" dirty="0"/>
          </a:p>
        </p:txBody>
      </p:sp>
      <p:sp>
        <p:nvSpPr>
          <p:cNvPr id="4" name="Номер слайда 3"/>
          <p:cNvSpPr>
            <a:spLocks noGrp="1"/>
          </p:cNvSpPr>
          <p:nvPr>
            <p:ph type="sldNum" sz="quarter" idx="10"/>
          </p:nvPr>
        </p:nvSpPr>
        <p:spPr/>
        <p:txBody>
          <a:bodyPr/>
          <a:lstStyle/>
          <a:p>
            <a:fld id="{6420B48F-1C02-436D-A310-CF849C4DEF83}" type="slidenum">
              <a:rPr lang="uk-UA" smtClean="0"/>
              <a:t>12</a:t>
            </a:fld>
            <a:endParaRPr lang="uk-UA"/>
          </a:p>
        </p:txBody>
      </p:sp>
    </p:spTree>
    <p:extLst>
      <p:ext uri="{BB962C8B-B14F-4D97-AF65-F5344CB8AC3E}">
        <p14:creationId xmlns:p14="http://schemas.microsoft.com/office/powerpoint/2010/main" val="221561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27.01.2014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27.01.2014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27.01.2014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27.01.2014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27.01.2014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27.01.2014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27.01.2014</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27.01.2014</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27.01.2014</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27.01.2014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27.01.2014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ru-RU" dirty="0"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B4C71EC6-210F-42DE-9C53-41977AD35B3D}" type="datetimeFigureOut">
              <a:rPr lang="ru-RU" smtClean="0"/>
              <a:t>27.01.2014</a:t>
            </a:fld>
            <a:endParaRPr lang="ru-RU" dirty="0"/>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ru-RU" dirty="0"/>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B19B0651-EE4F-4900-A07F-96A6BFA9D0F0}" type="slidenum">
              <a:rPr lang="ru-RU" smtClean="0"/>
              <a:t>‹#›</a:t>
            </a:fld>
            <a:endParaRPr lang="ru-RU" dirty="0"/>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javascript:" TargetMode="Externa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hyperlink" Target="http://uk.wikipedia.org/wiki/%D0%A4%D0%B0%D0%B9%D0%BB:Dovzhenko_Student_1911.jp" TargetMode="External"/><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javascript:" TargetMode="Externa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altLang="uk-UA" sz="4400" b="1" i="1" dirty="0">
                <a:solidFill>
                  <a:schemeClr val="tx2">
                    <a:lumMod val="50000"/>
                  </a:schemeClr>
                </a:solidFill>
                <a:effectLst>
                  <a:glow rad="660400">
                    <a:schemeClr val="accent1">
                      <a:satMod val="175000"/>
                      <a:alpha val="40000"/>
                    </a:schemeClr>
                  </a:glow>
                </a:effectLst>
                <a:latin typeface="Comic Sans MS" pitchFamily="66" charset="0"/>
              </a:rPr>
              <a:t>Олександр Довженко</a:t>
            </a:r>
            <a:endParaRPr lang="uk-UA" sz="4400" b="1" i="1" dirty="0">
              <a:solidFill>
                <a:schemeClr val="tx2">
                  <a:lumMod val="50000"/>
                </a:schemeClr>
              </a:solidFill>
              <a:effectLst>
                <a:glow rad="660400">
                  <a:schemeClr val="accent1">
                    <a:satMod val="175000"/>
                    <a:alpha val="40000"/>
                  </a:schemeClr>
                </a:glow>
              </a:effectLst>
            </a:endParaRPr>
          </a:p>
        </p:txBody>
      </p:sp>
      <p:sp>
        <p:nvSpPr>
          <p:cNvPr id="3" name="Подзаголовок 2"/>
          <p:cNvSpPr>
            <a:spLocks noGrp="1"/>
          </p:cNvSpPr>
          <p:nvPr>
            <p:ph type="subTitle" idx="1"/>
          </p:nvPr>
        </p:nvSpPr>
        <p:spPr>
          <a:xfrm>
            <a:off x="395536" y="4941168"/>
            <a:ext cx="8191425" cy="2080620"/>
          </a:xfrm>
        </p:spPr>
        <p:txBody>
          <a:bodyPr>
            <a:normAutofit fontScale="70000" lnSpcReduction="20000"/>
          </a:bodyPr>
          <a:lstStyle/>
          <a:p>
            <a:pPr algn="ctr">
              <a:lnSpc>
                <a:spcPct val="80000"/>
              </a:lnSpc>
            </a:pPr>
            <a:r>
              <a:rPr lang="uk-UA" altLang="uk-UA" sz="2900" b="1" i="1" dirty="0">
                <a:solidFill>
                  <a:schemeClr val="tx1">
                    <a:lumMod val="95000"/>
                    <a:lumOff val="5000"/>
                  </a:schemeClr>
                </a:solidFill>
                <a:effectLst>
                  <a:glow rad="825500">
                    <a:schemeClr val="accent4">
                      <a:satMod val="175000"/>
                      <a:alpha val="40000"/>
                    </a:schemeClr>
                  </a:glow>
                </a:effectLst>
              </a:rPr>
              <a:t>“…ЩЕ Й СЬОГОДНІ, </a:t>
            </a:r>
          </a:p>
          <a:p>
            <a:pPr algn="ctr">
              <a:lnSpc>
                <a:spcPct val="80000"/>
              </a:lnSpc>
            </a:pPr>
            <a:r>
              <a:rPr lang="uk-UA" altLang="uk-UA" sz="2900" b="1" i="1" dirty="0">
                <a:solidFill>
                  <a:schemeClr val="tx1">
                    <a:lumMod val="95000"/>
                    <a:lumOff val="5000"/>
                  </a:schemeClr>
                </a:solidFill>
                <a:effectLst>
                  <a:glow rad="825500">
                    <a:schemeClr val="accent4">
                      <a:satMod val="175000"/>
                      <a:alpha val="40000"/>
                    </a:schemeClr>
                  </a:glow>
                </a:effectLst>
              </a:rPr>
              <a:t>ДИВЛЯЧИСЬ ЧАСОМ УНИЗ, Я</a:t>
            </a:r>
          </a:p>
          <a:p>
            <a:pPr algn="ctr">
              <a:lnSpc>
                <a:spcPct val="80000"/>
              </a:lnSpc>
            </a:pPr>
            <a:r>
              <a:rPr lang="uk-UA" altLang="uk-UA" sz="2900" b="1" i="1" dirty="0">
                <a:solidFill>
                  <a:schemeClr val="tx1">
                    <a:lumMod val="95000"/>
                    <a:lumOff val="5000"/>
                  </a:schemeClr>
                </a:solidFill>
                <a:effectLst>
                  <a:glow rad="825500">
                    <a:schemeClr val="accent4">
                      <a:satMod val="175000"/>
                      <a:alpha val="40000"/>
                    </a:schemeClr>
                  </a:glow>
                </a:effectLst>
              </a:rPr>
              <a:t> НЕ ВТРАТИВ ЩАСТЯ </a:t>
            </a:r>
          </a:p>
          <a:p>
            <a:pPr algn="ctr">
              <a:lnSpc>
                <a:spcPct val="80000"/>
              </a:lnSpc>
            </a:pPr>
            <a:r>
              <a:rPr lang="uk-UA" altLang="uk-UA" sz="2900" b="1" i="1" dirty="0">
                <a:solidFill>
                  <a:schemeClr val="tx1">
                    <a:lumMod val="95000"/>
                    <a:lumOff val="5000"/>
                  </a:schemeClr>
                </a:solidFill>
                <a:effectLst>
                  <a:glow rad="825500">
                    <a:schemeClr val="accent4">
                      <a:satMod val="175000"/>
                      <a:alpha val="40000"/>
                    </a:schemeClr>
                  </a:glow>
                </a:effectLst>
              </a:rPr>
              <a:t>БАЧИТИ ОТІ ЗОРІ НАВІТЬ У </a:t>
            </a:r>
          </a:p>
          <a:p>
            <a:pPr algn="ctr">
              <a:lnSpc>
                <a:spcPct val="80000"/>
              </a:lnSpc>
            </a:pPr>
            <a:r>
              <a:rPr lang="uk-UA" altLang="uk-UA" sz="2900" b="1" i="1" dirty="0">
                <a:solidFill>
                  <a:schemeClr val="tx1">
                    <a:lumMod val="95000"/>
                    <a:lumOff val="5000"/>
                  </a:schemeClr>
                </a:solidFill>
                <a:effectLst>
                  <a:glow rad="825500">
                    <a:schemeClr val="accent4">
                      <a:satMod val="175000"/>
                      <a:alpha val="40000"/>
                    </a:schemeClr>
                  </a:glow>
                </a:effectLst>
              </a:rPr>
              <a:t>БУДЕННИХ КАЛЮЖАХ НА </a:t>
            </a:r>
          </a:p>
          <a:p>
            <a:pPr algn="ctr">
              <a:lnSpc>
                <a:spcPct val="80000"/>
              </a:lnSpc>
            </a:pPr>
            <a:r>
              <a:rPr lang="uk-UA" altLang="uk-UA" sz="2900" b="1" i="1" dirty="0">
                <a:solidFill>
                  <a:schemeClr val="tx1">
                    <a:lumMod val="95000"/>
                    <a:lumOff val="5000"/>
                  </a:schemeClr>
                </a:solidFill>
                <a:effectLst>
                  <a:glow rad="825500">
                    <a:schemeClr val="accent4">
                      <a:satMod val="175000"/>
                      <a:alpha val="40000"/>
                    </a:schemeClr>
                  </a:glow>
                </a:effectLst>
              </a:rPr>
              <a:t>ЖИТТЄВИХ ШЛЯХАХ.”</a:t>
            </a:r>
          </a:p>
          <a:p>
            <a:endParaRPr lang="uk-UA" dirty="0"/>
          </a:p>
        </p:txBody>
      </p:sp>
      <p:pic>
        <p:nvPicPr>
          <p:cNvPr id="1026" name="Picture 2" descr="https://encrypted-tbn0.gstatic.com/images?q=tbn:ANd9GcTz6Jca7LgJZkkAGiqeqSsNLigLgtEJl8GvIxb35mQ76Zikrm6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54077"/>
            <a:ext cx="2790825" cy="3743325"/>
          </a:xfrm>
          <a:prstGeom prst="rect">
            <a:avLst/>
          </a:prstGeom>
          <a:noFill/>
          <a:effectLst>
            <a:glow rad="609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 name="Picture 5" descr="1E3AA894-AB1F-4FA3-8EC6-0D9524AF62E4_w203_s"/>
          <p:cNvPicPr>
            <a:picLocks noChangeAspect="1" noChangeArrowheads="1"/>
          </p:cNvPicPr>
          <p:nvPr/>
        </p:nvPicPr>
        <p:blipFill>
          <a:blip r:embed="rId3"/>
          <a:srcRect/>
          <a:stretch>
            <a:fillRect/>
          </a:stretch>
        </p:blipFill>
        <p:spPr>
          <a:xfrm>
            <a:off x="2870766" y="642991"/>
            <a:ext cx="2955636" cy="3378054"/>
          </a:xfrm>
          <a:prstGeom prst="rect">
            <a:avLst/>
          </a:prstGeom>
          <a:effectLst>
            <a:glow rad="876300">
              <a:schemeClr val="accent4">
                <a:satMod val="175000"/>
                <a:alpha val="40000"/>
              </a:schemeClr>
            </a:glow>
          </a:effectLst>
        </p:spPr>
      </p:pic>
      <p:pic>
        <p:nvPicPr>
          <p:cNvPr id="1028" name="Picture 4" descr="http://vsiknygy.net.ua/images/acticles/big/Dovz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504825"/>
            <a:ext cx="1840309" cy="2503822"/>
          </a:xfrm>
          <a:prstGeom prst="rect">
            <a:avLst/>
          </a:prstGeom>
          <a:noFill/>
          <a:effectLst>
            <a:glow rad="698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78564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08773" y="332656"/>
            <a:ext cx="4572000" cy="646331"/>
          </a:xfrm>
          <a:prstGeom prst="rect">
            <a:avLst/>
          </a:prstGeom>
        </p:spPr>
        <p:txBody>
          <a:bodyPr>
            <a:spAutoFit/>
          </a:bodyPr>
          <a:lstStyle/>
          <a:p>
            <a:r>
              <a:rPr lang="ru-RU" b="1" i="1" dirty="0">
                <a:effectLst>
                  <a:glow rad="355600">
                    <a:srgbClr val="00B0F0"/>
                  </a:glow>
                </a:effectLst>
              </a:rPr>
              <a:t>Олександр</a:t>
            </a:r>
            <a:r>
              <a:rPr lang="ru-RU" b="1" i="1" dirty="0">
                <a:effectLst>
                  <a:glow rad="355600">
                    <a:srgbClr val="00B0F0"/>
                  </a:glow>
                </a:effectLst>
              </a:rPr>
              <a:t> Довженко з дружиною </a:t>
            </a:r>
            <a:r>
              <a:rPr lang="ru-RU" b="1" i="1" dirty="0">
                <a:effectLst>
                  <a:glow rad="355600">
                    <a:srgbClr val="00B0F0"/>
                  </a:glow>
                </a:effectLst>
              </a:rPr>
              <a:t>Юлією</a:t>
            </a:r>
            <a:r>
              <a:rPr lang="ru-RU" b="1" i="1" dirty="0">
                <a:effectLst>
                  <a:glow rad="355600">
                    <a:srgbClr val="00B0F0"/>
                  </a:glow>
                </a:effectLst>
              </a:rPr>
              <a:t> Солнцевою</a:t>
            </a:r>
          </a:p>
        </p:txBody>
      </p:sp>
      <p:pic>
        <p:nvPicPr>
          <p:cNvPr id="8194" name="Picture 2" descr="http://www.ukrlitzno.com.ua/wp-content/uploads/2010/09/%D0%B7-%D0%B4%D1%80%D1%83%D0%B6%D0%B8%D0%BD%D0%BE%D1%8E-%D1%8E%D0%BB%D1%96%D1%94%D1%8E-%D1%81%D0%BE%D0%BB%D0%BD%D1%86%D0%B5%D0%B2%D0%BE%D1%8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4247"/>
            <a:ext cx="9144000" cy="5907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17224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4572000" cy="1200329"/>
          </a:xfrm>
          <a:prstGeom prst="rect">
            <a:avLst/>
          </a:prstGeom>
        </p:spPr>
        <p:txBody>
          <a:bodyPr>
            <a:spAutoFit/>
          </a:bodyPr>
          <a:lstStyle/>
          <a:p>
            <a:r>
              <a:rPr lang="uk-UA" b="1" dirty="0"/>
              <a:t> </a:t>
            </a:r>
            <a:r>
              <a:rPr lang="uk-UA" dirty="0">
                <a:effectLst>
                  <a:glow rad="88900">
                    <a:schemeClr val="accent1">
                      <a:alpha val="40000"/>
                    </a:schemeClr>
                  </a:glow>
                </a:effectLst>
              </a:rPr>
              <a:t>Картину добре сприйняла публіка і, окрилений першим успіхом, Довженко почав знімати </a:t>
            </a:r>
            <a:r>
              <a:rPr lang="uk-UA" dirty="0" err="1">
                <a:effectLst>
                  <a:glow rad="88900">
                    <a:schemeClr val="accent1">
                      <a:alpha val="40000"/>
                    </a:schemeClr>
                  </a:glow>
                </a:effectLst>
              </a:rPr>
              <a:t>„Звенигору</a:t>
            </a:r>
            <a:r>
              <a:rPr lang="uk-UA" dirty="0" smtClean="0">
                <a:effectLst>
                  <a:glow rad="88900">
                    <a:schemeClr val="accent1">
                      <a:alpha val="40000"/>
                    </a:schemeClr>
                  </a:glow>
                </a:effectLst>
              </a:rPr>
              <a:t>”,»Арсенал». </a:t>
            </a:r>
            <a:endParaRPr lang="uk-UA" dirty="0">
              <a:effectLst>
                <a:glow rad="88900">
                  <a:schemeClr val="accent1">
                    <a:alpha val="40000"/>
                  </a:schemeClr>
                </a:glow>
              </a:effectLst>
            </a:endParaRPr>
          </a:p>
        </p:txBody>
      </p:sp>
      <p:sp>
        <p:nvSpPr>
          <p:cNvPr id="3" name="Прямоугольник 2"/>
          <p:cNvSpPr/>
          <p:nvPr/>
        </p:nvSpPr>
        <p:spPr>
          <a:xfrm>
            <a:off x="4427984" y="922793"/>
            <a:ext cx="4572000" cy="5853910"/>
          </a:xfrm>
          <a:prstGeom prst="rect">
            <a:avLst/>
          </a:prstGeom>
        </p:spPr>
        <p:txBody>
          <a:bodyPr>
            <a:spAutoFit/>
          </a:bodyPr>
          <a:lstStyle/>
          <a:p>
            <a:pPr>
              <a:lnSpc>
                <a:spcPct val="80000"/>
              </a:lnSpc>
            </a:pPr>
            <a:r>
              <a:rPr lang="uk-UA" dirty="0" smtClean="0">
                <a:effectLst>
                  <a:glow rad="393700">
                    <a:schemeClr val="accent2">
                      <a:lumMod val="40000"/>
                      <a:lumOff val="60000"/>
                    </a:schemeClr>
                  </a:glow>
                </a:effectLst>
              </a:rPr>
              <a:t>Фільм </a:t>
            </a:r>
            <a:r>
              <a:rPr lang="uk-UA" dirty="0" err="1" smtClean="0">
                <a:effectLst>
                  <a:glow rad="393700">
                    <a:schemeClr val="accent2">
                      <a:lumMod val="40000"/>
                      <a:lumOff val="60000"/>
                    </a:schemeClr>
                  </a:glow>
                </a:effectLst>
              </a:rPr>
              <a:t>„Земля</a:t>
            </a:r>
            <a:r>
              <a:rPr lang="uk-UA" dirty="0">
                <a:effectLst>
                  <a:glow rad="393700">
                    <a:schemeClr val="accent2">
                      <a:lumMod val="40000"/>
                      <a:lumOff val="60000"/>
                    </a:schemeClr>
                  </a:glow>
                </a:effectLst>
              </a:rPr>
              <a:t>”, яка обійшла кіноекрани всього світу. Кажуть, хто не бачив яблук у фільмі </a:t>
            </a:r>
            <a:r>
              <a:rPr lang="uk-UA" dirty="0" err="1">
                <a:effectLst>
                  <a:glow rad="393700">
                    <a:schemeClr val="accent2">
                      <a:lumMod val="40000"/>
                      <a:lumOff val="60000"/>
                    </a:schemeClr>
                  </a:glow>
                </a:effectLst>
              </a:rPr>
              <a:t>„Земля</a:t>
            </a:r>
            <a:r>
              <a:rPr lang="uk-UA" dirty="0">
                <a:effectLst>
                  <a:glow rad="393700">
                    <a:schemeClr val="accent2">
                      <a:lumMod val="40000"/>
                      <a:lumOff val="60000"/>
                    </a:schemeClr>
                  </a:glow>
                </a:effectLst>
              </a:rPr>
              <a:t>”, той ніколи в житті їх не бачив. Згодом яблука, омиті росою, та соняшники, повернуті до сонця, з’являлися у фільмах різних європейських режисерів. Але, як твердять кінознавці, нікому ще не вдавалося витримати порівняння з Довженком.  Поетична </a:t>
            </a:r>
            <a:r>
              <a:rPr lang="uk-UA" dirty="0" err="1">
                <a:effectLst>
                  <a:glow rad="393700">
                    <a:schemeClr val="accent2">
                      <a:lumMod val="40000"/>
                      <a:lumOff val="60000"/>
                    </a:schemeClr>
                  </a:glow>
                </a:effectLst>
              </a:rPr>
              <a:t>„Земля</a:t>
            </a:r>
            <a:r>
              <a:rPr lang="uk-UA" dirty="0">
                <a:effectLst>
                  <a:glow rad="393700">
                    <a:schemeClr val="accent2">
                      <a:lumMod val="40000"/>
                      <a:lumOff val="60000"/>
                    </a:schemeClr>
                  </a:glow>
                </a:effectLst>
              </a:rPr>
              <a:t>” не сподобалася Йосипу Сталіну. Довженка звинуватили в націоналізмі та обожнюванні природи. Офіційну позицію Кремля озвучив тодішній придворний літератор Дем’ян Бєдний. У жорсткому фейлетоні на сторінках </a:t>
            </a:r>
            <a:r>
              <a:rPr lang="uk-UA" dirty="0" err="1">
                <a:effectLst>
                  <a:glow rad="393700">
                    <a:schemeClr val="accent2">
                      <a:lumMod val="40000"/>
                      <a:lumOff val="60000"/>
                    </a:schemeClr>
                  </a:glow>
                </a:effectLst>
              </a:rPr>
              <a:t>„Правди</a:t>
            </a:r>
            <a:r>
              <a:rPr lang="uk-UA" dirty="0">
                <a:effectLst>
                  <a:glow rad="393700">
                    <a:schemeClr val="accent2">
                      <a:lumMod val="40000"/>
                      <a:lumOff val="60000"/>
                    </a:schemeClr>
                  </a:glow>
                </a:effectLst>
              </a:rPr>
              <a:t>” він назвав фільм </a:t>
            </a:r>
            <a:r>
              <a:rPr lang="uk-UA" dirty="0" err="1">
                <a:effectLst>
                  <a:glow rad="393700">
                    <a:schemeClr val="accent2">
                      <a:lumMod val="40000"/>
                      <a:lumOff val="60000"/>
                    </a:schemeClr>
                  </a:glow>
                </a:effectLst>
              </a:rPr>
              <a:t>„кіноштучкою</a:t>
            </a:r>
            <a:r>
              <a:rPr lang="uk-UA" dirty="0">
                <a:effectLst>
                  <a:glow rad="393700">
                    <a:schemeClr val="accent2">
                      <a:lumMod val="40000"/>
                      <a:lumOff val="60000"/>
                    </a:schemeClr>
                  </a:glow>
                </a:effectLst>
              </a:rPr>
              <a:t>”, а його режисера – філософом у лапках. А ось фахівці Франції, Німеччини, Англії, куди тридцятого року Довженко повіз свою картину на показ, - зустріли </a:t>
            </a:r>
            <a:r>
              <a:rPr lang="uk-UA" dirty="0" err="1">
                <a:effectLst>
                  <a:glow rad="393700">
                    <a:schemeClr val="accent2">
                      <a:lumMod val="40000"/>
                      <a:lumOff val="60000"/>
                    </a:schemeClr>
                  </a:glow>
                </a:effectLst>
              </a:rPr>
              <a:t>„Землю</a:t>
            </a:r>
            <a:r>
              <a:rPr lang="uk-UA" dirty="0">
                <a:effectLst>
                  <a:glow rad="393700">
                    <a:schemeClr val="accent2">
                      <a:lumMod val="40000"/>
                      <a:lumOff val="60000"/>
                    </a:schemeClr>
                  </a:glow>
                </a:effectLst>
              </a:rPr>
              <a:t>” захоплено. </a:t>
            </a:r>
          </a:p>
        </p:txBody>
      </p:sp>
      <p:pic>
        <p:nvPicPr>
          <p:cNvPr id="4" name="photo1" descr="http://www.imena.tv/images/dovzhenko/10p.jpg">
            <a:hlinkClick r:id="rId2"/>
          </p:cNvPr>
          <p:cNvPicPr>
            <a:picLocks noChangeAspect="1" noChangeArrowheads="1"/>
          </p:cNvPicPr>
          <p:nvPr/>
        </p:nvPicPr>
        <p:blipFill>
          <a:blip r:embed="rId3"/>
          <a:srcRect/>
          <a:stretch>
            <a:fillRect/>
          </a:stretch>
        </p:blipFill>
        <p:spPr bwMode="auto">
          <a:xfrm rot="-148022">
            <a:off x="1054851" y="1523453"/>
            <a:ext cx="2965336" cy="2899956"/>
          </a:xfrm>
          <a:prstGeom prst="rect">
            <a:avLst/>
          </a:prstGeom>
          <a:noFill/>
          <a:ln w="9525">
            <a:noFill/>
            <a:miter lim="800000"/>
            <a:headEnd/>
            <a:tailEnd/>
          </a:ln>
        </p:spPr>
      </p:pic>
      <p:pic>
        <p:nvPicPr>
          <p:cNvPr id="5" name="Picture 6" descr="kino_kadr_zemlya_dovjenk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811" y="4131989"/>
            <a:ext cx="3317966" cy="2644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2475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5184576" cy="6075509"/>
          </a:xfrm>
          <a:prstGeom prst="rect">
            <a:avLst/>
          </a:prstGeom>
          <a:solidFill>
            <a:srgbClr val="FFC000"/>
          </a:solidFill>
        </p:spPr>
        <p:txBody>
          <a:bodyPr wrap="square">
            <a:spAutoFit/>
          </a:bodyPr>
          <a:lstStyle/>
          <a:p>
            <a:pPr>
              <a:lnSpc>
                <a:spcPct val="80000"/>
              </a:lnSpc>
            </a:pPr>
            <a:r>
              <a:rPr lang="uk-UA" dirty="0"/>
              <a:t>Двадцять другого червня почалася Велика </a:t>
            </a:r>
            <a:r>
              <a:rPr lang="uk-UA" dirty="0" err="1"/>
              <a:t>Вітчизняна</a:t>
            </a:r>
            <a:r>
              <a:rPr lang="uk-UA" dirty="0" err="1" smtClean="0"/>
              <a:t>...</a:t>
            </a:r>
            <a:r>
              <a:rPr lang="uk-UA" b="1" dirty="0" err="1" smtClean="0"/>
              <a:t>В</a:t>
            </a:r>
            <a:r>
              <a:rPr lang="uk-UA" dirty="0" smtClean="0"/>
              <a:t> </a:t>
            </a:r>
            <a:r>
              <a:rPr lang="uk-UA" dirty="0"/>
              <a:t>окупованому німцями Києві замерз батько Олександра Петровича. Зникла бібліотека, яку Довженко збирав понад двадцять років. </a:t>
            </a:r>
            <a:r>
              <a:rPr lang="uk-UA" b="1" dirty="0"/>
              <a:t>У</a:t>
            </a:r>
            <a:r>
              <a:rPr lang="uk-UA" dirty="0"/>
              <a:t>весь свій біль і всю тугу за Батьківщиною Олександр Петрович вклав у сценарій фільму </a:t>
            </a:r>
            <a:r>
              <a:rPr lang="uk-UA" dirty="0" err="1"/>
              <a:t>„Україна</a:t>
            </a:r>
            <a:r>
              <a:rPr lang="uk-UA" dirty="0"/>
              <a:t> в огні”. Незважаючи на застереження деяких колег, що сценарій є ідеологічно неправильним і націоналістичним, Довженко надіслав його Сталіну. У той час Йосип Віссаріонович особисто контролював увесь </a:t>
            </a:r>
            <a:r>
              <a:rPr lang="uk-UA" dirty="0" err="1"/>
              <a:t>кінопроцес</a:t>
            </a:r>
            <a:r>
              <a:rPr lang="uk-UA" dirty="0"/>
              <a:t>. Тридцятого січня сорок четвертого року Олександра Петровича викликали в Кремль на нараду Політбюро. На порядку денному стояло тільки одне питання – обговорення сценарію </a:t>
            </a:r>
            <a:r>
              <a:rPr lang="uk-UA" dirty="0" err="1"/>
              <a:t>„Україна</a:t>
            </a:r>
            <a:r>
              <a:rPr lang="uk-UA" dirty="0"/>
              <a:t> в огні”. </a:t>
            </a:r>
            <a:r>
              <a:rPr lang="uk-UA" b="1" dirty="0" smtClean="0"/>
              <a:t>О</a:t>
            </a:r>
            <a:r>
              <a:rPr lang="uk-UA" dirty="0" smtClean="0"/>
              <a:t>лександра </a:t>
            </a:r>
            <a:r>
              <a:rPr lang="uk-UA" dirty="0"/>
              <a:t>Довженка виключили із Всеслов’янського комітету та з комітету зі Сталінських премій. Але, мабуть, найболючіше його вразила звістка з України. Хрущов, з яким Довженко колись був у таких добрих стосунках, звільнив його з посади керівника Київської кіностудії. </a:t>
            </a:r>
          </a:p>
        </p:txBody>
      </p:sp>
      <p:sp>
        <p:nvSpPr>
          <p:cNvPr id="3" name="Прямоугольник 2"/>
          <p:cNvSpPr/>
          <p:nvPr/>
        </p:nvSpPr>
        <p:spPr>
          <a:xfrm rot="1071056">
            <a:off x="5724128" y="1844824"/>
            <a:ext cx="4572000" cy="646331"/>
          </a:xfrm>
          <a:prstGeom prst="rect">
            <a:avLst/>
          </a:prstGeom>
        </p:spPr>
        <p:txBody>
          <a:bodyPr>
            <a:spAutoFit/>
          </a:bodyPr>
          <a:lstStyle/>
          <a:p>
            <a:r>
              <a:rPr lang="uk-UA" altLang="uk-UA" dirty="0">
                <a:effectLst>
                  <a:glow rad="457200">
                    <a:schemeClr val="accent1">
                      <a:alpha val="40000"/>
                    </a:schemeClr>
                  </a:glow>
                </a:effectLst>
                <a:latin typeface="Comic Sans MS" pitchFamily="66" charset="0"/>
              </a:rPr>
              <a:t>О. Довженко – прозаїк</a:t>
            </a:r>
            <a:br>
              <a:rPr lang="uk-UA" altLang="uk-UA" dirty="0">
                <a:effectLst>
                  <a:glow rad="457200">
                    <a:schemeClr val="accent1">
                      <a:alpha val="40000"/>
                    </a:schemeClr>
                  </a:glow>
                </a:effectLst>
                <a:latin typeface="Comic Sans MS" pitchFamily="66" charset="0"/>
              </a:rPr>
            </a:br>
            <a:r>
              <a:rPr lang="uk-UA" altLang="uk-UA" dirty="0">
                <a:effectLst>
                  <a:glow rad="457200">
                    <a:schemeClr val="accent1">
                      <a:alpha val="40000"/>
                    </a:schemeClr>
                  </a:glow>
                </a:effectLst>
                <a:latin typeface="Comic Sans MS" pitchFamily="66" charset="0"/>
              </a:rPr>
              <a:t>Започаткував новий жанр</a:t>
            </a:r>
            <a:endParaRPr lang="uk-UA" dirty="0">
              <a:effectLst>
                <a:glow rad="457200">
                  <a:schemeClr val="accent1">
                    <a:alpha val="40000"/>
                  </a:schemeClr>
                </a:glow>
              </a:effectLst>
            </a:endParaRPr>
          </a:p>
        </p:txBody>
      </p:sp>
      <p:sp>
        <p:nvSpPr>
          <p:cNvPr id="5" name="Прямоугольник 4"/>
          <p:cNvSpPr/>
          <p:nvPr/>
        </p:nvSpPr>
        <p:spPr>
          <a:xfrm rot="996034">
            <a:off x="6467795" y="2492896"/>
            <a:ext cx="1553630" cy="369332"/>
          </a:xfrm>
          <a:prstGeom prst="rect">
            <a:avLst/>
          </a:prstGeom>
        </p:spPr>
        <p:txBody>
          <a:bodyPr wrap="none">
            <a:spAutoFit/>
          </a:bodyPr>
          <a:lstStyle/>
          <a:p>
            <a:r>
              <a:rPr lang="uk-UA" dirty="0">
                <a:effectLst>
                  <a:glow rad="228600">
                    <a:srgbClr val="00B0F0"/>
                  </a:glow>
                </a:effectLst>
              </a:rPr>
              <a:t>Кіноповість</a:t>
            </a:r>
            <a:endParaRPr lang="uk-UA" dirty="0">
              <a:effectLst>
                <a:glow rad="228600">
                  <a:srgbClr val="00B0F0"/>
                </a:glow>
              </a:effectLst>
            </a:endParaRPr>
          </a:p>
        </p:txBody>
      </p:sp>
      <p:pic>
        <p:nvPicPr>
          <p:cNvPr id="9218" name="Picture 2" descr="http://www.visti.ks.ua/uploads/posts/1378895349_do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8275" y="3717031"/>
            <a:ext cx="3995357" cy="2663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803218"/>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6696744" cy="3139321"/>
          </a:xfrm>
          <a:prstGeom prst="rect">
            <a:avLst/>
          </a:prstGeom>
        </p:spPr>
        <p:txBody>
          <a:bodyPr wrap="square">
            <a:spAutoFit/>
          </a:bodyPr>
          <a:lstStyle/>
          <a:p>
            <a:r>
              <a:rPr lang="uk-UA" altLang="uk-UA" sz="3600" dirty="0">
                <a:effectLst>
                  <a:glow rad="482600">
                    <a:schemeClr val="accent5">
                      <a:satMod val="175000"/>
                      <a:alpha val="40000"/>
                    </a:schemeClr>
                  </a:glow>
                </a:effectLst>
                <a:latin typeface="Comic Sans MS" pitchFamily="66" charset="0"/>
              </a:rPr>
              <a:t>Олесь Гончар </a:t>
            </a:r>
            <a:r>
              <a:rPr lang="uk-UA" altLang="uk-UA" sz="3600" dirty="0" smtClean="0">
                <a:effectLst>
                  <a:glow rad="482600">
                    <a:schemeClr val="accent5">
                      <a:satMod val="175000"/>
                      <a:alpha val="40000"/>
                    </a:schemeClr>
                  </a:glow>
                </a:effectLst>
                <a:latin typeface="Comic Sans MS" pitchFamily="66" charset="0"/>
              </a:rPr>
              <a:t>про         О.Довженка</a:t>
            </a:r>
            <a:r>
              <a:rPr lang="uk-UA" altLang="uk-UA" sz="3600" dirty="0">
                <a:effectLst>
                  <a:glow rad="482600">
                    <a:schemeClr val="accent5">
                      <a:satMod val="175000"/>
                      <a:alpha val="40000"/>
                    </a:schemeClr>
                  </a:glow>
                </a:effectLst>
              </a:rPr>
              <a:t/>
            </a:r>
            <a:br>
              <a:rPr lang="uk-UA" altLang="uk-UA" sz="3600" dirty="0">
                <a:effectLst>
                  <a:glow rad="482600">
                    <a:schemeClr val="accent5">
                      <a:satMod val="175000"/>
                      <a:alpha val="40000"/>
                    </a:schemeClr>
                  </a:glow>
                </a:effectLst>
              </a:rPr>
            </a:br>
            <a:r>
              <a:rPr lang="uk-UA" altLang="uk-UA" dirty="0" smtClean="0">
                <a:effectLst>
                  <a:glow rad="393700">
                    <a:schemeClr val="accent2">
                      <a:lumMod val="40000"/>
                      <a:lumOff val="60000"/>
                      <a:alpha val="40000"/>
                    </a:schemeClr>
                  </a:glow>
                </a:effectLst>
              </a:rPr>
              <a:t>“... </a:t>
            </a:r>
            <a:r>
              <a:rPr lang="uk-UA" altLang="uk-UA" dirty="0">
                <a:effectLst>
                  <a:glow rad="393700">
                    <a:schemeClr val="accent2">
                      <a:lumMod val="40000"/>
                      <a:lumOff val="60000"/>
                      <a:alpha val="40000"/>
                    </a:schemeClr>
                  </a:glow>
                </a:effectLst>
              </a:rPr>
              <a:t>Навіть у мистецькому середовищі Довженко сприймався як художник унікальний, він ніс на собі скарб мислителя. Фільми його заполонювали глядача силою народності, буянням художніх образів, глибиною думки і почуття. В кожному </a:t>
            </a:r>
            <a:r>
              <a:rPr lang="uk-UA" altLang="uk-UA" dirty="0" err="1">
                <a:effectLst>
                  <a:glow rad="393700">
                    <a:schemeClr val="accent2">
                      <a:lumMod val="40000"/>
                      <a:lumOff val="60000"/>
                      <a:alpha val="40000"/>
                    </a:schemeClr>
                  </a:glow>
                </a:effectLst>
              </a:rPr>
              <a:t>кадрі</a:t>
            </a:r>
            <a:r>
              <a:rPr lang="uk-UA" altLang="uk-UA" dirty="0">
                <a:effectLst>
                  <a:glow rad="393700">
                    <a:schemeClr val="accent2">
                      <a:lumMod val="40000"/>
                      <a:lumOff val="60000"/>
                      <a:alpha val="40000"/>
                    </a:schemeClr>
                  </a:glow>
                </a:effectLst>
              </a:rPr>
              <a:t> вражає дерзкість новатора... Художник великої епохи, він мислив масштабами століть і тисячоліть”.</a:t>
            </a:r>
            <a:endParaRPr lang="uk-UA" dirty="0">
              <a:effectLst>
                <a:glow rad="393700">
                  <a:schemeClr val="accent2">
                    <a:lumMod val="40000"/>
                    <a:lumOff val="60000"/>
                    <a:alpha val="40000"/>
                  </a:schemeClr>
                </a:glow>
              </a:effectLst>
            </a:endParaRPr>
          </a:p>
        </p:txBody>
      </p:sp>
      <p:pic>
        <p:nvPicPr>
          <p:cNvPr id="11266" name="Picture 2" descr="http://s5.goodfon.ru/image/394809-5616x374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4055" y="3845118"/>
            <a:ext cx="4769945" cy="298026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elcode-blog.ru/wp-content/uploads/2012/09/01a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831472"/>
            <a:ext cx="2914650" cy="2993913"/>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s://encrypted-tbn1.gstatic.com/images?q=tbn:ANd9GcQgdxK7hadcpsPR8l4URCczMFOuNz5Kt7pGVZSvXgLsGeGeYeyTI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31472"/>
            <a:ext cx="3000013" cy="3026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08676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9980" y="188640"/>
            <a:ext cx="4572000" cy="5632311"/>
          </a:xfrm>
          <a:prstGeom prst="rect">
            <a:avLst/>
          </a:prstGeom>
        </p:spPr>
        <p:txBody>
          <a:bodyPr>
            <a:spAutoFit/>
          </a:bodyPr>
          <a:lstStyle/>
          <a:p>
            <a:pPr>
              <a:lnSpc>
                <a:spcPct val="80000"/>
              </a:lnSpc>
            </a:pPr>
            <a:r>
              <a:rPr lang="uk-UA" b="1" dirty="0">
                <a:effectLst>
                  <a:glow rad="279400">
                    <a:schemeClr val="accent2">
                      <a:lumMod val="40000"/>
                      <a:lumOff val="60000"/>
                    </a:schemeClr>
                  </a:glow>
                </a:effectLst>
              </a:rPr>
              <a:t>Д</a:t>
            </a:r>
            <a:r>
              <a:rPr lang="uk-UA" dirty="0">
                <a:effectLst>
                  <a:glow rad="279400">
                    <a:schemeClr val="accent2">
                      <a:lumMod val="40000"/>
                      <a:lumOff val="60000"/>
                    </a:schemeClr>
                  </a:glow>
                </a:effectLst>
              </a:rPr>
              <a:t>вадцять п’ятого листопада п’ятдесят шостого року Олександра Петровича не стало. Він помер на руках Юлії </a:t>
            </a:r>
            <a:r>
              <a:rPr lang="uk-UA" dirty="0" err="1">
                <a:effectLst>
                  <a:glow rad="279400">
                    <a:schemeClr val="accent2">
                      <a:lumMod val="40000"/>
                      <a:lumOff val="60000"/>
                    </a:schemeClr>
                  </a:glow>
                </a:effectLst>
              </a:rPr>
              <a:t>Солнцевої</a:t>
            </a:r>
            <a:r>
              <a:rPr lang="uk-UA" dirty="0">
                <a:effectLst>
                  <a:glow rad="279400">
                    <a:schemeClr val="accent2">
                      <a:lumMod val="40000"/>
                      <a:lumOff val="60000"/>
                    </a:schemeClr>
                  </a:glow>
                </a:effectLst>
              </a:rPr>
              <a:t> в своїй московській квартирі. Офіційна причина смерті – серцевий напад. </a:t>
            </a:r>
            <a:r>
              <a:rPr lang="uk-UA" b="1" dirty="0" smtClean="0">
                <a:effectLst>
                  <a:glow rad="279400">
                    <a:schemeClr val="accent2">
                      <a:lumMod val="40000"/>
                      <a:lumOff val="60000"/>
                    </a:schemeClr>
                  </a:glow>
                </a:effectLst>
              </a:rPr>
              <a:t>О</a:t>
            </a:r>
            <a:r>
              <a:rPr lang="uk-UA" dirty="0" smtClean="0">
                <a:effectLst>
                  <a:glow rad="279400">
                    <a:schemeClr val="accent2">
                      <a:lumMod val="40000"/>
                      <a:lumOff val="60000"/>
                    </a:schemeClr>
                  </a:glow>
                </a:effectLst>
              </a:rPr>
              <a:t>лександр </a:t>
            </a:r>
            <a:r>
              <a:rPr lang="uk-UA" dirty="0">
                <a:effectLst>
                  <a:glow rad="279400">
                    <a:schemeClr val="accent2">
                      <a:lumMod val="40000"/>
                      <a:lumOff val="60000"/>
                    </a:schemeClr>
                  </a:glow>
                </a:effectLst>
              </a:rPr>
              <a:t>Петрович хотів, щоб його поховали на київських кручах, звідки відкривається шлях на його рідну Чернігівщину. Але останнім притулком великого українського майстра став головний цвинтар Москви – </a:t>
            </a:r>
            <a:r>
              <a:rPr lang="uk-UA" dirty="0" err="1">
                <a:effectLst>
                  <a:glow rad="279400">
                    <a:schemeClr val="accent2">
                      <a:lumMod val="40000"/>
                      <a:lumOff val="60000"/>
                    </a:schemeClr>
                  </a:glow>
                </a:effectLst>
              </a:rPr>
              <a:t>Новодівиче</a:t>
            </a:r>
            <a:r>
              <a:rPr lang="uk-UA" dirty="0">
                <a:effectLst>
                  <a:glow rad="279400">
                    <a:schemeClr val="accent2">
                      <a:lumMod val="40000"/>
                      <a:lumOff val="60000"/>
                    </a:schemeClr>
                  </a:glow>
                </a:effectLst>
              </a:rPr>
              <a:t> кладовище. </a:t>
            </a:r>
            <a:r>
              <a:rPr lang="uk-UA" b="1" dirty="0" smtClean="0">
                <a:effectLst>
                  <a:glow rad="279400">
                    <a:schemeClr val="accent2">
                      <a:lumMod val="40000"/>
                      <a:lumOff val="60000"/>
                    </a:schemeClr>
                  </a:glow>
                </a:effectLst>
              </a:rPr>
              <a:t>П</a:t>
            </a:r>
            <a:r>
              <a:rPr lang="uk-UA" dirty="0" smtClean="0">
                <a:effectLst>
                  <a:glow rad="279400">
                    <a:schemeClr val="accent2">
                      <a:lumMod val="40000"/>
                      <a:lumOff val="60000"/>
                    </a:schemeClr>
                  </a:glow>
                </a:effectLst>
              </a:rPr>
              <a:t>ісля </a:t>
            </a:r>
            <a:r>
              <a:rPr lang="uk-UA" dirty="0">
                <a:effectLst>
                  <a:glow rad="279400">
                    <a:schemeClr val="accent2">
                      <a:lumMod val="40000"/>
                      <a:lumOff val="60000"/>
                    </a:schemeClr>
                  </a:glow>
                </a:effectLst>
              </a:rPr>
              <a:t>смерті Олександра Петровича Юлія </a:t>
            </a:r>
            <a:r>
              <a:rPr lang="uk-UA" dirty="0" err="1">
                <a:effectLst>
                  <a:glow rad="279400">
                    <a:schemeClr val="accent2">
                      <a:lumMod val="40000"/>
                      <a:lumOff val="60000"/>
                    </a:schemeClr>
                  </a:glow>
                </a:effectLst>
              </a:rPr>
              <a:t>Солнцева</a:t>
            </a:r>
            <a:r>
              <a:rPr lang="uk-UA" dirty="0">
                <a:effectLst>
                  <a:glow rad="279400">
                    <a:schemeClr val="accent2">
                      <a:lumMod val="40000"/>
                      <a:lumOff val="60000"/>
                    </a:schemeClr>
                  </a:glow>
                </a:effectLst>
              </a:rPr>
              <a:t> передала його особисті папери до Центрального державного архіву літератури і мистецтва СРСР. Тепер цей архів належить Росії. І сьогодні саме там зберігаються оригінали щоденників Олександра Петровича. Щоденники ж, які останніми роками виходили в Україні, були передруковані з машинописних копій, наданих Юлією </a:t>
            </a:r>
            <a:r>
              <a:rPr lang="uk-UA" dirty="0" err="1">
                <a:effectLst>
                  <a:glow rad="279400">
                    <a:schemeClr val="accent2">
                      <a:lumMod val="40000"/>
                      <a:lumOff val="60000"/>
                    </a:schemeClr>
                  </a:glow>
                </a:effectLst>
              </a:rPr>
              <a:t>Солнцевою</a:t>
            </a:r>
            <a:r>
              <a:rPr lang="uk-UA" dirty="0">
                <a:effectLst>
                  <a:glow rad="279400">
                    <a:schemeClr val="accent2">
                      <a:lumMod val="40000"/>
                      <a:lumOff val="60000"/>
                    </a:schemeClr>
                  </a:glow>
                </a:effectLst>
              </a:rPr>
              <a:t>. </a:t>
            </a:r>
            <a:endParaRPr lang="uk-UA" i="1" dirty="0">
              <a:effectLst>
                <a:glow rad="279400">
                  <a:schemeClr val="accent2">
                    <a:lumMod val="40000"/>
                    <a:lumOff val="60000"/>
                  </a:schemeClr>
                </a:glow>
              </a:effectLst>
            </a:endParaRPr>
          </a:p>
        </p:txBody>
      </p:sp>
      <p:pic>
        <p:nvPicPr>
          <p:cNvPr id="3" name="Picture 5" descr="450px-Grave-dovzhenko"/>
          <p:cNvPicPr>
            <a:picLocks noChangeAspect="1" noChangeArrowheads="1"/>
          </p:cNvPicPr>
          <p:nvPr/>
        </p:nvPicPr>
        <p:blipFill>
          <a:blip r:embed="rId2"/>
          <a:srcRect/>
          <a:stretch>
            <a:fillRect/>
          </a:stretch>
        </p:blipFill>
        <p:spPr>
          <a:xfrm>
            <a:off x="4857235" y="394111"/>
            <a:ext cx="4205936" cy="6192688"/>
          </a:xfrm>
          <a:prstGeom prst="rect">
            <a:avLst/>
          </a:prstGeom>
        </p:spPr>
      </p:pic>
    </p:spTree>
    <p:extLst>
      <p:ext uri="{BB962C8B-B14F-4D97-AF65-F5344CB8AC3E}">
        <p14:creationId xmlns:p14="http://schemas.microsoft.com/office/powerpoint/2010/main" val="3857603145"/>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4572000" cy="2529923"/>
          </a:xfrm>
          <a:prstGeom prst="rect">
            <a:avLst/>
          </a:prstGeom>
        </p:spPr>
        <p:txBody>
          <a:bodyPr>
            <a:spAutoFit/>
          </a:bodyPr>
          <a:lstStyle/>
          <a:p>
            <a:pPr>
              <a:lnSpc>
                <a:spcPct val="80000"/>
              </a:lnSpc>
            </a:pPr>
            <a:r>
              <a:rPr lang="uk-UA" i="1" dirty="0">
                <a:effectLst>
                  <a:glow rad="393700">
                    <a:schemeClr val="accent2">
                      <a:lumMod val="40000"/>
                      <a:lumOff val="60000"/>
                    </a:schemeClr>
                  </a:glow>
                </a:effectLst>
              </a:rPr>
              <a:t>Складається враження, що ніхто навіть не прагнув знати, яким Олександр Петрович був насправді. І, схоже, відкрити справжнього Довженка ми зможемо ще не скоро. </a:t>
            </a:r>
            <a:r>
              <a:rPr lang="uk-UA" b="1" i="1" dirty="0" smtClean="0">
                <a:effectLst>
                  <a:glow rad="393700">
                    <a:schemeClr val="accent2">
                      <a:lumMod val="40000"/>
                      <a:lumOff val="60000"/>
                    </a:schemeClr>
                  </a:glow>
                </a:effectLst>
              </a:rPr>
              <a:t>З</a:t>
            </a:r>
            <a:r>
              <a:rPr lang="uk-UA" i="1" dirty="0" smtClean="0">
                <a:effectLst>
                  <a:glow rad="393700">
                    <a:schemeClr val="accent2">
                      <a:lumMod val="40000"/>
                      <a:lumOff val="60000"/>
                    </a:schemeClr>
                  </a:glow>
                </a:effectLst>
              </a:rPr>
              <a:t>а </a:t>
            </a:r>
            <a:r>
              <a:rPr lang="uk-UA" i="1" dirty="0">
                <a:effectLst>
                  <a:glow rad="393700">
                    <a:schemeClr val="accent2">
                      <a:lumMod val="40000"/>
                      <a:lumOff val="60000"/>
                    </a:schemeClr>
                  </a:glow>
                </a:effectLst>
              </a:rPr>
              <a:t>заповітом Юлії </a:t>
            </a:r>
            <a:r>
              <a:rPr lang="uk-UA" i="1" dirty="0" err="1">
                <a:effectLst>
                  <a:glow rad="393700">
                    <a:schemeClr val="accent2">
                      <a:lumMod val="40000"/>
                      <a:lumOff val="60000"/>
                    </a:schemeClr>
                  </a:glow>
                </a:effectLst>
              </a:rPr>
              <a:t>Солнцевої</a:t>
            </a:r>
            <a:r>
              <a:rPr lang="uk-UA" i="1" dirty="0">
                <a:effectLst>
                  <a:glow rad="393700">
                    <a:schemeClr val="accent2">
                      <a:lumMod val="40000"/>
                      <a:lumOff val="60000"/>
                    </a:schemeClr>
                  </a:glow>
                </a:effectLst>
              </a:rPr>
              <a:t>, доступ до всіх щоденників Олександра Довженка буде дозволено лише в дві тисячі двадцятому році. А поки що ми можемо шукати Довженка в його Фільмах. </a:t>
            </a:r>
          </a:p>
        </p:txBody>
      </p:sp>
      <p:pic>
        <p:nvPicPr>
          <p:cNvPr id="12290" name="Picture 2" descr="http://comments.ua/img/201104131248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0012" y="2614840"/>
            <a:ext cx="4524375" cy="366712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novaya.com.ua/images/m-00006281-a-000011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916529"/>
            <a:ext cx="330517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www.rg.ru/img/content/15/79/29/dovzh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214663"/>
            <a:ext cx="2771800" cy="3392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55908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258060"/>
            <a:ext cx="5688632" cy="6518708"/>
          </a:xfrm>
          <a:prstGeom prst="rect">
            <a:avLst/>
          </a:prstGeom>
        </p:spPr>
        <p:txBody>
          <a:bodyPr wrap="square">
            <a:spAutoFit/>
          </a:bodyPr>
          <a:lstStyle/>
          <a:p>
            <a:pPr>
              <a:lnSpc>
                <a:spcPct val="80000"/>
              </a:lnSpc>
            </a:pPr>
            <a:r>
              <a:rPr lang="uk-UA" dirty="0">
                <a:effectLst>
                  <a:glow rad="241300">
                    <a:schemeClr val="accent6">
                      <a:satMod val="175000"/>
                      <a:alpha val="40000"/>
                    </a:schemeClr>
                  </a:glow>
                </a:effectLst>
              </a:rPr>
              <a:t>Олександр Довженко народився 29 серпня (10 вересня за новим стилем (за іншими даними 12 вересня)) 1894 року у багатодітній селянській сім’ї на хуторі </a:t>
            </a:r>
            <a:r>
              <a:rPr lang="uk-UA" dirty="0">
                <a:effectLst>
                  <a:glow rad="241300">
                    <a:schemeClr val="accent6">
                      <a:satMod val="175000"/>
                      <a:alpha val="40000"/>
                    </a:schemeClr>
                  </a:glow>
                </a:effectLst>
              </a:rPr>
              <a:t>В’юнище</a:t>
            </a:r>
            <a:r>
              <a:rPr lang="uk-UA" dirty="0">
                <a:effectLst>
                  <a:glow rad="241300">
                    <a:schemeClr val="accent6">
                      <a:satMod val="175000"/>
                      <a:alpha val="40000"/>
                    </a:schemeClr>
                  </a:glow>
                </a:effectLst>
              </a:rPr>
              <a:t> </a:t>
            </a:r>
            <a:r>
              <a:rPr lang="uk-UA" dirty="0">
                <a:effectLst>
                  <a:glow rad="241300">
                    <a:schemeClr val="accent6">
                      <a:satMod val="175000"/>
                      <a:alpha val="40000"/>
                    </a:schemeClr>
                  </a:glow>
                </a:effectLst>
              </a:rPr>
              <a:t>Сосницького</a:t>
            </a:r>
            <a:r>
              <a:rPr lang="uk-UA" dirty="0">
                <a:effectLst>
                  <a:glow rad="241300">
                    <a:schemeClr val="accent6">
                      <a:satMod val="175000"/>
                      <a:alpha val="40000"/>
                    </a:schemeClr>
                  </a:glow>
                </a:effectLst>
              </a:rPr>
              <a:t> повіту Чернігівської губернії (нині в межах селища міського типу Сосниця — одного із районних центрів Чернігівської області</a:t>
            </a:r>
            <a:r>
              <a:rPr lang="uk-UA" dirty="0" smtClean="0">
                <a:effectLst>
                  <a:glow rad="241300">
                    <a:schemeClr val="accent6">
                      <a:satMod val="175000"/>
                      <a:alpha val="40000"/>
                    </a:schemeClr>
                  </a:glow>
                </a:effectLst>
              </a:rPr>
              <a:t>).</a:t>
            </a:r>
          </a:p>
          <a:p>
            <a:pPr>
              <a:lnSpc>
                <a:spcPct val="80000"/>
              </a:lnSpc>
            </a:pPr>
            <a:r>
              <a:rPr lang="uk-UA" dirty="0" smtClean="0">
                <a:effectLst>
                  <a:glow rad="241300">
                    <a:schemeClr val="accent6">
                      <a:satMod val="175000"/>
                      <a:alpha val="40000"/>
                    </a:schemeClr>
                  </a:glow>
                </a:effectLst>
              </a:rPr>
              <a:t>Батько </a:t>
            </a:r>
            <a:r>
              <a:rPr lang="uk-UA" dirty="0">
                <a:effectLst>
                  <a:glow rad="241300">
                    <a:schemeClr val="accent6">
                      <a:satMod val="175000"/>
                      <a:alpha val="40000"/>
                    </a:schemeClr>
                  </a:glow>
                </a:effectLst>
              </a:rPr>
              <a:t>й мати були неписьменні. Батько, Петро Семенович Довженко, належав до козацького стану.</a:t>
            </a:r>
          </a:p>
          <a:p>
            <a:pPr>
              <a:lnSpc>
                <a:spcPct val="80000"/>
              </a:lnSpc>
            </a:pPr>
            <a:r>
              <a:rPr lang="uk-UA" dirty="0">
                <a:effectLst>
                  <a:glow rad="241300">
                    <a:schemeClr val="accent6">
                      <a:satMod val="175000"/>
                      <a:alpha val="40000"/>
                    </a:schemeClr>
                  </a:glow>
                </a:effectLst>
              </a:rPr>
              <a:t>	  Сім’я жила не дуже заможно: землі було немало, проте була неродюча, натомість дітей було 14, тому батько «наймався в підводчики та смолярував». Діти у сім’ї швидко помирали, майже всі не досягнувши працездатного віку, тому у згадках про дитинство в уяві Олександра Довженка завжди поставали «плач і похорон». Він любив матір, про яку писав:</a:t>
            </a:r>
            <a:endParaRPr lang="uk-UA" i="1" dirty="0">
              <a:effectLst>
                <a:glow rad="241300">
                  <a:schemeClr val="accent6">
                    <a:satMod val="175000"/>
                    <a:alpha val="40000"/>
                  </a:schemeClr>
                </a:glow>
              </a:effectLst>
            </a:endParaRPr>
          </a:p>
          <a:p>
            <a:pPr>
              <a:lnSpc>
                <a:spcPct val="80000"/>
              </a:lnSpc>
            </a:pPr>
            <a:r>
              <a:rPr lang="uk-UA" i="1" dirty="0">
                <a:effectLst>
                  <a:glow rad="241300">
                    <a:schemeClr val="accent6">
                      <a:satMod val="175000"/>
                      <a:alpha val="40000"/>
                    </a:schemeClr>
                  </a:glow>
                </a:effectLst>
              </a:rPr>
              <a:t>«Народжена для пісень, вона проплакала усе життя, проводжаючи назавжди».</a:t>
            </a:r>
            <a:endParaRPr lang="uk-UA" dirty="0">
              <a:effectLst>
                <a:glow rad="241300">
                  <a:schemeClr val="accent6">
                    <a:satMod val="175000"/>
                    <a:alpha val="40000"/>
                  </a:schemeClr>
                </a:glow>
              </a:effectLst>
            </a:endParaRPr>
          </a:p>
          <a:p>
            <a:pPr>
              <a:lnSpc>
                <a:spcPct val="80000"/>
              </a:lnSpc>
            </a:pPr>
            <a:r>
              <a:rPr lang="uk-UA" dirty="0">
                <a:effectLst>
                  <a:glow rad="241300">
                    <a:schemeClr val="accent6">
                      <a:satMod val="175000"/>
                      <a:alpha val="40000"/>
                    </a:schemeClr>
                  </a:glow>
                </a:effectLst>
              </a:rPr>
              <a:t>	  Вирішальним для характеру творчості майбутнього режисера почуттям стала любов до природи, яка визріла ще у дитинстві: мальовнича Десна, «казкова сіножать» на ній назавжди залишилися для Довженка найкрасивішим місцем на всій землі.</a:t>
            </a:r>
          </a:p>
        </p:txBody>
      </p:sp>
      <p:pic>
        <p:nvPicPr>
          <p:cNvPr id="2050" name="Picture 2" descr="http://i2.imageban.ru/out/2011/05/26/2cc68593b9caf7c8963ad7bdf1a464c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7555" y="836712"/>
            <a:ext cx="2880320" cy="40324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ovzhenko_682288257_tonnel"/>
          <p:cNvPicPr>
            <a:picLocks noChangeAspect="1" noChangeArrowheads="1"/>
          </p:cNvPicPr>
          <p:nvPr/>
        </p:nvPicPr>
        <p:blipFill>
          <a:blip r:embed="rId3"/>
          <a:srcRect/>
          <a:stretch>
            <a:fillRect/>
          </a:stretch>
        </p:blipFill>
        <p:spPr>
          <a:xfrm>
            <a:off x="6732240" y="3356992"/>
            <a:ext cx="2262187" cy="3311525"/>
          </a:xfrm>
          <a:prstGeom prst="rect">
            <a:avLst/>
          </a:prstGeom>
        </p:spPr>
      </p:pic>
    </p:spTree>
    <p:extLst>
      <p:ext uri="{BB962C8B-B14F-4D97-AF65-F5344CB8AC3E}">
        <p14:creationId xmlns:p14="http://schemas.microsoft.com/office/powerpoint/2010/main" val="295479743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260648"/>
            <a:ext cx="8856984" cy="452431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square">
            <a:spAutoFit/>
          </a:bodyPr>
          <a:lstStyle/>
          <a:p>
            <a:pPr algn="just">
              <a:lnSpc>
                <a:spcPct val="80000"/>
              </a:lnSpc>
            </a:pPr>
            <a:r>
              <a:rPr lang="uk-UA" dirty="0"/>
              <a:t> </a:t>
            </a:r>
            <a:r>
              <a:rPr lang="uk-UA" i="1" dirty="0"/>
              <a:t>Вчився Довженко у </a:t>
            </a:r>
            <a:r>
              <a:rPr lang="uk-UA" i="1" dirty="0" err="1"/>
              <a:t>Сосницькій</a:t>
            </a:r>
            <a:r>
              <a:rPr lang="uk-UA" i="1" dirty="0"/>
              <a:t> початковій, а потім у вищій початковій школі. Навчання хлопчикові давалося легко — він був відмінником, хоча потім вважав, що це «вчителі самі щось зовсім не розуміють і тому їм здається, що я відмінник…». Загалом, Довженко зростав мрійливим, схильним до споглядальності: життя (тоді йому здавалось) йшло у двох вимірах — реальному і уявному. Пристрасті до чогось одного він не мав, натомість хотів вирізнятися, йому здавалося, що він може все, але «загалом мрії у виборі майбутньої професії літали у сфері архітектури, живопису, мореплавства далекого плавання, розведення риб і учителювання» У 1911 році Олександр Довженко вступив до Глухівського учительського інституту (зараз Глухівський національний педагогічний університет імені Олександра Довженка), але не тому, що хотів стати вчителем, а тому, що мав право скласти туди іспити, та й стипендія там була 120 карбованців на рік. Тут він був наймолодшим серед студентів. В інституті вперше знайомиться з українськими книжками, які читалися ним і товаришами потай від педагогів. Сам Довженко пізніше говорив:</a:t>
            </a:r>
          </a:p>
          <a:p>
            <a:pPr algn="just">
              <a:lnSpc>
                <a:spcPct val="80000"/>
              </a:lnSpc>
            </a:pPr>
            <a:r>
              <a:rPr lang="uk-UA" i="1" dirty="0"/>
              <a:t>	   «Заборонено було в нашому середовищі розмовляти українською мовою. З нас готували </a:t>
            </a:r>
            <a:r>
              <a:rPr lang="uk-UA" i="1" dirty="0" err="1"/>
              <a:t>учителів —об</a:t>
            </a:r>
            <a:r>
              <a:rPr lang="uk-UA" i="1" dirty="0"/>
              <a:t>русителів краю».</a:t>
            </a:r>
          </a:p>
          <a:p>
            <a:pPr algn="just">
              <a:lnSpc>
                <a:spcPct val="80000"/>
              </a:lnSpc>
            </a:pPr>
            <a:r>
              <a:rPr lang="uk-UA" dirty="0"/>
              <a:t>	</a:t>
            </a:r>
          </a:p>
        </p:txBody>
      </p:sp>
      <p:pic>
        <p:nvPicPr>
          <p:cNvPr id="3076" name="Picture 4" descr="http://us.123rf.com/400wm/400/400/brat82/brat821204/brat82120400081/13010405-n--n--n----noe------n----n--n----noe--n-----n-----n--n--------nf----n--n---noe----n-n------n-n--n-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4375" y="4677426"/>
            <a:ext cx="3024336" cy="218057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encrypted-tbn1.gstatic.com/images?q=tbn:ANd9GcQs9TJiONwtU2Hue7tjajOV6KBHQcg3l1fCmAKhqm6hHZ17Lp0C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77426"/>
            <a:ext cx="3384375" cy="218057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encrypted-tbn0.gstatic.com/images?q=tbn:ANd9GcQgKdhkcE1CJVHcnKNTtqiy2J2SM0nK-6swG5I61SrxfSAMnbYW2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8711" y="4677426"/>
            <a:ext cx="2735289" cy="2180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056499"/>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37059" y="4797152"/>
            <a:ext cx="6912768" cy="1865126"/>
          </a:xfrm>
          <a:prstGeom prst="rect">
            <a:avLst/>
          </a:prstGeom>
          <a:solidFill>
            <a:schemeClr val="accent2">
              <a:lumMod val="75000"/>
            </a:schemeClr>
          </a:solidFill>
        </p:spPr>
        <p:txBody>
          <a:bodyPr wrap="square">
            <a:spAutoFit/>
          </a:bodyPr>
          <a:lstStyle/>
          <a:p>
            <a:pPr>
              <a:lnSpc>
                <a:spcPct val="80000"/>
              </a:lnSpc>
            </a:pPr>
            <a:r>
              <a:rPr lang="ru-RU" i="1" dirty="0" smtClean="0"/>
              <a:t>У </a:t>
            </a:r>
            <a:r>
              <a:rPr lang="ru-RU" i="1" dirty="0"/>
              <a:t>1918 </a:t>
            </a:r>
            <a:r>
              <a:rPr lang="ru-RU" i="1" dirty="0" err="1"/>
              <a:t>році</a:t>
            </a:r>
            <a:r>
              <a:rPr lang="ru-RU" i="1" dirty="0"/>
              <a:t>, будучи </a:t>
            </a:r>
            <a:r>
              <a:rPr lang="ru-RU" i="1" dirty="0" err="1"/>
              <a:t>вже</a:t>
            </a:r>
            <a:r>
              <a:rPr lang="ru-RU" i="1" dirty="0"/>
              <a:t> головою </a:t>
            </a:r>
            <a:r>
              <a:rPr lang="ru-RU" i="1" dirty="0" err="1"/>
              <a:t>громади</a:t>
            </a:r>
            <a:r>
              <a:rPr lang="ru-RU" i="1" dirty="0"/>
              <a:t> </a:t>
            </a:r>
            <a:r>
              <a:rPr lang="ru-RU" i="1" dirty="0" err="1"/>
              <a:t>комерційного</a:t>
            </a:r>
            <a:r>
              <a:rPr lang="ru-RU" i="1" dirty="0"/>
              <a:t> </a:t>
            </a:r>
            <a:r>
              <a:rPr lang="ru-RU" i="1" dirty="0" err="1"/>
              <a:t>інституту</a:t>
            </a:r>
            <a:r>
              <a:rPr lang="ru-RU" i="1" dirty="0"/>
              <a:t>, Довженко </a:t>
            </a:r>
            <a:r>
              <a:rPr lang="ru-RU" i="1" dirty="0" err="1"/>
              <a:t>організував</a:t>
            </a:r>
            <a:r>
              <a:rPr lang="ru-RU" i="1" dirty="0"/>
              <a:t> </a:t>
            </a:r>
            <a:r>
              <a:rPr lang="ru-RU" i="1" dirty="0" err="1"/>
              <a:t>загальностудентський</a:t>
            </a:r>
            <a:r>
              <a:rPr lang="ru-RU" i="1" dirty="0"/>
              <a:t> </a:t>
            </a:r>
            <a:r>
              <a:rPr lang="ru-RU" i="1" dirty="0" err="1"/>
              <a:t>мітинг</a:t>
            </a:r>
            <a:r>
              <a:rPr lang="ru-RU" i="1" dirty="0"/>
              <a:t> протесту </a:t>
            </a:r>
            <a:r>
              <a:rPr lang="ru-RU" i="1" dirty="0" err="1"/>
              <a:t>проти</a:t>
            </a:r>
            <a:r>
              <a:rPr lang="ru-RU" i="1" dirty="0"/>
              <a:t> призову до лав </a:t>
            </a:r>
            <a:r>
              <a:rPr lang="ru-RU" i="1" dirty="0" err="1"/>
              <a:t>гетьманської</a:t>
            </a:r>
            <a:r>
              <a:rPr lang="ru-RU" i="1" dirty="0"/>
              <a:t> </a:t>
            </a:r>
            <a:r>
              <a:rPr lang="ru-RU" i="1" dirty="0" err="1"/>
              <a:t>армії</a:t>
            </a:r>
            <a:r>
              <a:rPr lang="ru-RU" i="1" dirty="0"/>
              <a:t>. </a:t>
            </a:r>
            <a:r>
              <a:rPr lang="ru-RU" i="1" dirty="0" err="1"/>
              <a:t>Учасників</a:t>
            </a:r>
            <a:r>
              <a:rPr lang="ru-RU" i="1" dirty="0"/>
              <a:t> </a:t>
            </a:r>
            <a:r>
              <a:rPr lang="ru-RU" i="1" dirty="0" err="1"/>
              <a:t>демонстрації</a:t>
            </a:r>
            <a:r>
              <a:rPr lang="ru-RU" i="1" dirty="0"/>
              <a:t> </a:t>
            </a:r>
            <a:r>
              <a:rPr lang="ru-RU" i="1" dirty="0" err="1"/>
              <a:t>було</a:t>
            </a:r>
            <a:r>
              <a:rPr lang="ru-RU" i="1" dirty="0"/>
              <a:t> </a:t>
            </a:r>
            <a:r>
              <a:rPr lang="ru-RU" i="1" dirty="0" err="1"/>
              <a:t>розігнано</a:t>
            </a:r>
            <a:r>
              <a:rPr lang="ru-RU" i="1" dirty="0"/>
              <a:t>, </a:t>
            </a:r>
            <a:r>
              <a:rPr lang="ru-RU" i="1" dirty="0" err="1"/>
              <a:t>близько</a:t>
            </a:r>
            <a:r>
              <a:rPr lang="ru-RU" i="1" dirty="0"/>
              <a:t> </a:t>
            </a:r>
            <a:r>
              <a:rPr lang="ru-RU" i="1" dirty="0" err="1"/>
              <a:t>двадцяти</a:t>
            </a:r>
            <a:r>
              <a:rPr lang="ru-RU" i="1" dirty="0"/>
              <a:t> вбито, </a:t>
            </a:r>
            <a:r>
              <a:rPr lang="ru-RU" i="1" dirty="0" err="1"/>
              <a:t>багатьох</a:t>
            </a:r>
            <a:r>
              <a:rPr lang="ru-RU" i="1" dirty="0"/>
              <a:t> поранено.</a:t>
            </a:r>
          </a:p>
          <a:p>
            <a:pPr>
              <a:lnSpc>
                <a:spcPct val="80000"/>
              </a:lnSpc>
            </a:pPr>
            <a:r>
              <a:rPr lang="ru-RU" i="1" dirty="0"/>
              <a:t>	   </a:t>
            </a:r>
            <a:r>
              <a:rPr lang="ru-RU" i="1" dirty="0" err="1"/>
              <a:t>Академію</a:t>
            </a:r>
            <a:r>
              <a:rPr lang="ru-RU" i="1" dirty="0"/>
              <a:t> Довженко так і не </a:t>
            </a:r>
            <a:r>
              <a:rPr lang="ru-RU" i="1" dirty="0" err="1"/>
              <a:t>закінчує</a:t>
            </a:r>
            <a:r>
              <a:rPr lang="ru-RU" i="1" dirty="0"/>
              <a:t>, а </a:t>
            </a:r>
            <a:r>
              <a:rPr lang="ru-RU" i="1" dirty="0" err="1"/>
              <a:t>інститут</a:t>
            </a:r>
            <a:r>
              <a:rPr lang="ru-RU" i="1" dirty="0"/>
              <a:t>, за </a:t>
            </a:r>
            <a:r>
              <a:rPr lang="ru-RU" i="1" dirty="0" err="1"/>
              <a:t>його</a:t>
            </a:r>
            <a:r>
              <a:rPr lang="ru-RU" i="1" dirty="0"/>
              <a:t> словами, </a:t>
            </a:r>
            <a:r>
              <a:rPr lang="ru-RU" i="1" dirty="0" err="1"/>
              <a:t>відвідує</a:t>
            </a:r>
            <a:r>
              <a:rPr lang="ru-RU" i="1" dirty="0"/>
              <a:t> до 1920-го </a:t>
            </a:r>
            <a:r>
              <a:rPr lang="ru-RU" i="1" dirty="0" err="1"/>
              <a:t>чи</a:t>
            </a:r>
            <a:r>
              <a:rPr lang="ru-RU" i="1" dirty="0"/>
              <a:t> 1921-го року.</a:t>
            </a:r>
            <a:endParaRPr lang="uk-UA" i="1" dirty="0"/>
          </a:p>
        </p:txBody>
      </p:sp>
      <p:sp>
        <p:nvSpPr>
          <p:cNvPr id="5" name="Прямоугольник 4"/>
          <p:cNvSpPr/>
          <p:nvPr/>
        </p:nvSpPr>
        <p:spPr>
          <a:xfrm>
            <a:off x="323528" y="244205"/>
            <a:ext cx="5544616" cy="4247317"/>
          </a:xfrm>
          <a:prstGeom prst="rect">
            <a:avLst/>
          </a:prstGeom>
          <a:solidFill>
            <a:schemeClr val="accent3">
              <a:lumMod val="60000"/>
              <a:lumOff val="40000"/>
            </a:schemeClr>
          </a:solidFill>
        </p:spPr>
        <p:txBody>
          <a:bodyPr wrap="square">
            <a:spAutoFit/>
          </a:bodyPr>
          <a:lstStyle/>
          <a:p>
            <a:r>
              <a:rPr lang="ru-RU" i="1" dirty="0"/>
              <a:t> У 1917 </a:t>
            </a:r>
            <a:r>
              <a:rPr lang="ru-RU" i="1" dirty="0" err="1"/>
              <a:t>році</a:t>
            </a:r>
            <a:r>
              <a:rPr lang="ru-RU" i="1" dirty="0"/>
              <a:t> на фронт </a:t>
            </a:r>
            <a:r>
              <a:rPr lang="ru-RU" i="1" dirty="0" err="1"/>
              <a:t>його</a:t>
            </a:r>
            <a:r>
              <a:rPr lang="ru-RU" i="1" dirty="0"/>
              <a:t> не </a:t>
            </a:r>
            <a:r>
              <a:rPr lang="ru-RU" i="1" dirty="0" err="1"/>
              <a:t>беруть</a:t>
            </a:r>
            <a:r>
              <a:rPr lang="ru-RU" i="1" dirty="0"/>
              <a:t> як «</a:t>
            </a:r>
            <a:r>
              <a:rPr lang="ru-RU" i="1" dirty="0" err="1"/>
              <a:t>білобілетника</a:t>
            </a:r>
            <a:r>
              <a:rPr lang="ru-RU" i="1" dirty="0"/>
              <a:t>», </a:t>
            </a:r>
            <a:r>
              <a:rPr lang="ru-RU" i="1" dirty="0" err="1"/>
              <a:t>він</a:t>
            </a:r>
            <a:r>
              <a:rPr lang="ru-RU" i="1" dirty="0"/>
              <a:t> </a:t>
            </a:r>
            <a:r>
              <a:rPr lang="ru-RU" i="1" dirty="0" err="1"/>
              <a:t>переїздить</a:t>
            </a:r>
            <a:r>
              <a:rPr lang="ru-RU" i="1" dirty="0"/>
              <a:t> на роботу до </a:t>
            </a:r>
            <a:r>
              <a:rPr lang="ru-RU" i="1" dirty="0" err="1"/>
              <a:t>Києва</a:t>
            </a:r>
            <a:r>
              <a:rPr lang="ru-RU" i="1" dirty="0"/>
              <a:t>, де </a:t>
            </a:r>
            <a:r>
              <a:rPr lang="ru-RU" i="1" dirty="0" err="1"/>
              <a:t>теж</a:t>
            </a:r>
            <a:r>
              <a:rPr lang="ru-RU" i="1" dirty="0"/>
              <a:t> </a:t>
            </a:r>
            <a:r>
              <a:rPr lang="ru-RU" i="1" dirty="0" err="1"/>
              <a:t>вчителює</a:t>
            </a:r>
            <a:r>
              <a:rPr lang="ru-RU" i="1" dirty="0"/>
              <a:t> та </a:t>
            </a:r>
            <a:r>
              <a:rPr lang="ru-RU" i="1" dirty="0" err="1"/>
              <a:t>вчиться</a:t>
            </a:r>
            <a:r>
              <a:rPr lang="ru-RU" i="1" dirty="0"/>
              <a:t> у </a:t>
            </a:r>
            <a:r>
              <a:rPr lang="ru-RU" i="1" dirty="0" err="1"/>
              <a:t>Київському</a:t>
            </a:r>
            <a:r>
              <a:rPr lang="ru-RU" i="1" dirty="0"/>
              <a:t> </a:t>
            </a:r>
            <a:r>
              <a:rPr lang="ru-RU" i="1" dirty="0" err="1"/>
              <a:t>комерційному</a:t>
            </a:r>
            <a:r>
              <a:rPr lang="ru-RU" i="1" dirty="0"/>
              <a:t> </a:t>
            </a:r>
            <a:r>
              <a:rPr lang="ru-RU" i="1" dirty="0" err="1"/>
              <a:t>інституті</a:t>
            </a:r>
            <a:r>
              <a:rPr lang="ru-RU" i="1" dirty="0"/>
              <a:t> (</a:t>
            </a:r>
            <a:r>
              <a:rPr lang="ru-RU" i="1" dirty="0" err="1"/>
              <a:t>нині</a:t>
            </a:r>
            <a:r>
              <a:rPr lang="ru-RU" i="1" dirty="0"/>
              <a:t> </a:t>
            </a:r>
            <a:r>
              <a:rPr lang="ru-RU" i="1" dirty="0" err="1"/>
              <a:t>Київський</a:t>
            </a:r>
            <a:r>
              <a:rPr lang="ru-RU" i="1" dirty="0"/>
              <a:t> </a:t>
            </a:r>
            <a:r>
              <a:rPr lang="ru-RU" i="1" dirty="0" err="1"/>
              <a:t>національний</a:t>
            </a:r>
            <a:r>
              <a:rPr lang="ru-RU" i="1" dirty="0"/>
              <a:t> </a:t>
            </a:r>
            <a:r>
              <a:rPr lang="ru-RU" i="1" dirty="0" err="1"/>
              <a:t>економічний</a:t>
            </a:r>
            <a:r>
              <a:rPr lang="ru-RU" i="1" dirty="0"/>
              <a:t> </a:t>
            </a:r>
            <a:r>
              <a:rPr lang="ru-RU" i="1" dirty="0" err="1"/>
              <a:t>університет</a:t>
            </a:r>
            <a:r>
              <a:rPr lang="ru-RU" i="1" dirty="0"/>
              <a:t>) на </a:t>
            </a:r>
            <a:r>
              <a:rPr lang="ru-RU" i="1" dirty="0" err="1"/>
              <a:t>економічному</a:t>
            </a:r>
            <a:r>
              <a:rPr lang="ru-RU" i="1" dirty="0"/>
              <a:t> </a:t>
            </a:r>
            <a:r>
              <a:rPr lang="ru-RU" i="1" dirty="0" err="1"/>
              <a:t>факультеті</a:t>
            </a:r>
            <a:r>
              <a:rPr lang="ru-RU" i="1" dirty="0"/>
              <a:t>. Довженко вступив </a:t>
            </a:r>
            <a:r>
              <a:rPr lang="ru-RU" i="1" dirty="0" err="1"/>
              <a:t>туди</a:t>
            </a:r>
            <a:r>
              <a:rPr lang="ru-RU" i="1" dirty="0"/>
              <a:t> </a:t>
            </a:r>
            <a:r>
              <a:rPr lang="ru-RU" i="1" dirty="0" err="1"/>
              <a:t>лише</a:t>
            </a:r>
            <a:r>
              <a:rPr lang="ru-RU" i="1" dirty="0"/>
              <a:t> тому, </a:t>
            </a:r>
            <a:r>
              <a:rPr lang="ru-RU" i="1" dirty="0" err="1"/>
              <a:t>що</a:t>
            </a:r>
            <a:r>
              <a:rPr lang="ru-RU" i="1" dirty="0"/>
              <a:t> </a:t>
            </a:r>
            <a:r>
              <a:rPr lang="ru-RU" i="1" dirty="0" err="1"/>
              <a:t>його</a:t>
            </a:r>
            <a:r>
              <a:rPr lang="ru-RU" i="1" dirty="0"/>
              <a:t> </a:t>
            </a:r>
            <a:r>
              <a:rPr lang="ru-RU" i="1" dirty="0" err="1"/>
              <a:t>атестат</a:t>
            </a:r>
            <a:r>
              <a:rPr lang="ru-RU" i="1" dirty="0"/>
              <a:t> не давав </a:t>
            </a:r>
            <a:r>
              <a:rPr lang="ru-RU" i="1" dirty="0" err="1"/>
              <a:t>можливості</a:t>
            </a:r>
            <a:r>
              <a:rPr lang="ru-RU" i="1" dirty="0"/>
              <a:t> </a:t>
            </a:r>
            <a:r>
              <a:rPr lang="ru-RU" i="1" dirty="0" err="1"/>
              <a:t>вступати</a:t>
            </a:r>
            <a:r>
              <a:rPr lang="ru-RU" i="1" dirty="0"/>
              <a:t> до </a:t>
            </a:r>
            <a:r>
              <a:rPr lang="ru-RU" i="1" dirty="0" err="1"/>
              <a:t>інших</a:t>
            </a:r>
            <a:r>
              <a:rPr lang="ru-RU" i="1" dirty="0"/>
              <a:t> </a:t>
            </a:r>
            <a:r>
              <a:rPr lang="ru-RU" i="1" dirty="0" err="1"/>
              <a:t>вищих</a:t>
            </a:r>
            <a:r>
              <a:rPr lang="ru-RU" i="1" dirty="0"/>
              <a:t> </a:t>
            </a:r>
            <a:r>
              <a:rPr lang="ru-RU" i="1" dirty="0" err="1"/>
              <a:t>учбових</a:t>
            </a:r>
            <a:r>
              <a:rPr lang="ru-RU" i="1" dirty="0"/>
              <a:t> </a:t>
            </a:r>
            <a:r>
              <a:rPr lang="ru-RU" i="1" dirty="0" err="1"/>
              <a:t>закладів</a:t>
            </a:r>
            <a:r>
              <a:rPr lang="ru-RU" i="1" dirty="0"/>
              <a:t>, і </a:t>
            </a:r>
            <a:r>
              <a:rPr lang="ru-RU" i="1" dirty="0" err="1"/>
              <a:t>це</a:t>
            </a:r>
            <a:r>
              <a:rPr lang="ru-RU" i="1" dirty="0"/>
              <a:t> </a:t>
            </a:r>
            <a:r>
              <a:rPr lang="ru-RU" i="1" dirty="0" err="1"/>
              <a:t>був</a:t>
            </a:r>
            <a:r>
              <a:rPr lang="ru-RU" i="1" dirty="0"/>
              <a:t> </a:t>
            </a:r>
            <a:r>
              <a:rPr lang="ru-RU" i="1" dirty="0" err="1"/>
              <a:t>засіб</a:t>
            </a:r>
            <a:r>
              <a:rPr lang="ru-RU" i="1" dirty="0"/>
              <a:t> </a:t>
            </a:r>
            <a:r>
              <a:rPr lang="ru-RU" i="1" dirty="0" err="1"/>
              <a:t>здобути</a:t>
            </a:r>
            <a:r>
              <a:rPr lang="ru-RU" i="1" dirty="0"/>
              <a:t> </a:t>
            </a:r>
            <a:r>
              <a:rPr lang="ru-RU" i="1" dirty="0" err="1"/>
              <a:t>хоча</a:t>
            </a:r>
            <a:r>
              <a:rPr lang="ru-RU" i="1" dirty="0"/>
              <a:t> б </a:t>
            </a:r>
            <a:r>
              <a:rPr lang="ru-RU" i="1" dirty="0" err="1"/>
              <a:t>якусь</a:t>
            </a:r>
            <a:r>
              <a:rPr lang="ru-RU" i="1" dirty="0"/>
              <a:t> </a:t>
            </a:r>
            <a:r>
              <a:rPr lang="ru-RU" i="1" dirty="0" err="1"/>
              <a:t>вищу</a:t>
            </a:r>
            <a:r>
              <a:rPr lang="ru-RU" i="1" dirty="0"/>
              <a:t> </a:t>
            </a:r>
            <a:r>
              <a:rPr lang="ru-RU" i="1" dirty="0" err="1"/>
              <a:t>освіту</a:t>
            </a:r>
            <a:r>
              <a:rPr lang="ru-RU" i="1" dirty="0"/>
              <a:t>. </a:t>
            </a:r>
            <a:r>
              <a:rPr lang="ru-RU" i="1" dirty="0" err="1"/>
              <a:t>Вчився</a:t>
            </a:r>
            <a:r>
              <a:rPr lang="ru-RU" i="1" dirty="0"/>
              <a:t> погано, </a:t>
            </a:r>
            <a:r>
              <a:rPr lang="ru-RU" i="1" dirty="0" err="1"/>
              <a:t>бракувало</a:t>
            </a:r>
            <a:r>
              <a:rPr lang="ru-RU" i="1" dirty="0"/>
              <a:t> часу та </a:t>
            </a:r>
            <a:r>
              <a:rPr lang="ru-RU" i="1" dirty="0" err="1"/>
              <a:t>старанності</a:t>
            </a:r>
            <a:r>
              <a:rPr lang="ru-RU" i="1" dirty="0"/>
              <a:t>. У тому ж </a:t>
            </a:r>
            <a:r>
              <a:rPr lang="ru-RU" i="1" dirty="0" err="1"/>
              <a:t>році</a:t>
            </a:r>
            <a:r>
              <a:rPr lang="ru-RU" i="1" dirty="0"/>
              <a:t>, коли за </a:t>
            </a:r>
            <a:r>
              <a:rPr lang="ru-RU" i="1" dirty="0" err="1"/>
              <a:t>гетьмана</a:t>
            </a:r>
            <a:r>
              <a:rPr lang="ru-RU" i="1" dirty="0"/>
              <a:t> Павла </a:t>
            </a:r>
            <a:r>
              <a:rPr lang="ru-RU" i="1" dirty="0" err="1"/>
              <a:t>Скоропадського</a:t>
            </a:r>
            <a:r>
              <a:rPr lang="ru-RU" i="1" dirty="0"/>
              <a:t> у </a:t>
            </a:r>
            <a:r>
              <a:rPr lang="ru-RU" i="1" dirty="0" err="1"/>
              <a:t>Києві</a:t>
            </a:r>
            <a:r>
              <a:rPr lang="ru-RU" i="1" dirty="0"/>
              <a:t> </a:t>
            </a:r>
            <a:r>
              <a:rPr lang="ru-RU" i="1" dirty="0" err="1"/>
              <a:t>відкривається</a:t>
            </a:r>
            <a:r>
              <a:rPr lang="ru-RU" i="1" dirty="0"/>
              <a:t> </a:t>
            </a:r>
            <a:r>
              <a:rPr lang="ru-RU" i="1" dirty="0" err="1"/>
              <a:t>Українська</a:t>
            </a:r>
            <a:r>
              <a:rPr lang="ru-RU" i="1" dirty="0"/>
              <a:t> </a:t>
            </a:r>
            <a:r>
              <a:rPr lang="ru-RU" i="1" dirty="0" err="1"/>
              <a:t>академія</a:t>
            </a:r>
            <a:r>
              <a:rPr lang="ru-RU" i="1" dirty="0"/>
              <a:t> </a:t>
            </a:r>
            <a:r>
              <a:rPr lang="ru-RU" i="1" dirty="0" err="1"/>
              <a:t>мистецтв</a:t>
            </a:r>
            <a:r>
              <a:rPr lang="ru-RU" i="1" dirty="0"/>
              <a:t>, </a:t>
            </a:r>
            <a:r>
              <a:rPr lang="ru-RU" i="1" dirty="0" err="1"/>
              <a:t>стає</a:t>
            </a:r>
            <a:r>
              <a:rPr lang="ru-RU" i="1" dirty="0"/>
              <a:t> </a:t>
            </a:r>
            <a:r>
              <a:rPr lang="ru-RU" i="1" dirty="0" err="1"/>
              <a:t>її</a:t>
            </a:r>
            <a:r>
              <a:rPr lang="ru-RU" i="1" dirty="0"/>
              <a:t> </a:t>
            </a:r>
            <a:r>
              <a:rPr lang="ru-RU" i="1" dirty="0" err="1"/>
              <a:t>слухачем</a:t>
            </a:r>
            <a:r>
              <a:rPr lang="ru-RU" i="1" dirty="0"/>
              <a:t>. </a:t>
            </a:r>
            <a:endParaRPr lang="uk-UA" i="1" dirty="0"/>
          </a:p>
        </p:txBody>
      </p:sp>
      <p:pic>
        <p:nvPicPr>
          <p:cNvPr id="6" name="Picture 5" descr="file"/>
          <p:cNvPicPr>
            <a:picLocks noChangeAspect="1" noChangeArrowheads="1"/>
          </p:cNvPicPr>
          <p:nvPr/>
        </p:nvPicPr>
        <p:blipFill>
          <a:blip r:embed="rId2"/>
          <a:srcRect/>
          <a:stretch>
            <a:fillRect/>
          </a:stretch>
        </p:blipFill>
        <p:spPr>
          <a:xfrm rot="21454574">
            <a:off x="6372218" y="241031"/>
            <a:ext cx="2606675" cy="3600450"/>
          </a:xfrm>
          <a:prstGeom prst="rect">
            <a:avLst/>
          </a:prstGeom>
        </p:spPr>
      </p:pic>
      <p:pic>
        <p:nvPicPr>
          <p:cNvPr id="7" name="Рисунок 1" descr="http://upload.wikimedia.org/wikipedia/uk/1/14/Dovzhenko_Student_1911.jpg">
            <a:hlinkClick r:id="rId3"/>
          </p:cNvPr>
          <p:cNvPicPr>
            <a:picLocks noChangeAspect="1" noChangeArrowheads="1"/>
          </p:cNvPicPr>
          <p:nvPr/>
        </p:nvPicPr>
        <p:blipFill>
          <a:blip r:embed="rId4"/>
          <a:srcRect/>
          <a:stretch>
            <a:fillRect/>
          </a:stretch>
        </p:blipFill>
        <p:spPr>
          <a:xfrm rot="242378">
            <a:off x="5800910" y="2182818"/>
            <a:ext cx="1788265" cy="2515399"/>
          </a:xfrm>
          <a:prstGeom prst="rect">
            <a:avLst/>
          </a:prstGeom>
        </p:spPr>
      </p:pic>
    </p:spTree>
    <p:extLst>
      <p:ext uri="{BB962C8B-B14F-4D97-AF65-F5344CB8AC3E}">
        <p14:creationId xmlns:p14="http://schemas.microsoft.com/office/powerpoint/2010/main" val="207306447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
                                        <p:tgtEl>
                                          <p:spTgt spid="6"/>
                                        </p:tgtEl>
                                      </p:cBhvr>
                                    </p:animEffect>
                                    <p:anim calcmode="lin" valueType="num">
                                      <p:cBhvr>
                                        <p:cTn id="8" dur="400" fill="hold"/>
                                        <p:tgtEl>
                                          <p:spTgt spid="6"/>
                                        </p:tgtEl>
                                        <p:attrNameLst>
                                          <p:attrName>ppt_x</p:attrName>
                                        </p:attrNameLst>
                                      </p:cBhvr>
                                      <p:tavLst>
                                        <p:tav tm="0">
                                          <p:val>
                                            <p:strVal val="#ppt_x"/>
                                          </p:val>
                                        </p:tav>
                                        <p:tav tm="100000">
                                          <p:val>
                                            <p:strVal val="#ppt_x"/>
                                          </p:val>
                                        </p:tav>
                                      </p:tavLst>
                                    </p:anim>
                                    <p:anim calcmode="lin" valueType="num">
                                      <p:cBhvr>
                                        <p:cTn id="9" dur="400" fill="hold"/>
                                        <p:tgtEl>
                                          <p:spTgt spid="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3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800" decel="100000"/>
                                        <p:tgtEl>
                                          <p:spTgt spid="7"/>
                                        </p:tgtEl>
                                      </p:cBhvr>
                                    </p:animEffect>
                                    <p:anim calcmode="lin" valueType="num">
                                      <p:cBhvr>
                                        <p:cTn id="16" dur="800" decel="100000" fill="hold"/>
                                        <p:tgtEl>
                                          <p:spTgt spid="7"/>
                                        </p:tgtEl>
                                        <p:attrNameLst>
                                          <p:attrName>style.rotation</p:attrName>
                                        </p:attrNameLst>
                                      </p:cBhvr>
                                      <p:tavLst>
                                        <p:tav tm="0">
                                          <p:val>
                                            <p:fltVal val="-90"/>
                                          </p:val>
                                        </p:tav>
                                        <p:tav tm="100000">
                                          <p:val>
                                            <p:fltVal val="0"/>
                                          </p:val>
                                        </p:tav>
                                      </p:tavLst>
                                    </p:anim>
                                    <p:anim calcmode="lin" valueType="num">
                                      <p:cBhvr>
                                        <p:cTn id="17" dur="800" decel="100000" fill="hold"/>
                                        <p:tgtEl>
                                          <p:spTgt spid="7"/>
                                        </p:tgtEl>
                                        <p:attrNameLst>
                                          <p:attrName>ppt_x</p:attrName>
                                        </p:attrNameLst>
                                      </p:cBhvr>
                                      <p:tavLst>
                                        <p:tav tm="0">
                                          <p:val>
                                            <p:strVal val="#ppt_x+0.4"/>
                                          </p:val>
                                        </p:tav>
                                        <p:tav tm="100000">
                                          <p:val>
                                            <p:strVal val="#ppt_x-0.05"/>
                                          </p:val>
                                        </p:tav>
                                      </p:tavLst>
                                    </p:anim>
                                    <p:anim calcmode="lin" valueType="num">
                                      <p:cBhvr>
                                        <p:cTn id="18" dur="800" decel="100000" fill="hold"/>
                                        <p:tgtEl>
                                          <p:spTgt spid="7"/>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3861048"/>
            <a:ext cx="6120680" cy="2751522"/>
          </a:xfrm>
          <a:prstGeom prst="rect">
            <a:avLst/>
          </a:prstGeom>
          <a:solidFill>
            <a:schemeClr val="accent1">
              <a:lumMod val="60000"/>
              <a:lumOff val="40000"/>
            </a:schemeClr>
          </a:solidFill>
        </p:spPr>
        <p:txBody>
          <a:bodyPr wrap="square">
            <a:spAutoFit/>
          </a:bodyPr>
          <a:lstStyle/>
          <a:p>
            <a:pPr>
              <a:lnSpc>
                <a:spcPct val="80000"/>
              </a:lnSpc>
            </a:pPr>
            <a:r>
              <a:rPr lang="ru-RU" i="1" dirty="0"/>
              <a:t>У </a:t>
            </a:r>
            <a:r>
              <a:rPr lang="ru-RU" i="1" dirty="0" err="1"/>
              <a:t>серпні</a:t>
            </a:r>
            <a:r>
              <a:rPr lang="ru-RU" i="1" dirty="0"/>
              <a:t> 1919 року </a:t>
            </a:r>
            <a:r>
              <a:rPr lang="ru-RU" i="1" dirty="0" err="1"/>
              <a:t>він</a:t>
            </a:r>
            <a:r>
              <a:rPr lang="ru-RU" i="1" dirty="0"/>
              <a:t> з </a:t>
            </a:r>
            <a:r>
              <a:rPr lang="ru-RU" i="1" dirty="0" err="1"/>
              <a:t>двома</a:t>
            </a:r>
            <a:r>
              <a:rPr lang="ru-RU" i="1" dirty="0"/>
              <a:t> </a:t>
            </a:r>
            <a:r>
              <a:rPr lang="ru-RU" i="1" dirty="0" err="1"/>
              <a:t>товаришами</a:t>
            </a:r>
            <a:r>
              <a:rPr lang="ru-RU" i="1" dirty="0"/>
              <a:t> </a:t>
            </a:r>
            <a:r>
              <a:rPr lang="ru-RU" i="1" dirty="0" err="1"/>
              <a:t>втікає</a:t>
            </a:r>
            <a:r>
              <a:rPr lang="ru-RU" i="1" dirty="0"/>
              <a:t> до Житомира. Коли </a:t>
            </a:r>
            <a:r>
              <a:rPr lang="ru-RU" i="1" dirty="0" err="1"/>
              <a:t>місто</a:t>
            </a:r>
            <a:r>
              <a:rPr lang="ru-RU" i="1" dirty="0"/>
              <a:t> </a:t>
            </a:r>
            <a:r>
              <a:rPr lang="ru-RU" i="1" dirty="0" err="1"/>
              <a:t>зайняли</a:t>
            </a:r>
            <a:r>
              <a:rPr lang="ru-RU" i="1" dirty="0"/>
              <a:t> </a:t>
            </a:r>
            <a:r>
              <a:rPr lang="ru-RU" i="1" dirty="0" err="1"/>
              <a:t>червоні</a:t>
            </a:r>
            <a:r>
              <a:rPr lang="ru-RU" i="1" dirty="0"/>
              <a:t>, </a:t>
            </a:r>
            <a:r>
              <a:rPr lang="ru-RU" i="1" dirty="0" err="1"/>
              <a:t>він</a:t>
            </a:r>
            <a:r>
              <a:rPr lang="ru-RU" i="1" dirty="0"/>
              <a:t> </a:t>
            </a:r>
            <a:r>
              <a:rPr lang="ru-RU" i="1" dirty="0" err="1"/>
              <a:t>був</a:t>
            </a:r>
            <a:r>
              <a:rPr lang="ru-RU" i="1" dirty="0"/>
              <a:t> </a:t>
            </a:r>
            <a:r>
              <a:rPr lang="ru-RU" i="1" dirty="0" err="1"/>
              <a:t>заарештований</a:t>
            </a:r>
            <a:r>
              <a:rPr lang="ru-RU" i="1" dirty="0"/>
              <a:t> </a:t>
            </a:r>
            <a:r>
              <a:rPr lang="ru-RU" i="1" dirty="0" err="1"/>
              <a:t>Волинською</a:t>
            </a:r>
            <a:r>
              <a:rPr lang="ru-RU" i="1" dirty="0"/>
              <a:t> ЧК, </a:t>
            </a:r>
            <a:r>
              <a:rPr lang="ru-RU" i="1" dirty="0" err="1"/>
              <a:t>відправлений</a:t>
            </a:r>
            <a:r>
              <a:rPr lang="ru-RU" i="1" dirty="0"/>
              <a:t> до </a:t>
            </a:r>
            <a:r>
              <a:rPr lang="ru-RU" i="1" dirty="0" err="1"/>
              <a:t>концтабору</a:t>
            </a:r>
            <a:r>
              <a:rPr lang="ru-RU" i="1" dirty="0"/>
              <a:t> як «ворог </a:t>
            </a:r>
            <a:r>
              <a:rPr lang="ru-RU" i="1" dirty="0" err="1"/>
              <a:t>робітничо-селянського</a:t>
            </a:r>
            <a:r>
              <a:rPr lang="ru-RU" i="1" dirty="0"/>
              <a:t> уряду», де </a:t>
            </a:r>
            <a:r>
              <a:rPr lang="ru-RU" i="1" dirty="0" err="1"/>
              <a:t>протягом</a:t>
            </a:r>
            <a:r>
              <a:rPr lang="ru-RU" i="1" dirty="0"/>
              <a:t> </a:t>
            </a:r>
            <a:r>
              <a:rPr lang="ru-RU" i="1" dirty="0" err="1"/>
              <a:t>трьох</a:t>
            </a:r>
            <a:r>
              <a:rPr lang="ru-RU" i="1" dirty="0"/>
              <a:t> </a:t>
            </a:r>
            <a:r>
              <a:rPr lang="ru-RU" i="1" dirty="0" err="1"/>
              <a:t>місяців</a:t>
            </a:r>
            <a:r>
              <a:rPr lang="ru-RU" i="1" dirty="0"/>
              <a:t> </a:t>
            </a:r>
            <a:r>
              <a:rPr lang="ru-RU" i="1" dirty="0" err="1"/>
              <a:t>відбуває</a:t>
            </a:r>
            <a:r>
              <a:rPr lang="ru-RU" i="1" dirty="0"/>
              <a:t> </a:t>
            </a:r>
            <a:r>
              <a:rPr lang="ru-RU" i="1" dirty="0" err="1"/>
              <a:t>покарання</a:t>
            </a:r>
            <a:r>
              <a:rPr lang="ru-RU" i="1" dirty="0"/>
              <a:t>. </a:t>
            </a:r>
            <a:r>
              <a:rPr lang="ru-RU" i="1" dirty="0" err="1"/>
              <a:t>Своїм</a:t>
            </a:r>
            <a:r>
              <a:rPr lang="ru-RU" i="1" dirty="0"/>
              <a:t> </a:t>
            </a:r>
            <a:r>
              <a:rPr lang="ru-RU" i="1" dirty="0" err="1"/>
              <a:t>порятунком</a:t>
            </a:r>
            <a:r>
              <a:rPr lang="ru-RU" i="1" dirty="0"/>
              <a:t> Довженко </a:t>
            </a:r>
            <a:r>
              <a:rPr lang="ru-RU" i="1" dirty="0" err="1"/>
              <a:t>зобов’язаний</a:t>
            </a:r>
            <a:r>
              <a:rPr lang="ru-RU" i="1" dirty="0"/>
              <a:t> </a:t>
            </a:r>
            <a:r>
              <a:rPr lang="ru-RU" i="1" dirty="0" err="1"/>
              <a:t>письменнику</a:t>
            </a:r>
            <a:r>
              <a:rPr lang="ru-RU" i="1" dirty="0"/>
              <a:t> </a:t>
            </a:r>
            <a:r>
              <a:rPr lang="ru-RU" i="1" dirty="0" err="1"/>
              <a:t>Василеві</a:t>
            </a:r>
            <a:r>
              <a:rPr lang="ru-RU" i="1" dirty="0"/>
              <a:t> </a:t>
            </a:r>
            <a:r>
              <a:rPr lang="ru-RU" i="1" dirty="0" err="1"/>
              <a:t>Еллану-Блакитному</a:t>
            </a:r>
            <a:r>
              <a:rPr lang="ru-RU" i="1" dirty="0"/>
              <a:t>. </a:t>
            </a:r>
            <a:r>
              <a:rPr lang="ru-RU" i="1" dirty="0" err="1"/>
              <a:t>Існує</a:t>
            </a:r>
            <a:r>
              <a:rPr lang="ru-RU" i="1" dirty="0"/>
              <a:t> </a:t>
            </a:r>
            <a:r>
              <a:rPr lang="ru-RU" i="1" dirty="0" err="1"/>
              <a:t>версія</a:t>
            </a:r>
            <a:r>
              <a:rPr lang="ru-RU" i="1" dirty="0"/>
              <a:t>, </a:t>
            </a:r>
            <a:r>
              <a:rPr lang="ru-RU" i="1" dirty="0" err="1"/>
              <a:t>що</a:t>
            </a:r>
            <a:r>
              <a:rPr lang="ru-RU" i="1" dirty="0"/>
              <a:t> </a:t>
            </a:r>
            <a:r>
              <a:rPr lang="ru-RU" i="1" dirty="0" err="1"/>
              <a:t>тоді</a:t>
            </a:r>
            <a:r>
              <a:rPr lang="ru-RU" i="1" dirty="0"/>
              <a:t> ж </a:t>
            </a:r>
            <a:r>
              <a:rPr lang="ru-RU" i="1" dirty="0" err="1"/>
              <a:t>його</a:t>
            </a:r>
            <a:r>
              <a:rPr lang="ru-RU" i="1" dirty="0"/>
              <a:t> </a:t>
            </a:r>
            <a:r>
              <a:rPr lang="ru-RU" i="1" dirty="0" err="1"/>
              <a:t>завербували</a:t>
            </a:r>
            <a:r>
              <a:rPr lang="ru-RU" i="1" dirty="0"/>
              <a:t> </a:t>
            </a:r>
            <a:r>
              <a:rPr lang="ru-RU" i="1" dirty="0" err="1"/>
              <a:t>чекісти</a:t>
            </a:r>
            <a:r>
              <a:rPr lang="ru-RU" i="1" dirty="0"/>
              <a:t>. </a:t>
            </a:r>
            <a:r>
              <a:rPr lang="ru-RU" i="1" dirty="0" err="1"/>
              <a:t>Відомо</a:t>
            </a:r>
            <a:r>
              <a:rPr lang="ru-RU" i="1" dirty="0"/>
              <a:t>, </a:t>
            </a:r>
            <a:r>
              <a:rPr lang="ru-RU" i="1" dirty="0" err="1"/>
              <a:t>що</a:t>
            </a:r>
            <a:r>
              <a:rPr lang="ru-RU" i="1" dirty="0"/>
              <a:t> в </a:t>
            </a:r>
            <a:r>
              <a:rPr lang="ru-RU" i="1" dirty="0" err="1"/>
              <a:t>цей</a:t>
            </a:r>
            <a:r>
              <a:rPr lang="ru-RU" i="1" dirty="0"/>
              <a:t> час </a:t>
            </a:r>
            <a:r>
              <a:rPr lang="ru-RU" i="1" dirty="0" err="1"/>
              <a:t>він</a:t>
            </a:r>
            <a:r>
              <a:rPr lang="ru-RU" i="1" dirty="0"/>
              <a:t> </a:t>
            </a:r>
            <a:r>
              <a:rPr lang="ru-RU" i="1" dirty="0" err="1"/>
              <a:t>влаштувався</a:t>
            </a:r>
            <a:r>
              <a:rPr lang="ru-RU" i="1" dirty="0"/>
              <a:t> </a:t>
            </a:r>
            <a:r>
              <a:rPr lang="ru-RU" i="1" dirty="0" err="1"/>
              <a:t>викладачем</a:t>
            </a:r>
            <a:r>
              <a:rPr lang="ru-RU" i="1" dirty="0"/>
              <a:t> </a:t>
            </a:r>
            <a:r>
              <a:rPr lang="ru-RU" i="1" dirty="0" err="1"/>
              <a:t>історії</a:t>
            </a:r>
            <a:r>
              <a:rPr lang="ru-RU" i="1" dirty="0"/>
              <a:t> та </a:t>
            </a:r>
            <a:r>
              <a:rPr lang="ru-RU" i="1" dirty="0" err="1"/>
              <a:t>географії</a:t>
            </a:r>
            <a:r>
              <a:rPr lang="ru-RU" i="1" dirty="0"/>
              <a:t> у школу </a:t>
            </a:r>
            <a:r>
              <a:rPr lang="ru-RU" i="1" dirty="0" err="1"/>
              <a:t>червоних</a:t>
            </a:r>
            <a:r>
              <a:rPr lang="ru-RU" i="1" dirty="0"/>
              <a:t> старшин при </a:t>
            </a:r>
            <a:r>
              <a:rPr lang="ru-RU" i="1" dirty="0" err="1"/>
              <a:t>штабі</a:t>
            </a:r>
            <a:r>
              <a:rPr lang="ru-RU" i="1" dirty="0"/>
              <a:t> 44-ї </a:t>
            </a:r>
            <a:r>
              <a:rPr lang="ru-RU" i="1" dirty="0" err="1"/>
              <a:t>стрілецької</a:t>
            </a:r>
            <a:r>
              <a:rPr lang="ru-RU" i="1" dirty="0"/>
              <a:t> </a:t>
            </a:r>
            <a:r>
              <a:rPr lang="ru-RU" i="1" dirty="0" err="1"/>
              <a:t>дивізії</a:t>
            </a:r>
            <a:r>
              <a:rPr lang="ru-RU" i="1" dirty="0"/>
              <a:t> в </a:t>
            </a:r>
            <a:r>
              <a:rPr lang="ru-RU" i="1" dirty="0" err="1"/>
              <a:t>Житомирі</a:t>
            </a:r>
            <a:r>
              <a:rPr lang="ru-RU" i="1" dirty="0"/>
              <a:t>.</a:t>
            </a:r>
          </a:p>
        </p:txBody>
      </p:sp>
      <p:pic>
        <p:nvPicPr>
          <p:cNvPr id="5" name="Picture 5" descr="84"/>
          <p:cNvPicPr>
            <a:picLocks noChangeAspect="1" noChangeArrowheads="1"/>
          </p:cNvPicPr>
          <p:nvPr/>
        </p:nvPicPr>
        <p:blipFill>
          <a:blip r:embed="rId2"/>
          <a:srcRect/>
          <a:stretch>
            <a:fillRect/>
          </a:stretch>
        </p:blipFill>
        <p:spPr>
          <a:xfrm rot="21375074">
            <a:off x="6471227" y="340765"/>
            <a:ext cx="2325688" cy="3154362"/>
          </a:xfrm>
          <a:prstGeom prst="rect">
            <a:avLst/>
          </a:prstGeom>
          <a:effectLst>
            <a:reflection endPos="65000" dist="50800" dir="5400000" sy="-100000" algn="bl" rotWithShape="0"/>
          </a:effectLst>
        </p:spPr>
      </p:pic>
      <p:pic>
        <p:nvPicPr>
          <p:cNvPr id="4098" name="Picture 2" descr="http://img1.liveinternet.ru/images/attach/c/3/76/745/76745373_dovzhenk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16339">
            <a:off x="2227285" y="568265"/>
            <a:ext cx="3672408" cy="2423033"/>
          </a:xfrm>
          <a:prstGeom prst="rect">
            <a:avLst/>
          </a:prstGeom>
          <a:noFill/>
          <a:effectLst>
            <a:glow rad="977900">
              <a:schemeClr val="accent2">
                <a:lumMod val="60000"/>
                <a:lumOff val="40000"/>
              </a:schemeClr>
            </a:glow>
            <a:reflection endPos="11000" dir="5400000" sy="-100000" algn="bl" rotWithShape="0"/>
          </a:effectLst>
          <a:extLst>
            <a:ext uri="{909E8E84-426E-40DD-AFC4-6F175D3DCCD1}">
              <a14:hiddenFill xmlns:a14="http://schemas.microsoft.com/office/drawing/2010/main">
                <a:solidFill>
                  <a:srgbClr val="FFFFFF"/>
                </a:solidFill>
              </a14:hiddenFill>
            </a:ext>
          </a:extLst>
        </p:spPr>
      </p:pic>
      <p:pic>
        <p:nvPicPr>
          <p:cNvPr id="4100" name="Picture 4" descr="http://files.ladoshki.com/data/goesdown/Dovzhenko_Aleksandr/pics/A.Dovzhenko%20-%20Ukrayina%20u%20vogn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031049"/>
            <a:ext cx="1905000" cy="2457451"/>
          </a:xfrm>
          <a:prstGeom prst="rect">
            <a:avLst/>
          </a:prstGeom>
          <a:noFill/>
          <a:effectLst>
            <a:glow rad="584200">
              <a:schemeClr val="accent4">
                <a:lumMod val="60000"/>
                <a:lumOff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056837"/>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355976" y="116632"/>
            <a:ext cx="4572000" cy="2585323"/>
          </a:xfrm>
          <a:prstGeom prst="rect">
            <a:avLst/>
          </a:prstGeom>
          <a:solidFill>
            <a:schemeClr val="accent2">
              <a:lumMod val="40000"/>
              <a:lumOff val="60000"/>
            </a:schemeClr>
          </a:solidFill>
        </p:spPr>
        <p:txBody>
          <a:bodyPr>
            <a:spAutoFit/>
          </a:bodyPr>
          <a:lstStyle/>
          <a:p>
            <a:r>
              <a:rPr lang="ru-RU" i="1" dirty="0"/>
              <a:t>У 1920 </a:t>
            </a:r>
            <a:r>
              <a:rPr lang="ru-RU" i="1" dirty="0" err="1"/>
              <a:t>Довженка</a:t>
            </a:r>
            <a:r>
              <a:rPr lang="ru-RU" i="1" dirty="0"/>
              <a:t> </a:t>
            </a:r>
            <a:r>
              <a:rPr lang="ru-RU" i="1" dirty="0" err="1"/>
              <a:t>призначають</a:t>
            </a:r>
            <a:r>
              <a:rPr lang="ru-RU" i="1" dirty="0"/>
              <a:t> </a:t>
            </a:r>
            <a:r>
              <a:rPr lang="ru-RU" i="1" dirty="0" err="1"/>
              <a:t>завідувати</a:t>
            </a:r>
            <a:r>
              <a:rPr lang="ru-RU" i="1" dirty="0"/>
              <a:t> </a:t>
            </a:r>
            <a:r>
              <a:rPr lang="ru-RU" i="1" dirty="0" err="1"/>
              <a:t>Житомирською</a:t>
            </a:r>
            <a:r>
              <a:rPr lang="ru-RU" i="1" dirty="0"/>
              <a:t> </a:t>
            </a:r>
            <a:r>
              <a:rPr lang="ru-RU" i="1" dirty="0" err="1"/>
              <a:t>партійною</a:t>
            </a:r>
            <a:r>
              <a:rPr lang="ru-RU" i="1" dirty="0"/>
              <a:t> школою. Але </a:t>
            </a:r>
            <a:r>
              <a:rPr lang="ru-RU" i="1" dirty="0" err="1"/>
              <a:t>натомість</a:t>
            </a:r>
            <a:r>
              <a:rPr lang="ru-RU" i="1" dirty="0"/>
              <a:t> Довженко </a:t>
            </a:r>
            <a:r>
              <a:rPr lang="ru-RU" i="1" dirty="0" err="1"/>
              <a:t>потрапляє</a:t>
            </a:r>
            <a:r>
              <a:rPr lang="ru-RU" i="1" dirty="0"/>
              <a:t> до </a:t>
            </a:r>
            <a:r>
              <a:rPr lang="ru-RU" i="1" dirty="0" err="1"/>
              <a:t>польського</a:t>
            </a:r>
            <a:r>
              <a:rPr lang="ru-RU" i="1" dirty="0"/>
              <a:t> полону, де </a:t>
            </a:r>
            <a:r>
              <a:rPr lang="ru-RU" i="1" dirty="0" err="1"/>
              <a:t>його</a:t>
            </a:r>
            <a:r>
              <a:rPr lang="ru-RU" i="1" dirty="0"/>
              <a:t> </a:t>
            </a:r>
            <a:r>
              <a:rPr lang="ru-RU" i="1" dirty="0" err="1"/>
              <a:t>показово</a:t>
            </a:r>
            <a:r>
              <a:rPr lang="ru-RU" i="1" dirty="0"/>
              <a:t> </a:t>
            </a:r>
            <a:r>
              <a:rPr lang="ru-RU" i="1" dirty="0" err="1"/>
              <a:t>розстрілюють</a:t>
            </a:r>
            <a:r>
              <a:rPr lang="ru-RU" i="1" dirty="0"/>
              <a:t> </a:t>
            </a:r>
            <a:r>
              <a:rPr lang="ru-RU" i="1" dirty="0" err="1"/>
              <a:t>холостими</a:t>
            </a:r>
            <a:r>
              <a:rPr lang="ru-RU" i="1" dirty="0"/>
              <a:t>, </a:t>
            </a:r>
            <a:r>
              <a:rPr lang="ru-RU" i="1" dirty="0" err="1"/>
              <a:t>обіцяючи</a:t>
            </a:r>
            <a:r>
              <a:rPr lang="ru-RU" i="1" dirty="0"/>
              <a:t> </a:t>
            </a:r>
            <a:r>
              <a:rPr lang="ru-RU" i="1" dirty="0" err="1"/>
              <a:t>наступного</a:t>
            </a:r>
            <a:r>
              <a:rPr lang="ru-RU" i="1" dirty="0"/>
              <a:t> разу </a:t>
            </a:r>
            <a:r>
              <a:rPr lang="ru-RU" i="1" dirty="0" err="1"/>
              <a:t>справжній</a:t>
            </a:r>
            <a:r>
              <a:rPr lang="ru-RU" i="1" dirty="0"/>
              <a:t> </a:t>
            </a:r>
            <a:r>
              <a:rPr lang="ru-RU" i="1" dirty="0" err="1"/>
              <a:t>розстріл</a:t>
            </a:r>
            <a:r>
              <a:rPr lang="ru-RU" i="1" dirty="0"/>
              <a:t>. Але </a:t>
            </a:r>
            <a:r>
              <a:rPr lang="ru-RU" i="1" dirty="0" err="1"/>
              <a:t>йому</a:t>
            </a:r>
            <a:r>
              <a:rPr lang="ru-RU" i="1" dirty="0"/>
              <a:t> </a:t>
            </a:r>
            <a:r>
              <a:rPr lang="ru-RU" i="1" dirty="0" err="1"/>
              <a:t>вдається</a:t>
            </a:r>
            <a:r>
              <a:rPr lang="ru-RU" i="1" dirty="0"/>
              <a:t> </a:t>
            </a:r>
            <a:r>
              <a:rPr lang="ru-RU" i="1" dirty="0" err="1"/>
              <a:t>втекти</a:t>
            </a:r>
            <a:r>
              <a:rPr lang="ru-RU" i="1" dirty="0"/>
              <a:t> до </a:t>
            </a:r>
            <a:r>
              <a:rPr lang="ru-RU" i="1" dirty="0" err="1"/>
              <a:t>червоного</a:t>
            </a:r>
            <a:r>
              <a:rPr lang="ru-RU" i="1" dirty="0"/>
              <a:t> </a:t>
            </a:r>
            <a:r>
              <a:rPr lang="ru-RU" i="1" dirty="0" smtClean="0"/>
              <a:t>загону.</a:t>
            </a:r>
            <a:endParaRPr lang="uk-UA" i="1" dirty="0"/>
          </a:p>
        </p:txBody>
      </p:sp>
      <p:sp>
        <p:nvSpPr>
          <p:cNvPr id="5" name="Прямоугольник 4"/>
          <p:cNvSpPr/>
          <p:nvPr/>
        </p:nvSpPr>
        <p:spPr>
          <a:xfrm>
            <a:off x="93649" y="379800"/>
            <a:ext cx="4248472" cy="1643527"/>
          </a:xfrm>
          <a:prstGeom prst="rect">
            <a:avLst/>
          </a:prstGeom>
          <a:solidFill>
            <a:schemeClr val="accent6">
              <a:lumMod val="20000"/>
              <a:lumOff val="80000"/>
            </a:schemeClr>
          </a:solidFill>
        </p:spPr>
        <p:txBody>
          <a:bodyPr wrap="square">
            <a:spAutoFit/>
          </a:bodyPr>
          <a:lstStyle/>
          <a:p>
            <a:pPr>
              <a:lnSpc>
                <a:spcPct val="80000"/>
              </a:lnSpc>
            </a:pPr>
            <a:r>
              <a:rPr lang="ru-RU" i="1" dirty="0" err="1">
                <a:solidFill>
                  <a:schemeClr val="tx1">
                    <a:lumMod val="95000"/>
                    <a:lumOff val="5000"/>
                  </a:schemeClr>
                </a:solidFill>
              </a:rPr>
              <a:t>Тисяча</a:t>
            </a:r>
            <a:r>
              <a:rPr lang="ru-RU" i="1" dirty="0">
                <a:solidFill>
                  <a:schemeClr val="tx1">
                    <a:lumMod val="95000"/>
                    <a:lumOff val="5000"/>
                  </a:schemeClr>
                </a:solidFill>
              </a:rPr>
              <a:t> </a:t>
            </a:r>
            <a:r>
              <a:rPr lang="ru-RU" i="1" dirty="0" err="1">
                <a:solidFill>
                  <a:schemeClr val="tx1">
                    <a:lumMod val="95000"/>
                    <a:lumOff val="5000"/>
                  </a:schemeClr>
                </a:solidFill>
              </a:rPr>
              <a:t>дев’ятсот</a:t>
            </a:r>
            <a:r>
              <a:rPr lang="ru-RU" i="1" dirty="0">
                <a:solidFill>
                  <a:schemeClr val="tx1">
                    <a:lumMod val="95000"/>
                    <a:lumOff val="5000"/>
                  </a:schemeClr>
                </a:solidFill>
              </a:rPr>
              <a:t> </a:t>
            </a:r>
            <a:r>
              <a:rPr lang="ru-RU" i="1" dirty="0" err="1">
                <a:solidFill>
                  <a:schemeClr val="tx1">
                    <a:lumMod val="95000"/>
                    <a:lumOff val="5000"/>
                  </a:schemeClr>
                </a:solidFill>
              </a:rPr>
              <a:t>двадцятого</a:t>
            </a:r>
            <a:r>
              <a:rPr lang="ru-RU" i="1" dirty="0">
                <a:solidFill>
                  <a:schemeClr val="tx1">
                    <a:lumMod val="95000"/>
                    <a:lumOff val="5000"/>
                  </a:schemeClr>
                </a:solidFill>
              </a:rPr>
              <a:t> року </a:t>
            </a:r>
            <a:r>
              <a:rPr lang="ru-RU" i="1" dirty="0" err="1">
                <a:solidFill>
                  <a:schemeClr val="tx1">
                    <a:lumMod val="95000"/>
                    <a:lumOff val="5000"/>
                  </a:schemeClr>
                </a:solidFill>
              </a:rPr>
              <a:t>його</a:t>
            </a:r>
            <a:r>
              <a:rPr lang="ru-RU" i="1" dirty="0">
                <a:solidFill>
                  <a:schemeClr val="tx1">
                    <a:lumMod val="95000"/>
                    <a:lumOff val="5000"/>
                  </a:schemeClr>
                </a:solidFill>
              </a:rPr>
              <a:t> </a:t>
            </a:r>
            <a:r>
              <a:rPr lang="ru-RU" i="1" dirty="0" err="1">
                <a:solidFill>
                  <a:schemeClr val="tx1">
                    <a:lumMod val="95000"/>
                    <a:lumOff val="5000"/>
                  </a:schemeClr>
                </a:solidFill>
              </a:rPr>
              <a:t>відправляють</a:t>
            </a:r>
            <a:r>
              <a:rPr lang="ru-RU" i="1" dirty="0">
                <a:solidFill>
                  <a:schemeClr val="tx1">
                    <a:lumMod val="95000"/>
                    <a:lumOff val="5000"/>
                  </a:schemeClr>
                </a:solidFill>
              </a:rPr>
              <a:t> на </a:t>
            </a:r>
            <a:r>
              <a:rPr lang="ru-RU" i="1" dirty="0" err="1">
                <a:solidFill>
                  <a:schemeClr val="tx1">
                    <a:lumMod val="95000"/>
                    <a:lumOff val="5000"/>
                  </a:schemeClr>
                </a:solidFill>
              </a:rPr>
              <a:t>дипломатичну</a:t>
            </a:r>
            <a:r>
              <a:rPr lang="ru-RU" i="1" dirty="0">
                <a:solidFill>
                  <a:schemeClr val="tx1">
                    <a:lumMod val="95000"/>
                    <a:lumOff val="5000"/>
                  </a:schemeClr>
                </a:solidFill>
              </a:rPr>
              <a:t> службу – </a:t>
            </a:r>
            <a:r>
              <a:rPr lang="ru-RU" i="1" dirty="0" err="1">
                <a:solidFill>
                  <a:schemeClr val="tx1">
                    <a:lumMod val="95000"/>
                    <a:lumOff val="5000"/>
                  </a:schemeClr>
                </a:solidFill>
              </a:rPr>
              <a:t>спочатку</a:t>
            </a:r>
            <a:r>
              <a:rPr lang="ru-RU" i="1" dirty="0">
                <a:solidFill>
                  <a:schemeClr val="tx1">
                    <a:lumMod val="95000"/>
                    <a:lumOff val="5000"/>
                  </a:schemeClr>
                </a:solidFill>
              </a:rPr>
              <a:t> до </a:t>
            </a:r>
            <a:r>
              <a:rPr lang="ru-RU" i="1" dirty="0" err="1">
                <a:solidFill>
                  <a:schemeClr val="tx1">
                    <a:lumMod val="95000"/>
                    <a:lumOff val="5000"/>
                  </a:schemeClr>
                </a:solidFill>
              </a:rPr>
              <a:t>Варшави</a:t>
            </a:r>
            <a:r>
              <a:rPr lang="ru-RU" i="1" dirty="0">
                <a:solidFill>
                  <a:schemeClr val="tx1">
                    <a:lumMod val="95000"/>
                    <a:lumOff val="5000"/>
                  </a:schemeClr>
                </a:solidFill>
              </a:rPr>
              <a:t>, а </a:t>
            </a:r>
            <a:r>
              <a:rPr lang="ru-RU" i="1" dirty="0" err="1">
                <a:solidFill>
                  <a:schemeClr val="tx1">
                    <a:lumMod val="95000"/>
                    <a:lumOff val="5000"/>
                  </a:schemeClr>
                </a:solidFill>
              </a:rPr>
              <a:t>потім</a:t>
            </a:r>
            <a:r>
              <a:rPr lang="ru-RU" i="1" dirty="0">
                <a:solidFill>
                  <a:schemeClr val="tx1">
                    <a:lumMod val="95000"/>
                    <a:lumOff val="5000"/>
                  </a:schemeClr>
                </a:solidFill>
              </a:rPr>
              <a:t> – у </a:t>
            </a:r>
            <a:r>
              <a:rPr lang="ru-RU" i="1" dirty="0" err="1">
                <a:solidFill>
                  <a:schemeClr val="tx1">
                    <a:lumMod val="95000"/>
                    <a:lumOff val="5000"/>
                  </a:schemeClr>
                </a:solidFill>
              </a:rPr>
              <a:t>Берлін</a:t>
            </a:r>
            <a:r>
              <a:rPr lang="ru-RU" i="1" dirty="0">
                <a:solidFill>
                  <a:schemeClr val="tx1">
                    <a:lumMod val="95000"/>
                    <a:lumOff val="5000"/>
                  </a:schemeClr>
                </a:solidFill>
              </a:rPr>
              <a:t>.      Там </a:t>
            </a:r>
            <a:r>
              <a:rPr lang="ru-RU" i="1" dirty="0" err="1">
                <a:solidFill>
                  <a:schemeClr val="tx1">
                    <a:lumMod val="95000"/>
                    <a:lumOff val="5000"/>
                  </a:schemeClr>
                </a:solidFill>
              </a:rPr>
              <a:t>він</a:t>
            </a:r>
            <a:r>
              <a:rPr lang="ru-RU" i="1" dirty="0">
                <a:solidFill>
                  <a:schemeClr val="tx1">
                    <a:lumMod val="95000"/>
                    <a:lumOff val="5000"/>
                  </a:schemeClr>
                </a:solidFill>
              </a:rPr>
              <a:t> </a:t>
            </a:r>
            <a:r>
              <a:rPr lang="ru-RU" i="1" dirty="0" err="1">
                <a:solidFill>
                  <a:schemeClr val="tx1">
                    <a:lumMod val="95000"/>
                    <a:lumOff val="5000"/>
                  </a:schemeClr>
                </a:solidFill>
              </a:rPr>
              <a:t>офіційно</a:t>
            </a:r>
            <a:r>
              <a:rPr lang="ru-RU" i="1" dirty="0">
                <a:solidFill>
                  <a:schemeClr val="tx1">
                    <a:lumMod val="95000"/>
                    <a:lumOff val="5000"/>
                  </a:schemeClr>
                </a:solidFill>
              </a:rPr>
              <a:t> </a:t>
            </a:r>
            <a:r>
              <a:rPr lang="ru-RU" i="1" dirty="0" err="1">
                <a:solidFill>
                  <a:schemeClr val="tx1">
                    <a:lumMod val="95000"/>
                    <a:lumOff val="5000"/>
                  </a:schemeClr>
                </a:solidFill>
              </a:rPr>
              <a:t>зареєстрував</a:t>
            </a:r>
            <a:r>
              <a:rPr lang="ru-RU" i="1" dirty="0">
                <a:solidFill>
                  <a:schemeClr val="tx1">
                    <a:lumMod val="95000"/>
                    <a:lumOff val="5000"/>
                  </a:schemeClr>
                </a:solidFill>
              </a:rPr>
              <a:t> </a:t>
            </a:r>
            <a:r>
              <a:rPr lang="ru-RU" i="1" dirty="0" err="1">
                <a:solidFill>
                  <a:schemeClr val="tx1">
                    <a:lumMod val="95000"/>
                    <a:lumOff val="5000"/>
                  </a:schemeClr>
                </a:solidFill>
              </a:rPr>
              <a:t>шлюб</a:t>
            </a:r>
            <a:r>
              <a:rPr lang="ru-RU" i="1" dirty="0">
                <a:solidFill>
                  <a:schemeClr val="tx1">
                    <a:lumMod val="95000"/>
                    <a:lumOff val="5000"/>
                  </a:schemeClr>
                </a:solidFill>
              </a:rPr>
              <a:t> </a:t>
            </a:r>
            <a:r>
              <a:rPr lang="ru-RU" i="1" dirty="0" err="1">
                <a:solidFill>
                  <a:schemeClr val="tx1">
                    <a:lumMod val="95000"/>
                    <a:lumOff val="5000"/>
                  </a:schemeClr>
                </a:solidFill>
              </a:rPr>
              <a:t>із</a:t>
            </a:r>
            <a:r>
              <a:rPr lang="ru-RU" i="1" dirty="0">
                <a:solidFill>
                  <a:schemeClr val="tx1">
                    <a:lumMod val="95000"/>
                    <a:lumOff val="5000"/>
                  </a:schemeClr>
                </a:solidFill>
              </a:rPr>
              <a:t> Варварою </a:t>
            </a:r>
            <a:r>
              <a:rPr lang="ru-RU" i="1" dirty="0" err="1">
                <a:solidFill>
                  <a:schemeClr val="tx1">
                    <a:lumMod val="95000"/>
                    <a:lumOff val="5000"/>
                  </a:schemeClr>
                </a:solidFill>
              </a:rPr>
              <a:t>Криловою</a:t>
            </a:r>
            <a:r>
              <a:rPr lang="ru-RU" i="1" dirty="0">
                <a:solidFill>
                  <a:schemeClr val="tx1">
                    <a:lumMod val="95000"/>
                    <a:lumOff val="5000"/>
                  </a:schemeClr>
                </a:solidFill>
              </a:rPr>
              <a:t>. </a:t>
            </a:r>
          </a:p>
        </p:txBody>
      </p:sp>
      <p:pic>
        <p:nvPicPr>
          <p:cNvPr id="5122" name="Picture 2" descr="http://www.kray.ck.ua/images/news/77d23312e8da2949a04e89cf6de079d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023327"/>
            <a:ext cx="3096344" cy="4716524"/>
          </a:xfrm>
          <a:prstGeom prst="rect">
            <a:avLst/>
          </a:prstGeom>
          <a:noFill/>
          <a:effectLst>
            <a:glow rad="381000">
              <a:schemeClr val="accent1">
                <a:alpha val="40000"/>
              </a:schemeClr>
            </a:glow>
          </a:effectLst>
          <a:extLst>
            <a:ext uri="{909E8E84-426E-40DD-AFC4-6F175D3DCCD1}">
              <a14:hiddenFill xmlns:a14="http://schemas.microsoft.com/office/drawing/2010/main">
                <a:solidFill>
                  <a:srgbClr val="FFFFFF"/>
                </a:solidFill>
              </a14:hiddenFill>
            </a:ext>
          </a:extLst>
        </p:spPr>
      </p:pic>
      <p:pic>
        <p:nvPicPr>
          <p:cNvPr id="5124" name="Picture 4" descr="http://www.kray.ck.ua/images/news/407e6f1bc36f226e46d706a0d9b05c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683196"/>
            <a:ext cx="2664296" cy="4011756"/>
          </a:xfrm>
          <a:prstGeom prst="rect">
            <a:avLst/>
          </a:prstGeom>
          <a:noFill/>
          <a:effectLst>
            <a:glow rad="8382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66957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4941168"/>
            <a:ext cx="4572000" cy="1643527"/>
          </a:xfrm>
          <a:prstGeom prst="rect">
            <a:avLst/>
          </a:prstGeom>
          <a:solidFill>
            <a:schemeClr val="accent3">
              <a:lumMod val="50000"/>
            </a:schemeClr>
          </a:solidFill>
        </p:spPr>
        <p:txBody>
          <a:bodyPr>
            <a:spAutoFit/>
          </a:bodyPr>
          <a:lstStyle/>
          <a:p>
            <a:pPr>
              <a:lnSpc>
                <a:spcPct val="80000"/>
              </a:lnSpc>
            </a:pPr>
            <a:r>
              <a:rPr lang="ru-RU" i="1" dirty="0" err="1"/>
              <a:t>Олександр</a:t>
            </a:r>
            <a:r>
              <a:rPr lang="ru-RU" i="1" dirty="0"/>
              <a:t> </a:t>
            </a:r>
            <a:r>
              <a:rPr lang="ru-RU" i="1" dirty="0" err="1"/>
              <a:t>завжди</a:t>
            </a:r>
            <a:r>
              <a:rPr lang="ru-RU" i="1" dirty="0"/>
              <a:t> </a:t>
            </a:r>
            <a:r>
              <a:rPr lang="ru-RU" i="1" dirty="0" err="1"/>
              <a:t>гарно</a:t>
            </a:r>
            <a:r>
              <a:rPr lang="ru-RU" i="1" dirty="0"/>
              <a:t> </a:t>
            </a:r>
            <a:r>
              <a:rPr lang="ru-RU" i="1" dirty="0" err="1"/>
              <a:t>малював</a:t>
            </a:r>
            <a:r>
              <a:rPr lang="ru-RU" i="1" dirty="0"/>
              <a:t> і </a:t>
            </a:r>
            <a:r>
              <a:rPr lang="ru-RU" i="1" dirty="0" err="1"/>
              <a:t>навіть</a:t>
            </a:r>
            <a:r>
              <a:rPr lang="ru-RU" i="1" dirty="0"/>
              <a:t> </a:t>
            </a:r>
            <a:r>
              <a:rPr lang="ru-RU" i="1" dirty="0" err="1"/>
              <a:t>учився</a:t>
            </a:r>
            <a:r>
              <a:rPr lang="ru-RU" i="1" dirty="0"/>
              <a:t> </a:t>
            </a:r>
            <a:r>
              <a:rPr lang="ru-RU" i="1" dirty="0" err="1"/>
              <a:t>живопису</a:t>
            </a:r>
            <a:r>
              <a:rPr lang="ru-RU" i="1" dirty="0"/>
              <a:t> в </a:t>
            </a:r>
            <a:r>
              <a:rPr lang="ru-RU" i="1" dirty="0" err="1"/>
              <a:t>берлінській</a:t>
            </a:r>
            <a:r>
              <a:rPr lang="ru-RU" i="1" dirty="0"/>
              <a:t> </a:t>
            </a:r>
            <a:r>
              <a:rPr lang="ru-RU" i="1" dirty="0" err="1"/>
              <a:t>приватній</a:t>
            </a:r>
            <a:r>
              <a:rPr lang="ru-RU" i="1" dirty="0"/>
              <a:t> </a:t>
            </a:r>
            <a:r>
              <a:rPr lang="ru-RU" i="1" dirty="0" err="1"/>
              <a:t>школі</a:t>
            </a:r>
            <a:r>
              <a:rPr lang="ru-RU" i="1" dirty="0"/>
              <a:t>. Тому в </a:t>
            </a:r>
            <a:r>
              <a:rPr lang="ru-RU" i="1" dirty="0" err="1"/>
              <a:t>Харкові</a:t>
            </a:r>
            <a:r>
              <a:rPr lang="ru-RU" i="1" dirty="0"/>
              <a:t> </a:t>
            </a:r>
            <a:r>
              <a:rPr lang="ru-RU" i="1" dirty="0" err="1"/>
              <a:t>його</a:t>
            </a:r>
            <a:r>
              <a:rPr lang="ru-RU" i="1" dirty="0"/>
              <a:t> взяли художником-</a:t>
            </a:r>
            <a:r>
              <a:rPr lang="ru-RU" i="1" dirty="0" err="1"/>
              <a:t>ілюстратором</a:t>
            </a:r>
            <a:r>
              <a:rPr lang="ru-RU" i="1" dirty="0"/>
              <a:t> у газету „</a:t>
            </a:r>
            <a:r>
              <a:rPr lang="ru-RU" i="1" dirty="0" err="1"/>
              <a:t>Вісті</a:t>
            </a:r>
            <a:r>
              <a:rPr lang="ru-RU" i="1" dirty="0"/>
              <a:t>”. </a:t>
            </a:r>
            <a:r>
              <a:rPr lang="ru-RU" i="1" dirty="0" err="1"/>
              <a:t>Свої</a:t>
            </a:r>
            <a:r>
              <a:rPr lang="ru-RU" i="1" dirty="0"/>
              <a:t> </a:t>
            </a:r>
            <a:r>
              <a:rPr lang="ru-RU" i="1" dirty="0" err="1"/>
              <a:t>гострі</a:t>
            </a:r>
            <a:r>
              <a:rPr lang="ru-RU" i="1" dirty="0"/>
              <a:t> </a:t>
            </a:r>
            <a:r>
              <a:rPr lang="ru-RU" i="1" dirty="0" err="1"/>
              <a:t>карикатури</a:t>
            </a:r>
            <a:r>
              <a:rPr lang="ru-RU" i="1" dirty="0"/>
              <a:t> Довженко </a:t>
            </a:r>
            <a:r>
              <a:rPr lang="ru-RU" i="1" dirty="0" err="1"/>
              <a:t>підписував</a:t>
            </a:r>
            <a:r>
              <a:rPr lang="ru-RU" i="1" dirty="0"/>
              <a:t> „Сашко”. </a:t>
            </a:r>
          </a:p>
        </p:txBody>
      </p:sp>
      <p:pic>
        <p:nvPicPr>
          <p:cNvPr id="5" name="Picture 8" descr="Карикатура На Остапа Вишню"/>
          <p:cNvPicPr>
            <a:picLocks noChangeAspect="1" noChangeArrowheads="1"/>
          </p:cNvPicPr>
          <p:nvPr/>
        </p:nvPicPr>
        <p:blipFill>
          <a:blip r:embed="rId2"/>
          <a:srcRect/>
          <a:stretch>
            <a:fillRect/>
          </a:stretch>
        </p:blipFill>
        <p:spPr>
          <a:xfrm rot="20966242">
            <a:off x="436720" y="626891"/>
            <a:ext cx="2854431" cy="2284479"/>
          </a:xfrm>
          <a:prstGeom prst="rect">
            <a:avLst/>
          </a:prstGeom>
        </p:spPr>
      </p:pic>
      <p:pic>
        <p:nvPicPr>
          <p:cNvPr id="6" name="Picture 9" descr="7BE7FC2F-3B9A-49E6-A9C5-A594B94B720D_w203_s"/>
          <p:cNvPicPr>
            <a:picLocks noChangeAspect="1" noChangeArrowheads="1"/>
          </p:cNvPicPr>
          <p:nvPr/>
        </p:nvPicPr>
        <p:blipFill>
          <a:blip r:embed="rId3"/>
          <a:srcRect/>
          <a:stretch>
            <a:fillRect/>
          </a:stretch>
        </p:blipFill>
        <p:spPr>
          <a:xfrm rot="21055939">
            <a:off x="7039961" y="491297"/>
            <a:ext cx="1600998" cy="3118210"/>
          </a:xfrm>
          <a:prstGeom prst="rect">
            <a:avLst/>
          </a:prstGeom>
        </p:spPr>
      </p:pic>
      <p:pic>
        <p:nvPicPr>
          <p:cNvPr id="7" name="Picture 10" descr="5"/>
          <p:cNvPicPr>
            <a:picLocks noChangeAspect="1" noChangeArrowheads="1"/>
          </p:cNvPicPr>
          <p:nvPr/>
        </p:nvPicPr>
        <p:blipFill>
          <a:blip r:embed="rId4"/>
          <a:srcRect/>
          <a:stretch>
            <a:fillRect/>
          </a:stretch>
        </p:blipFill>
        <p:spPr>
          <a:xfrm rot="281319">
            <a:off x="3598820" y="1966255"/>
            <a:ext cx="2969322" cy="2374768"/>
          </a:xfrm>
          <a:prstGeom prst="rect">
            <a:avLst/>
          </a:prstGeom>
        </p:spPr>
      </p:pic>
      <p:pic>
        <p:nvPicPr>
          <p:cNvPr id="8" name="Picture 11" descr="pt_pogorelov01"/>
          <p:cNvPicPr>
            <a:picLocks noChangeAspect="1" noChangeArrowheads="1"/>
          </p:cNvPicPr>
          <p:nvPr/>
        </p:nvPicPr>
        <p:blipFill>
          <a:blip r:embed="rId5"/>
          <a:srcRect/>
          <a:stretch>
            <a:fillRect/>
          </a:stretch>
        </p:blipFill>
        <p:spPr bwMode="auto">
          <a:xfrm rot="596134">
            <a:off x="6680965" y="4388799"/>
            <a:ext cx="2297845" cy="2114525"/>
          </a:xfrm>
          <a:prstGeom prst="rect">
            <a:avLst/>
          </a:prstGeom>
          <a:noFill/>
          <a:ln w="9525">
            <a:noFill/>
            <a:miter lim="800000"/>
            <a:headEnd/>
            <a:tailEnd/>
          </a:ln>
        </p:spPr>
      </p:pic>
    </p:spTree>
    <p:extLst>
      <p:ext uri="{BB962C8B-B14F-4D97-AF65-F5344CB8AC3E}">
        <p14:creationId xmlns:p14="http://schemas.microsoft.com/office/powerpoint/2010/main" val="387784257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31" presetClass="entr" presetSubtype="0" fill="hold" nodeType="afterEffect">
                                  <p:stCondLst>
                                    <p:cond delay="0"/>
                                  </p:stCondLst>
                                  <p:iterate type="lt">
                                    <p:tmPct val="5000"/>
                                  </p:iterate>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par>
                          <p:cTn id="19" fill="hold">
                            <p:stCondLst>
                              <p:cond delay="2000"/>
                            </p:stCondLst>
                            <p:childTnLst>
                              <p:par>
                                <p:cTn id="20" presetID="3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800" decel="100000"/>
                                        <p:tgtEl>
                                          <p:spTgt spid="7"/>
                                        </p:tgtEl>
                                      </p:cBhvr>
                                    </p:animEffect>
                                    <p:anim calcmode="lin" valueType="num">
                                      <p:cBhvr>
                                        <p:cTn id="23" dur="800" decel="100000" fill="hold"/>
                                        <p:tgtEl>
                                          <p:spTgt spid="7"/>
                                        </p:tgtEl>
                                        <p:attrNameLst>
                                          <p:attrName>style.rotation</p:attrName>
                                        </p:attrNameLst>
                                      </p:cBhvr>
                                      <p:tavLst>
                                        <p:tav tm="0">
                                          <p:val>
                                            <p:fltVal val="-90"/>
                                          </p:val>
                                        </p:tav>
                                        <p:tav tm="100000">
                                          <p:val>
                                            <p:fltVal val="0"/>
                                          </p:val>
                                        </p:tav>
                                      </p:tavLst>
                                    </p:anim>
                                    <p:anim calcmode="lin" valueType="num">
                                      <p:cBhvr>
                                        <p:cTn id="24" dur="800" decel="100000" fill="hold"/>
                                        <p:tgtEl>
                                          <p:spTgt spid="7"/>
                                        </p:tgtEl>
                                        <p:attrNameLst>
                                          <p:attrName>ppt_x</p:attrName>
                                        </p:attrNameLst>
                                      </p:cBhvr>
                                      <p:tavLst>
                                        <p:tav tm="0">
                                          <p:val>
                                            <p:strVal val="#ppt_x+0.4"/>
                                          </p:val>
                                        </p:tav>
                                        <p:tav tm="100000">
                                          <p:val>
                                            <p:strVal val="#ppt_x-0.05"/>
                                          </p:val>
                                        </p:tav>
                                      </p:tavLst>
                                    </p:anim>
                                    <p:anim calcmode="lin" valueType="num">
                                      <p:cBhvr>
                                        <p:cTn id="25" dur="800" decel="100000" fill="hold"/>
                                        <p:tgtEl>
                                          <p:spTgt spid="7"/>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28" fill="hold">
                            <p:stCondLst>
                              <p:cond delay="3000"/>
                            </p:stCondLst>
                            <p:childTnLst>
                              <p:par>
                                <p:cTn id="29" presetID="39" presetClass="entr" presetSubtype="0" accel="10000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548680"/>
            <a:ext cx="8352928" cy="5189113"/>
          </a:xfrm>
          <a:prstGeom prst="rect">
            <a:avLst/>
          </a:prstGeom>
        </p:spPr>
        <p:txBody>
          <a:bodyPr wrap="square">
            <a:spAutoFit/>
          </a:bodyPr>
          <a:lstStyle/>
          <a:p>
            <a:pPr>
              <a:lnSpc>
                <a:spcPct val="80000"/>
              </a:lnSpc>
            </a:pPr>
            <a:r>
              <a:rPr lang="uk-UA" b="1" dirty="0"/>
              <a:t> </a:t>
            </a:r>
            <a:r>
              <a:rPr lang="uk-UA" b="1" dirty="0">
                <a:effectLst>
                  <a:glow rad="215900">
                    <a:schemeClr val="accent2">
                      <a:lumMod val="60000"/>
                      <a:lumOff val="40000"/>
                    </a:schemeClr>
                  </a:glow>
                </a:effectLst>
              </a:rPr>
              <a:t>В</a:t>
            </a:r>
            <a:r>
              <a:rPr lang="uk-UA" dirty="0">
                <a:effectLst>
                  <a:glow rad="215900">
                    <a:schemeClr val="accent2">
                      <a:lumMod val="60000"/>
                      <a:lumOff val="40000"/>
                    </a:schemeClr>
                  </a:glow>
                </a:effectLst>
              </a:rPr>
              <a:t>арвара – грала в аматорському театрі, і Лесь Курбас пророкував їй блискуче акторське майбутнє. Але на одній з літніх прогулянок молода жінка сильно поранила ногу. Через неправильне лікування нога перестала згинатись, і довгий час Варвара була прикута до ліжка. </a:t>
            </a:r>
            <a:r>
              <a:rPr lang="uk-UA" b="1" dirty="0" smtClean="0">
                <a:effectLst>
                  <a:glow rad="215900">
                    <a:schemeClr val="accent2">
                      <a:lumMod val="60000"/>
                      <a:lumOff val="40000"/>
                    </a:schemeClr>
                  </a:glow>
                </a:effectLst>
              </a:rPr>
              <a:t>В</a:t>
            </a:r>
            <a:r>
              <a:rPr lang="uk-UA" dirty="0" smtClean="0">
                <a:effectLst>
                  <a:glow rad="215900">
                    <a:schemeClr val="accent2">
                      <a:lumMod val="60000"/>
                      <a:lumOff val="40000"/>
                    </a:schemeClr>
                  </a:glow>
                </a:effectLst>
              </a:rPr>
              <a:t>арвара </a:t>
            </a:r>
            <a:r>
              <a:rPr lang="uk-UA" dirty="0">
                <a:effectLst>
                  <a:glow rad="215900">
                    <a:schemeClr val="accent2">
                      <a:lumMod val="60000"/>
                      <a:lumOff val="40000"/>
                    </a:schemeClr>
                  </a:glow>
                </a:effectLst>
              </a:rPr>
              <a:t>потребувала дорогого лікування. І Олександр почав шукати додаткових заробітків. Друг Довженка, письменник і блискучий філолог Майк </a:t>
            </a:r>
            <a:r>
              <a:rPr lang="uk-UA" dirty="0" err="1">
                <a:effectLst>
                  <a:glow rad="215900">
                    <a:schemeClr val="accent2">
                      <a:lumMod val="60000"/>
                      <a:lumOff val="40000"/>
                    </a:schemeClr>
                  </a:glow>
                </a:effectLst>
              </a:rPr>
              <a:t>Йогансен</a:t>
            </a:r>
            <a:r>
              <a:rPr lang="uk-UA" dirty="0">
                <a:effectLst>
                  <a:glow rad="215900">
                    <a:schemeClr val="accent2">
                      <a:lumMod val="60000"/>
                      <a:lumOff val="40000"/>
                    </a:schemeClr>
                  </a:glow>
                </a:effectLst>
              </a:rPr>
              <a:t>, перекладав титри до німих іноземних фільмів. Олександр також володів іноземними мовами і, Майк, знаючи його фінансову скруту, став ділитися з Довженком своїми </a:t>
            </a:r>
            <a:r>
              <a:rPr lang="uk-UA" dirty="0" err="1" smtClean="0">
                <a:effectLst>
                  <a:glow rad="215900">
                    <a:schemeClr val="accent2">
                      <a:lumMod val="60000"/>
                      <a:lumOff val="40000"/>
                    </a:schemeClr>
                  </a:glow>
                </a:effectLst>
              </a:rPr>
              <a:t>замовленнями.</a:t>
            </a:r>
            <a:r>
              <a:rPr lang="uk-UA" b="1" dirty="0" err="1" smtClean="0">
                <a:effectLst>
                  <a:glow rad="215900">
                    <a:schemeClr val="accent2">
                      <a:lumMod val="60000"/>
                      <a:lumOff val="40000"/>
                    </a:schemeClr>
                  </a:glow>
                </a:effectLst>
              </a:rPr>
              <a:t>Т</a:t>
            </a:r>
            <a:r>
              <a:rPr lang="uk-UA" dirty="0" err="1" smtClean="0">
                <a:effectLst>
                  <a:glow rad="215900">
                    <a:schemeClr val="accent2">
                      <a:lumMod val="60000"/>
                      <a:lumOff val="40000"/>
                    </a:schemeClr>
                  </a:glow>
                </a:effectLst>
              </a:rPr>
              <a:t>ак</a:t>
            </a:r>
            <a:r>
              <a:rPr lang="uk-UA" dirty="0" smtClean="0">
                <a:effectLst>
                  <a:glow rad="215900">
                    <a:schemeClr val="accent2">
                      <a:lumMod val="60000"/>
                      <a:lumOff val="40000"/>
                    </a:schemeClr>
                  </a:glow>
                </a:effectLst>
              </a:rPr>
              <a:t> </a:t>
            </a:r>
            <a:r>
              <a:rPr lang="uk-UA" dirty="0">
                <a:effectLst>
                  <a:glow rad="215900">
                    <a:schemeClr val="accent2">
                      <a:lumMod val="60000"/>
                      <a:lumOff val="40000"/>
                    </a:schemeClr>
                  </a:glow>
                </a:effectLst>
              </a:rPr>
              <a:t>Олександр почав співпрацювати з Одеською кінофабрикою. У цей час він тісно спілкується з впливовим на той час і орієнтованим на кіно літературним об’єднанням «Гарт», що було створене у січні 1923 року. Творчими та ідейними натхненниками «Гарту» були Василь Еллан-Блакитний та Майк </a:t>
            </a:r>
            <a:r>
              <a:rPr lang="uk-UA" dirty="0" err="1">
                <a:effectLst>
                  <a:glow rad="215900">
                    <a:schemeClr val="accent2">
                      <a:lumMod val="60000"/>
                      <a:lumOff val="40000"/>
                    </a:schemeClr>
                  </a:glow>
                </a:effectLst>
              </a:rPr>
              <a:t>Йогансен</a:t>
            </a:r>
            <a:r>
              <a:rPr lang="uk-UA" dirty="0">
                <a:effectLst>
                  <a:glow rad="215900">
                    <a:schemeClr val="accent2">
                      <a:lumMod val="60000"/>
                      <a:lumOff val="40000"/>
                    </a:schemeClr>
                  </a:glow>
                </a:effectLst>
              </a:rPr>
              <a:t>. До складу також входили К. Гордієнко, І. Дніпровський, І. Кириленко, О. Копиленко, В.Коряк, Г. Коцюба, І. Кулик, М. Майський, В. Поліщук, І. Сенченко, В. Сосюра, М. Тарновський, П. Тичина та М. Хвильовий.</a:t>
            </a:r>
          </a:p>
          <a:p>
            <a:pPr>
              <a:lnSpc>
                <a:spcPct val="80000"/>
              </a:lnSpc>
            </a:pPr>
            <a:r>
              <a:rPr lang="uk-UA" dirty="0">
                <a:effectLst>
                  <a:glow rad="215900">
                    <a:schemeClr val="accent2">
                      <a:lumMod val="60000"/>
                      <a:lumOff val="40000"/>
                    </a:schemeClr>
                  </a:glow>
                </a:effectLst>
              </a:rPr>
              <a:t>	   Після розпаду «Гарту» Довженко стає одним з засновників ВАПЛІТЕ  А тисяча дев’ятсот двадцять п’ятого року на пропозицію Юрія Яновського, який тоді був головним редактором першої в Україні – Одеської – кінофабрики, Довженко написав сценарій дитячої комедії </a:t>
            </a:r>
            <a:r>
              <a:rPr lang="uk-UA" dirty="0" err="1">
                <a:effectLst>
                  <a:glow rad="215900">
                    <a:schemeClr val="accent2">
                      <a:lumMod val="60000"/>
                      <a:lumOff val="40000"/>
                    </a:schemeClr>
                  </a:glow>
                </a:effectLst>
              </a:rPr>
              <a:t>„Вася-реформатор</a:t>
            </a:r>
            <a:r>
              <a:rPr lang="uk-UA" dirty="0">
                <a:effectLst>
                  <a:glow rad="215900">
                    <a:schemeClr val="accent2">
                      <a:lumMod val="60000"/>
                      <a:lumOff val="40000"/>
                    </a:schemeClr>
                  </a:glow>
                </a:effectLst>
              </a:rPr>
              <a:t>”.</a:t>
            </a:r>
            <a:r>
              <a:rPr lang="ru-RU" dirty="0">
                <a:effectLst>
                  <a:glow rad="215900">
                    <a:schemeClr val="accent2">
                      <a:lumMod val="60000"/>
                      <a:lumOff val="40000"/>
                    </a:schemeClr>
                  </a:glow>
                </a:effectLst>
              </a:rPr>
              <a:t> </a:t>
            </a:r>
            <a:endParaRPr lang="uk-UA" dirty="0">
              <a:effectLst>
                <a:glow rad="215900">
                  <a:schemeClr val="accent2">
                    <a:lumMod val="60000"/>
                    <a:lumOff val="40000"/>
                  </a:schemeClr>
                </a:glow>
              </a:effectLst>
            </a:endParaRPr>
          </a:p>
        </p:txBody>
      </p:sp>
      <p:sp>
        <p:nvSpPr>
          <p:cNvPr id="5" name="AutoShape 2" descr="http://kino-teatr.ru/acter/album/16235/pv_17088.jpg"/>
          <p:cNvSpPr>
            <a:spLocks noChangeAspect="1" noChangeArrowheads="1"/>
          </p:cNvSpPr>
          <p:nvPr/>
        </p:nvSpPr>
        <p:spPr bwMode="auto">
          <a:xfrm>
            <a:off x="155575" y="-685800"/>
            <a:ext cx="190500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Tree>
    <p:extLst>
      <p:ext uri="{BB962C8B-B14F-4D97-AF65-F5344CB8AC3E}">
        <p14:creationId xmlns:p14="http://schemas.microsoft.com/office/powerpoint/2010/main" val="363224365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55976" y="264801"/>
            <a:ext cx="4572000" cy="3139321"/>
          </a:xfrm>
          <a:prstGeom prst="rect">
            <a:avLst/>
          </a:prstGeom>
        </p:spPr>
        <p:txBody>
          <a:bodyPr>
            <a:spAutoFit/>
          </a:bodyPr>
          <a:lstStyle/>
          <a:p>
            <a:r>
              <a:rPr lang="uk-UA" dirty="0">
                <a:effectLst>
                  <a:glow rad="482600">
                    <a:schemeClr val="accent1">
                      <a:satMod val="175000"/>
                      <a:alpha val="40000"/>
                    </a:schemeClr>
                  </a:glow>
                </a:effectLst>
              </a:rPr>
              <a:t>Мистецтво нового часу – кіно – все більше полонило його. Двадцять шостого року Довженко переїжджає до Одеси і розпочинає нове життя, в якому вже не лишається місця для Варвари. </a:t>
            </a:r>
            <a:r>
              <a:rPr lang="uk-UA" dirty="0" smtClean="0">
                <a:effectLst>
                  <a:glow rad="482600">
                    <a:schemeClr val="accent1">
                      <a:satMod val="175000"/>
                      <a:alpha val="40000"/>
                    </a:schemeClr>
                  </a:glow>
                </a:effectLst>
              </a:rPr>
              <a:t>Новим </a:t>
            </a:r>
            <a:r>
              <a:rPr lang="uk-UA" dirty="0">
                <a:effectLst>
                  <a:glow rad="482600">
                    <a:schemeClr val="accent1">
                      <a:satMod val="175000"/>
                      <a:alpha val="40000"/>
                    </a:schemeClr>
                  </a:glow>
                </a:effectLst>
              </a:rPr>
              <a:t>коханням Олександра Довженка стала актриса Юлія </a:t>
            </a:r>
            <a:r>
              <a:rPr lang="uk-UA" dirty="0" err="1">
                <a:effectLst>
                  <a:glow rad="482600">
                    <a:schemeClr val="accent1">
                      <a:satMod val="175000"/>
                      <a:alpha val="40000"/>
                    </a:schemeClr>
                  </a:glow>
                </a:effectLst>
              </a:rPr>
              <a:t>Солнцева</a:t>
            </a:r>
            <a:r>
              <a:rPr lang="uk-UA" dirty="0">
                <a:effectLst>
                  <a:glow rad="482600">
                    <a:schemeClr val="accent1">
                      <a:satMod val="175000"/>
                      <a:alpha val="40000"/>
                    </a:schemeClr>
                  </a:glow>
                </a:effectLst>
              </a:rPr>
              <a:t>. Довженко побачив її на кінофабриці в Одесі у той час, коли ставив там свої перші фільми. </a:t>
            </a:r>
          </a:p>
        </p:txBody>
      </p:sp>
      <p:pic>
        <p:nvPicPr>
          <p:cNvPr id="3" name="photo1" descr="http://www.imena.tv/images/dovzhenko/7p.jpg">
            <a:hlinkClick r:id="rId2"/>
          </p:cNvPr>
          <p:cNvPicPr>
            <a:picLocks noChangeAspect="1" noChangeArrowheads="1"/>
          </p:cNvPicPr>
          <p:nvPr/>
        </p:nvPicPr>
        <p:blipFill>
          <a:blip r:embed="rId3"/>
          <a:srcRect/>
          <a:stretch>
            <a:fillRect/>
          </a:stretch>
        </p:blipFill>
        <p:spPr bwMode="auto">
          <a:xfrm rot="-296270">
            <a:off x="312928" y="401364"/>
            <a:ext cx="3286467" cy="2628802"/>
          </a:xfrm>
          <a:prstGeom prst="rect">
            <a:avLst/>
          </a:prstGeom>
          <a:noFill/>
          <a:ln w="9525">
            <a:noFill/>
            <a:miter lim="800000"/>
            <a:headEnd/>
            <a:tailEnd/>
          </a:ln>
        </p:spPr>
      </p:pic>
      <p:pic>
        <p:nvPicPr>
          <p:cNvPr id="7170" name="Picture 2" descr="http://i.obozrevatel.ua/8/1194372/84814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7196" y="3538748"/>
            <a:ext cx="4587905" cy="305860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1520" y="4361563"/>
            <a:ext cx="3716569" cy="2308324"/>
          </a:xfrm>
          <a:prstGeom prst="rect">
            <a:avLst/>
          </a:prstGeom>
        </p:spPr>
        <p:txBody>
          <a:bodyPr wrap="square">
            <a:spAutoFit/>
          </a:bodyPr>
          <a:lstStyle/>
          <a:p>
            <a:pPr>
              <a:lnSpc>
                <a:spcPct val="80000"/>
              </a:lnSpc>
            </a:pPr>
            <a:r>
              <a:rPr lang="uk-UA" dirty="0">
                <a:effectLst>
                  <a:glow rad="368300">
                    <a:schemeClr val="accent2">
                      <a:satMod val="175000"/>
                      <a:alpha val="40000"/>
                    </a:schemeClr>
                  </a:glow>
                </a:effectLst>
              </a:rPr>
              <a:t>Юлія </a:t>
            </a:r>
            <a:r>
              <a:rPr lang="uk-UA" dirty="0" err="1">
                <a:effectLst>
                  <a:glow rad="368300">
                    <a:schemeClr val="accent2">
                      <a:satMod val="175000"/>
                      <a:alpha val="40000"/>
                    </a:schemeClr>
                  </a:glow>
                </a:effectLst>
              </a:rPr>
              <a:t>Солнцева</a:t>
            </a:r>
            <a:r>
              <a:rPr lang="uk-UA" dirty="0">
                <a:effectLst>
                  <a:glow rad="368300">
                    <a:schemeClr val="accent2">
                      <a:satMod val="175000"/>
                      <a:alpha val="40000"/>
                    </a:schemeClr>
                  </a:glow>
                </a:effectLst>
              </a:rPr>
              <a:t> була не тільки дружиною Олександра, а і його незмінним асистентом. Першою самостійною картиною Довженка стала </a:t>
            </a:r>
            <a:r>
              <a:rPr lang="uk-UA" dirty="0" err="1">
                <a:effectLst>
                  <a:glow rad="368300">
                    <a:schemeClr val="accent2">
                      <a:satMod val="175000"/>
                      <a:alpha val="40000"/>
                    </a:schemeClr>
                  </a:glow>
                </a:effectLst>
              </a:rPr>
              <a:t>„Сумка</a:t>
            </a:r>
            <a:r>
              <a:rPr lang="uk-UA" dirty="0">
                <a:effectLst>
                  <a:glow rad="368300">
                    <a:schemeClr val="accent2">
                      <a:satMod val="175000"/>
                      <a:alpha val="40000"/>
                    </a:schemeClr>
                  </a:glow>
                </a:effectLst>
              </a:rPr>
              <a:t> дипкур’єра”. У цьому фільмі він уперше й востаннє сам з’явився на кіноекрані – у маленькій ролі </a:t>
            </a:r>
            <a:r>
              <a:rPr lang="uk-UA" dirty="0" smtClean="0">
                <a:effectLst>
                  <a:glow rad="368300">
                    <a:schemeClr val="accent2">
                      <a:satMod val="175000"/>
                      <a:alpha val="40000"/>
                    </a:schemeClr>
                  </a:glow>
                </a:effectLst>
              </a:rPr>
              <a:t>кочегара.</a:t>
            </a:r>
            <a:endParaRPr lang="uk-UA" dirty="0">
              <a:effectLst>
                <a:glow rad="368300">
                  <a:schemeClr val="accent2">
                    <a:satMod val="175000"/>
                    <a:alpha val="40000"/>
                  </a:schemeClr>
                </a:glow>
              </a:effectLst>
            </a:endParaRPr>
          </a:p>
        </p:txBody>
      </p:sp>
      <p:pic>
        <p:nvPicPr>
          <p:cNvPr id="6" name="photo1" descr="http://www.imena.tv/images/dovzhenko/8p.jpg">
            <a:hlinkClick r:id="rId2"/>
          </p:cNvPr>
          <p:cNvPicPr>
            <a:picLocks noChangeAspect="1" noChangeArrowheads="1"/>
          </p:cNvPicPr>
          <p:nvPr/>
        </p:nvPicPr>
        <p:blipFill>
          <a:blip r:embed="rId5"/>
          <a:srcRect/>
          <a:stretch>
            <a:fillRect/>
          </a:stretch>
        </p:blipFill>
        <p:spPr bwMode="auto">
          <a:xfrm rot="245494">
            <a:off x="2022340" y="2437071"/>
            <a:ext cx="2213918" cy="1934101"/>
          </a:xfrm>
          <a:prstGeom prst="rect">
            <a:avLst/>
          </a:prstGeom>
          <a:noFill/>
          <a:ln w="9525">
            <a:noFill/>
            <a:miter lim="800000"/>
            <a:headEnd/>
            <a:tailEnd/>
          </a:ln>
        </p:spPr>
      </p:pic>
    </p:spTree>
    <p:extLst>
      <p:ext uri="{BB962C8B-B14F-4D97-AF65-F5344CB8AC3E}">
        <p14:creationId xmlns:p14="http://schemas.microsoft.com/office/powerpoint/2010/main" val="419854351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Осень</Template>
  <TotalTime>70</TotalTime>
  <Words>1061</Words>
  <Application>Microsoft Office PowerPoint</Application>
  <PresentationFormat>Экран (4:3)</PresentationFormat>
  <Paragraphs>37</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Autumn</vt:lpstr>
      <vt:lpstr>Олександр Довженко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Марійка</dc:creator>
  <cp:lastModifiedBy>Марійка</cp:lastModifiedBy>
  <cp:revision>8</cp:revision>
  <dcterms:created xsi:type="dcterms:W3CDTF">2014-01-27T18:03:21Z</dcterms:created>
  <dcterms:modified xsi:type="dcterms:W3CDTF">2014-01-27T19:31:10Z</dcterms:modified>
</cp:coreProperties>
</file>