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alpha val="80000"/>
              </a:schemeClr>
            </a:gs>
            <a:gs pos="18000">
              <a:srgbClr val="FFCC66"/>
            </a:gs>
            <a:gs pos="7900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3231"/>
            <a:ext cx="9144001" cy="68764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3798" y="92171"/>
            <a:ext cx="5472608" cy="1714202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Bookman Old Style" panose="02050604050505020204" pitchFamily="18" charset="0"/>
              </a:rPr>
              <a:t>Друзі та недруги </a:t>
            </a:r>
            <a:br>
              <a:rPr lang="uk-UA" b="1" dirty="0" smtClean="0">
                <a:latin typeface="Bookman Old Style" panose="02050604050505020204" pitchFamily="18" charset="0"/>
              </a:rPr>
            </a:br>
            <a:r>
              <a:rPr lang="uk-UA" b="1" dirty="0" smtClean="0">
                <a:latin typeface="Bookman Old Style" panose="02050604050505020204" pitchFamily="18" charset="0"/>
              </a:rPr>
              <a:t>Т. Г. Шевченка</a:t>
            </a:r>
            <a:endParaRPr lang="uk-UA" b="1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237"/>
            <a:ext cx="3467274" cy="4416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060870" y="15567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i="1" dirty="0" smtClean="0">
                <a:latin typeface="Segoe Print" panose="02000600000000000000" pitchFamily="2" charset="0"/>
              </a:rPr>
              <a:t>Той </a:t>
            </a:r>
            <a:r>
              <a:rPr lang="ru-RU" sz="2400" b="1" i="1" dirty="0" err="1" smtClean="0">
                <a:latin typeface="Segoe Print" panose="02000600000000000000" pitchFamily="2" charset="0"/>
              </a:rPr>
              <a:t>мурує</a:t>
            </a:r>
            <a:r>
              <a:rPr lang="ru-RU" sz="2400" b="1" i="1" dirty="0" smtClean="0">
                <a:latin typeface="Segoe Print" panose="02000600000000000000" pitchFamily="2" charset="0"/>
              </a:rPr>
              <a:t>, той </a:t>
            </a:r>
            <a:r>
              <a:rPr lang="ru-RU" sz="2400" b="1" i="1" dirty="0" err="1" smtClean="0">
                <a:latin typeface="Segoe Print" panose="02000600000000000000" pitchFamily="2" charset="0"/>
              </a:rPr>
              <a:t>руйнує</a:t>
            </a:r>
            <a:r>
              <a:rPr lang="ru-RU" sz="2400" b="1" i="1" dirty="0" smtClean="0">
                <a:latin typeface="Segoe Print" panose="02000600000000000000" pitchFamily="2" charset="0"/>
              </a:rPr>
              <a:t>,</a:t>
            </a:r>
          </a:p>
          <a:p>
            <a:pPr algn="r"/>
            <a:r>
              <a:rPr lang="ru-RU" sz="2400" b="1" i="1" dirty="0" smtClean="0">
                <a:latin typeface="Segoe Print" panose="02000600000000000000" pitchFamily="2" charset="0"/>
              </a:rPr>
              <a:t>Той </a:t>
            </a:r>
            <a:r>
              <a:rPr lang="ru-RU" sz="2400" b="1" i="1" dirty="0" err="1" smtClean="0">
                <a:latin typeface="Segoe Print" panose="02000600000000000000" pitchFamily="2" charset="0"/>
              </a:rPr>
              <a:t>неситим</a:t>
            </a:r>
            <a:r>
              <a:rPr lang="ru-RU" sz="2400" b="1" i="1" dirty="0" smtClean="0">
                <a:latin typeface="Segoe Print" panose="02000600000000000000" pitchFamily="2" charset="0"/>
              </a:rPr>
              <a:t> оком</a:t>
            </a:r>
          </a:p>
          <a:p>
            <a:pPr algn="r"/>
            <a:r>
              <a:rPr lang="ru-RU" sz="2400" b="1" i="1" dirty="0" smtClean="0">
                <a:latin typeface="Segoe Print" panose="02000600000000000000" pitchFamily="2" charset="0"/>
              </a:rPr>
              <a:t>За край </a:t>
            </a:r>
            <a:r>
              <a:rPr lang="ru-RU" sz="2400" b="1" i="1" dirty="0" err="1" smtClean="0">
                <a:latin typeface="Segoe Print" panose="02000600000000000000" pitchFamily="2" charset="0"/>
              </a:rPr>
              <a:t>світа</a:t>
            </a:r>
            <a:r>
              <a:rPr lang="ru-RU" sz="2400" b="1" i="1" dirty="0" smtClean="0">
                <a:latin typeface="Segoe Print" panose="02000600000000000000" pitchFamily="2" charset="0"/>
              </a:rPr>
              <a:t> </a:t>
            </a:r>
            <a:r>
              <a:rPr lang="ru-RU" sz="2400" b="1" i="1" dirty="0" err="1" smtClean="0">
                <a:latin typeface="Segoe Print" panose="02000600000000000000" pitchFamily="2" charset="0"/>
              </a:rPr>
              <a:t>зазирає</a:t>
            </a:r>
            <a:r>
              <a:rPr lang="ru-RU" sz="2400" b="1" i="1" dirty="0" smtClean="0">
                <a:latin typeface="Segoe Print" panose="02000600000000000000" pitchFamily="2" charset="0"/>
              </a:rPr>
              <a:t>.</a:t>
            </a:r>
          </a:p>
          <a:p>
            <a:pPr algn="r"/>
            <a:r>
              <a:rPr lang="ru-RU" sz="2400" b="1" i="1" dirty="0" smtClean="0">
                <a:latin typeface="Segoe Print" panose="02000600000000000000" pitchFamily="2" charset="0"/>
              </a:rPr>
              <a:t>"</a:t>
            </a:r>
            <a:r>
              <a:rPr lang="ru-RU" sz="2400" b="1" i="1" dirty="0">
                <a:latin typeface="Segoe Print" panose="02000600000000000000" pitchFamily="2" charset="0"/>
              </a:rPr>
              <a:t>Сон"</a:t>
            </a:r>
            <a:endParaRPr lang="uk-UA" sz="2400" b="1" i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527"/>
            <a:ext cx="9144000" cy="6822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i="1" dirty="0" smtClean="0"/>
              <a:t>   Джерела інформації: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i="1" dirty="0"/>
              <a:t>http://ridna.ua</a:t>
            </a:r>
            <a:endParaRPr lang="uk-UA" sz="2800" b="1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i="1" dirty="0" smtClean="0"/>
              <a:t>t-shevchenko.name</a:t>
            </a:r>
            <a:endParaRPr lang="uk-UA" sz="2800" b="1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i="1" dirty="0"/>
              <a:t>http://skripnikmarina.ucoz.ua</a:t>
            </a:r>
            <a:r>
              <a:rPr lang="en-US" sz="2800" b="1" i="1" dirty="0" smtClean="0"/>
              <a:t>/</a:t>
            </a:r>
            <a:endParaRPr lang="uk-UA" sz="2800" b="1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i="1" dirty="0"/>
              <a:t>https://</a:t>
            </a:r>
            <a:r>
              <a:rPr lang="en-US" sz="2800" b="1" i="1" dirty="0" smtClean="0"/>
              <a:t>www.google.com.ua</a:t>
            </a:r>
            <a:endParaRPr lang="uk-UA" sz="2800" b="1" i="1" dirty="0" smtClean="0"/>
          </a:p>
          <a:p>
            <a:pPr marL="0" indent="0">
              <a:buNone/>
            </a:pPr>
            <a:r>
              <a:rPr lang="uk-UA" sz="3600" b="1" i="1" smtClean="0"/>
              <a:t>    </a:t>
            </a:r>
            <a:r>
              <a:rPr lang="uk-UA" sz="3600" b="1" i="1" smtClean="0"/>
              <a:t>Підготувала:</a:t>
            </a:r>
            <a:endParaRPr lang="uk-UA" sz="3600" b="1" i="1" dirty="0" smtClean="0"/>
          </a:p>
          <a:p>
            <a:pPr marL="0" indent="0">
              <a:buNone/>
            </a:pPr>
            <a:r>
              <a:rPr lang="uk-UA" sz="3600" b="1" i="1" dirty="0"/>
              <a:t>  </a:t>
            </a:r>
            <a:r>
              <a:rPr lang="uk-UA" sz="2400" b="1" i="1" dirty="0" smtClean="0"/>
              <a:t>Купин Лілія-Марія</a:t>
            </a:r>
          </a:p>
          <a:p>
            <a:pPr marL="0" indent="0">
              <a:buNone/>
            </a:pPr>
            <a:r>
              <a:rPr lang="uk-UA" sz="2400" b="1" i="1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0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745" y="188640"/>
            <a:ext cx="8259153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latin typeface="Georgia" panose="02040502050405020303" pitchFamily="18" charset="0"/>
              </a:rPr>
              <a:t>Великий </a:t>
            </a:r>
            <a:r>
              <a:rPr lang="ru-RU" i="1" dirty="0" err="1">
                <a:latin typeface="Georgia" panose="02040502050405020303" pitchFamily="18" charset="0"/>
              </a:rPr>
              <a:t>Кобзар</a:t>
            </a:r>
            <a:r>
              <a:rPr lang="ru-RU" i="1" dirty="0">
                <a:latin typeface="Georgia" panose="02040502050405020303" pitchFamily="18" charset="0"/>
              </a:rPr>
              <a:t> </a:t>
            </a:r>
            <a:r>
              <a:rPr lang="ru-RU" i="1" dirty="0" err="1">
                <a:latin typeface="Georgia" panose="02040502050405020303" pitchFamily="18" charset="0"/>
              </a:rPr>
              <a:t>був</a:t>
            </a:r>
            <a:r>
              <a:rPr lang="ru-RU" i="1" dirty="0">
                <a:latin typeface="Georgia" panose="02040502050405020303" pitchFamily="18" charset="0"/>
              </a:rPr>
              <a:t> </a:t>
            </a:r>
            <a:r>
              <a:rPr lang="ru-RU" i="1" dirty="0" err="1">
                <a:latin typeface="Georgia" panose="02040502050405020303" pitchFamily="18" charset="0"/>
              </a:rPr>
              <a:t>щирим</a:t>
            </a:r>
            <a:r>
              <a:rPr lang="ru-RU" i="1" dirty="0">
                <a:latin typeface="Georgia" panose="02040502050405020303" pitchFamily="18" charset="0"/>
              </a:rPr>
              <a:t> </a:t>
            </a:r>
            <a:r>
              <a:rPr lang="ru-RU" i="1" dirty="0" err="1">
                <a:latin typeface="Georgia" panose="02040502050405020303" pitchFamily="18" charset="0"/>
              </a:rPr>
              <a:t>співцем</a:t>
            </a:r>
            <a:r>
              <a:rPr lang="ru-RU" i="1" dirty="0">
                <a:latin typeface="Georgia" panose="02040502050405020303" pitchFamily="18" charset="0"/>
              </a:rPr>
              <a:t> </a:t>
            </a:r>
            <a:r>
              <a:rPr lang="ru-RU" i="1" dirty="0" err="1">
                <a:latin typeface="Georgia" panose="02040502050405020303" pitchFamily="18" charset="0"/>
              </a:rPr>
              <a:t>волі</a:t>
            </a:r>
            <a:r>
              <a:rPr lang="ru-RU" i="1" dirty="0">
                <a:latin typeface="Georgia" panose="02040502050405020303" pitchFamily="18" charset="0"/>
              </a:rPr>
              <a:t> </a:t>
            </a:r>
            <a:r>
              <a:rPr lang="ru-RU" i="1" dirty="0" err="1">
                <a:latin typeface="Georgia" panose="02040502050405020303" pitchFamily="18" charset="0"/>
              </a:rPr>
              <a:t>людського</a:t>
            </a:r>
            <a:r>
              <a:rPr lang="ru-RU" i="1" dirty="0">
                <a:latin typeface="Georgia" panose="02040502050405020303" pitchFamily="18" charset="0"/>
              </a:rPr>
              <a:t> духу. </a:t>
            </a:r>
            <a:r>
              <a:rPr lang="ru-RU" i="1" dirty="0" err="1">
                <a:latin typeface="Georgia" panose="02040502050405020303" pitchFamily="18" charset="0"/>
              </a:rPr>
              <a:t>Хто</a:t>
            </a:r>
            <a:r>
              <a:rPr lang="ru-RU" i="1" dirty="0">
                <a:latin typeface="Georgia" panose="02040502050405020303" pitchFamily="18" charset="0"/>
              </a:rPr>
              <a:t> </a:t>
            </a:r>
            <a:r>
              <a:rPr lang="ru-RU" i="1" dirty="0" err="1">
                <a:latin typeface="Georgia" panose="02040502050405020303" pitchFamily="18" charset="0"/>
              </a:rPr>
              <a:t>відає</a:t>
            </a:r>
            <a:r>
              <a:rPr lang="ru-RU" i="1" dirty="0">
                <a:latin typeface="Georgia" panose="02040502050405020303" pitchFamily="18" charset="0"/>
              </a:rPr>
              <a:t>, </a:t>
            </a:r>
            <a:r>
              <a:rPr lang="ru-RU" i="1" dirty="0" err="1">
                <a:latin typeface="Georgia" panose="02040502050405020303" pitchFamily="18" charset="0"/>
              </a:rPr>
              <a:t>чи</a:t>
            </a:r>
            <a:r>
              <a:rPr lang="ru-RU" i="1" dirty="0">
                <a:latin typeface="Georgia" panose="02040502050405020303" pitchFamily="18" charset="0"/>
              </a:rPr>
              <a:t> знав </a:t>
            </a:r>
            <a:r>
              <a:rPr lang="ru-RU" i="1" dirty="0" err="1">
                <a:latin typeface="Georgia" panose="02040502050405020303" pitchFamily="18" charset="0"/>
              </a:rPr>
              <a:t>би</a:t>
            </a:r>
            <a:r>
              <a:rPr lang="ru-RU" i="1" dirty="0">
                <a:latin typeface="Georgia" panose="02040502050405020303" pitchFamily="18" charset="0"/>
              </a:rPr>
              <a:t> </a:t>
            </a:r>
            <a:r>
              <a:rPr lang="ru-RU" i="1" dirty="0" err="1">
                <a:latin typeface="Georgia" panose="02040502050405020303" pitchFamily="18" charset="0"/>
              </a:rPr>
              <a:t>світ</a:t>
            </a:r>
            <a:r>
              <a:rPr lang="ru-RU" i="1" dirty="0">
                <a:latin typeface="Georgia" panose="02040502050405020303" pitchFamily="18" charset="0"/>
              </a:rPr>
              <a:t> про феномен </a:t>
            </a:r>
            <a:r>
              <a:rPr lang="ru-RU" i="1" dirty="0" err="1">
                <a:latin typeface="Georgia" panose="02040502050405020303" pitchFamily="18" charset="0"/>
              </a:rPr>
              <a:t>Шевченка</a:t>
            </a:r>
            <a:r>
              <a:rPr lang="ru-RU" i="1" dirty="0">
                <a:latin typeface="Georgia" panose="02040502050405020303" pitchFamily="18" charset="0"/>
              </a:rPr>
              <a:t>, </a:t>
            </a:r>
            <a:r>
              <a:rPr lang="ru-RU" i="1" dirty="0" err="1">
                <a:latin typeface="Georgia" panose="02040502050405020303" pitchFamily="18" charset="0"/>
              </a:rPr>
              <a:t>якби</a:t>
            </a:r>
            <a:r>
              <a:rPr lang="ru-RU" i="1" dirty="0">
                <a:latin typeface="Georgia" panose="02040502050405020303" pitchFamily="18" charset="0"/>
              </a:rPr>
              <a:t> не </a:t>
            </a:r>
            <a:r>
              <a:rPr lang="ru-RU" i="1" dirty="0" err="1">
                <a:latin typeface="Georgia" panose="02040502050405020303" pitchFamily="18" charset="0"/>
              </a:rPr>
              <a:t>було</a:t>
            </a:r>
            <a:r>
              <a:rPr lang="ru-RU" i="1" dirty="0">
                <a:latin typeface="Georgia" panose="02040502050405020303" pitchFamily="18" charset="0"/>
              </a:rPr>
              <a:t> 22 </a:t>
            </a:r>
            <a:r>
              <a:rPr lang="ru-RU" i="1" dirty="0" err="1">
                <a:latin typeface="Georgia" panose="02040502050405020303" pitchFamily="18" charset="0"/>
              </a:rPr>
              <a:t>квітня</a:t>
            </a:r>
            <a:r>
              <a:rPr lang="ru-RU" i="1" dirty="0">
                <a:latin typeface="Georgia" panose="02040502050405020303" pitchFamily="18" charset="0"/>
              </a:rPr>
              <a:t> 1838 року — дня </a:t>
            </a:r>
            <a:r>
              <a:rPr lang="ru-RU" i="1" dirty="0" err="1">
                <a:latin typeface="Georgia" panose="02040502050405020303" pitchFamily="18" charset="0"/>
              </a:rPr>
              <a:t>підписання</a:t>
            </a:r>
            <a:r>
              <a:rPr lang="ru-RU" i="1" dirty="0">
                <a:latin typeface="Georgia" panose="02040502050405020303" pitchFamily="18" charset="0"/>
              </a:rPr>
              <a:t> </a:t>
            </a:r>
            <a:r>
              <a:rPr lang="ru-RU" i="1" dirty="0" err="1">
                <a:latin typeface="Georgia" panose="02040502050405020303" pitchFamily="18" charset="0"/>
              </a:rPr>
              <a:t>знаменитої</a:t>
            </a:r>
            <a:r>
              <a:rPr lang="ru-RU" i="1" dirty="0">
                <a:latin typeface="Georgia" panose="02040502050405020303" pitchFamily="18" charset="0"/>
              </a:rPr>
              <a:t> </a:t>
            </a:r>
            <a:r>
              <a:rPr lang="ru-RU" i="1" dirty="0" err="1">
                <a:latin typeface="Georgia" panose="02040502050405020303" pitchFamily="18" charset="0"/>
              </a:rPr>
              <a:t>відпускної</a:t>
            </a:r>
            <a:r>
              <a:rPr lang="ru-RU" i="1" dirty="0">
                <a:latin typeface="Georgia" panose="02040502050405020303" pitchFamily="18" charset="0"/>
              </a:rPr>
              <a:t>. </a:t>
            </a:r>
            <a:endParaRPr lang="uk-UA" i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96" y="2636912"/>
            <a:ext cx="5757215" cy="396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81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2897088" cy="394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404664"/>
            <a:ext cx="5976664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sz="2800" i="1" dirty="0" smtClean="0"/>
              <a:t>Історія </a:t>
            </a:r>
            <a:r>
              <a:rPr lang="uk-UA" sz="2800" i="1" dirty="0"/>
              <a:t>викупу Тараса Шевченка з кріпацтва відома всім. Однак значення цієї події у його житті </a:t>
            </a:r>
            <a:r>
              <a:rPr lang="uk-UA" sz="2800" i="1" dirty="0" smtClean="0"/>
              <a:t>надзвичайно велике. На </a:t>
            </a:r>
            <a:r>
              <a:rPr lang="uk-UA" sz="2800" i="1" dirty="0"/>
              <a:t>жаль, нині не до кінця з’ясовано чимало питань. Хто саме був </a:t>
            </a:r>
            <a:r>
              <a:rPr lang="uk-UA" sz="2800" i="1" dirty="0" smtClean="0"/>
              <a:t>ініціатором </a:t>
            </a:r>
            <a:r>
              <a:rPr lang="uk-UA" sz="2800" i="1" dirty="0"/>
              <a:t>викупу Шевченка з кріпацької неволі? Що спонукало людей взятися за цю справу? Де нині зберігається оригінал </a:t>
            </a:r>
            <a:r>
              <a:rPr lang="uk-UA" sz="2800" i="1" dirty="0" smtClean="0"/>
              <a:t>портрета </a:t>
            </a:r>
            <a:r>
              <a:rPr lang="uk-UA" sz="2800" i="1" dirty="0"/>
              <a:t>та копія з нього</a:t>
            </a:r>
            <a:r>
              <a:rPr lang="uk-UA" sz="2800" i="1" dirty="0" smtClean="0"/>
              <a:t>?</a:t>
            </a:r>
          </a:p>
          <a:p>
            <a:pPr marL="0" indent="0">
              <a:buNone/>
            </a:pPr>
            <a:r>
              <a:rPr lang="uk-UA" sz="2800" i="1" dirty="0" smtClean="0"/>
              <a:t>Отож, поміркуймо над деякими з цих питань, </a:t>
            </a:r>
            <a:r>
              <a:rPr lang="ru-RU" sz="2800" i="1" dirty="0" err="1"/>
              <a:t>уважно</a:t>
            </a:r>
            <a:r>
              <a:rPr lang="ru-RU" sz="2800" i="1" dirty="0"/>
              <a:t> </a:t>
            </a:r>
            <a:r>
              <a:rPr lang="ru-RU" sz="2800" i="1" dirty="0" err="1"/>
              <a:t>вчитую­чись</a:t>
            </a:r>
            <a:r>
              <a:rPr lang="ru-RU" sz="2800" i="1" dirty="0"/>
              <a:t> у </a:t>
            </a:r>
            <a:r>
              <a:rPr lang="ru-RU" sz="2800" i="1" dirty="0" err="1"/>
              <a:t>кожне</a:t>
            </a:r>
            <a:r>
              <a:rPr lang="ru-RU" sz="2800" i="1" dirty="0"/>
              <a:t> слово </a:t>
            </a:r>
            <a:r>
              <a:rPr lang="ru-RU" sz="2800" i="1" dirty="0" err="1"/>
              <a:t>свідчень</a:t>
            </a:r>
            <a:r>
              <a:rPr lang="ru-RU" sz="2800" i="1" dirty="0"/>
              <a:t> </a:t>
            </a:r>
            <a:r>
              <a:rPr lang="ru-RU" sz="2800" i="1" dirty="0" err="1"/>
              <a:t>поета</a:t>
            </a:r>
            <a:r>
              <a:rPr lang="ru-RU" sz="2800" i="1" dirty="0"/>
              <a:t> та </a:t>
            </a:r>
            <a:r>
              <a:rPr lang="ru-RU" sz="2800" i="1" dirty="0" err="1"/>
              <a:t>його</a:t>
            </a:r>
            <a:r>
              <a:rPr lang="ru-RU" sz="2800" i="1" dirty="0"/>
              <a:t> </a:t>
            </a:r>
            <a:r>
              <a:rPr lang="ru-RU" sz="2800" i="1" dirty="0" err="1"/>
              <a:t>сучасників</a:t>
            </a:r>
            <a:r>
              <a:rPr lang="ru-RU" sz="2800" i="1" dirty="0"/>
              <a:t>, </a:t>
            </a:r>
            <a:r>
              <a:rPr lang="ru-RU" sz="2800" i="1" dirty="0" err="1"/>
              <a:t>незалежно</a:t>
            </a:r>
            <a:r>
              <a:rPr lang="ru-RU" sz="2800" i="1" dirty="0"/>
              <a:t> </a:t>
            </a:r>
            <a:r>
              <a:rPr lang="ru-RU" sz="2800" i="1" dirty="0" err="1"/>
              <a:t>від</a:t>
            </a:r>
            <a:r>
              <a:rPr lang="ru-RU" sz="2800" i="1" dirty="0"/>
              <a:t> того, ким вони для </a:t>
            </a:r>
            <a:r>
              <a:rPr lang="ru-RU" sz="2800" i="1" dirty="0" err="1"/>
              <a:t>нього</a:t>
            </a:r>
            <a:r>
              <a:rPr lang="ru-RU" sz="2800" i="1" dirty="0"/>
              <a:t> </a:t>
            </a:r>
            <a:r>
              <a:rPr lang="ru-RU" sz="2800" i="1" dirty="0" err="1"/>
              <a:t>були</a:t>
            </a:r>
            <a:r>
              <a:rPr lang="ru-RU" sz="2800" i="1" dirty="0"/>
              <a:t>: </a:t>
            </a:r>
            <a:r>
              <a:rPr lang="ru-RU" sz="2800" i="1" dirty="0" err="1"/>
              <a:t>друзями</a:t>
            </a:r>
            <a:r>
              <a:rPr lang="ru-RU" sz="2800" i="1" dirty="0"/>
              <a:t> </a:t>
            </a:r>
            <a:r>
              <a:rPr lang="ru-RU" sz="2800" i="1" dirty="0" err="1"/>
              <a:t>чи</a:t>
            </a:r>
            <a:r>
              <a:rPr lang="ru-RU" sz="2800" i="1" dirty="0"/>
              <a:t> недругами.</a:t>
            </a:r>
            <a:endParaRPr lang="uk-UA" sz="2800" i="1" dirty="0" smtClean="0"/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47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60432" cy="4669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i="1" dirty="0" smtClean="0"/>
              <a:t>У 1837 році І. Сошенко представив Тараса Григоровича конференц-секретарю Академії </a:t>
            </a:r>
            <a:r>
              <a:rPr lang="uk-UA" sz="2800" i="1" dirty="0" err="1" smtClean="0"/>
              <a:t>художеств</a:t>
            </a:r>
            <a:r>
              <a:rPr lang="uk-UA" sz="2800" i="1" dirty="0" smtClean="0"/>
              <a:t> В. Григоровичу з проханням допомогти звільнити поета з кріпацтва. Карл Брюллов розпочав роботу над портретом В. Жуковського, призначеним для викупу Шевченка з кріпацтва.</a:t>
            </a:r>
            <a:endParaRPr lang="uk-UA" sz="28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12083"/>
            <a:ext cx="5688632" cy="3659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77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95" y="2060848"/>
            <a:ext cx="4912200" cy="326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676456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/>
              <a:t>В </a:t>
            </a:r>
            <a:r>
              <a:rPr lang="ru-RU" sz="2800" i="1" dirty="0" err="1"/>
              <a:t>первісному</a:t>
            </a:r>
            <a:r>
              <a:rPr lang="ru-RU" sz="2800" i="1" dirty="0"/>
              <a:t> </a:t>
            </a:r>
            <a:r>
              <a:rPr lang="ru-RU" sz="2800" i="1" dirty="0" err="1" smtClean="0"/>
              <a:t>варіанті</a:t>
            </a:r>
            <a:r>
              <a:rPr lang="ru-RU" sz="2800" i="1" dirty="0" smtClean="0"/>
              <a:t> </a:t>
            </a:r>
            <a:r>
              <a:rPr lang="ru-RU" sz="2800" i="1" dirty="0" err="1"/>
              <a:t>автобіографії</a:t>
            </a:r>
            <a:r>
              <a:rPr lang="ru-RU" sz="2800" i="1" dirty="0"/>
              <a:t>, </a:t>
            </a:r>
            <a:r>
              <a:rPr lang="ru-RU" sz="2800" i="1" dirty="0" err="1"/>
              <a:t>написаної</a:t>
            </a:r>
            <a:r>
              <a:rPr lang="ru-RU" sz="2800" i="1" dirty="0"/>
              <a:t> </a:t>
            </a:r>
            <a:r>
              <a:rPr lang="ru-RU" sz="2800" i="1" dirty="0" smtClean="0"/>
              <a:t>рукою </a:t>
            </a:r>
            <a:r>
              <a:rPr lang="ru-RU" sz="2800" i="1" dirty="0" err="1" smtClean="0"/>
              <a:t>Шевченка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читаємо</a:t>
            </a:r>
            <a:r>
              <a:rPr lang="ru-RU" sz="2800" i="1" dirty="0"/>
              <a:t>, </a:t>
            </a:r>
            <a:r>
              <a:rPr lang="ru-RU" sz="2800" i="1" dirty="0" err="1"/>
              <a:t>що</a:t>
            </a:r>
            <a:r>
              <a:rPr lang="ru-RU" sz="2800" i="1" dirty="0"/>
              <a:t> портрет </a:t>
            </a:r>
            <a:r>
              <a:rPr lang="ru-RU" sz="2800" i="1" dirty="0" err="1"/>
              <a:t>Жуковського</a:t>
            </a:r>
            <a:r>
              <a:rPr lang="ru-RU" sz="2800" i="1" dirty="0"/>
              <a:t> </a:t>
            </a:r>
            <a:r>
              <a:rPr lang="ru-RU" sz="2800" i="1" dirty="0" err="1"/>
              <a:t>малювався</a:t>
            </a:r>
            <a:r>
              <a:rPr lang="ru-RU" sz="2800" i="1" dirty="0"/>
              <a:t> "для </a:t>
            </a:r>
            <a:r>
              <a:rPr lang="ru-RU" sz="2800" i="1" dirty="0" err="1"/>
              <a:t>імператорської</a:t>
            </a:r>
            <a:r>
              <a:rPr lang="ru-RU" sz="2800" i="1" dirty="0"/>
              <a:t> </a:t>
            </a:r>
            <a:r>
              <a:rPr lang="ru-RU" sz="2800" i="1" dirty="0" err="1"/>
              <a:t>фамілії</a:t>
            </a:r>
            <a:r>
              <a:rPr lang="ru-RU" sz="2800" i="1" dirty="0"/>
              <a:t>, </a:t>
            </a:r>
            <a:r>
              <a:rPr lang="ru-RU" sz="2800" i="1" dirty="0" err="1"/>
              <a:t>щоб</a:t>
            </a:r>
            <a:r>
              <a:rPr lang="ru-RU" sz="2800" i="1" dirty="0"/>
              <a:t> </a:t>
            </a:r>
            <a:r>
              <a:rPr lang="ru-RU" sz="2800" i="1" dirty="0" err="1"/>
              <a:t>розіграти</a:t>
            </a:r>
            <a:r>
              <a:rPr lang="ru-RU" sz="2800" i="1" dirty="0"/>
              <a:t> </a:t>
            </a:r>
            <a:r>
              <a:rPr lang="ru-RU" sz="2800" i="1" dirty="0" err="1"/>
              <a:t>його</a:t>
            </a:r>
            <a:r>
              <a:rPr lang="ru-RU" sz="2800" i="1" dirty="0"/>
              <a:t> в лотерею в </a:t>
            </a:r>
            <a:r>
              <a:rPr lang="ru-RU" sz="2800" i="1" dirty="0" err="1" smtClean="0"/>
              <a:t>царському</a:t>
            </a:r>
            <a:r>
              <a:rPr lang="ru-RU" sz="2800" i="1" dirty="0" smtClean="0"/>
              <a:t> </a:t>
            </a:r>
            <a:r>
              <a:rPr lang="ru-RU" sz="2800" i="1" dirty="0" err="1"/>
              <a:t>сімействі</a:t>
            </a:r>
            <a:r>
              <a:rPr lang="ru-RU" sz="2800" i="1" dirty="0"/>
              <a:t>". </a:t>
            </a:r>
            <a:endParaRPr lang="ru-RU" sz="2800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950860"/>
            <a:ext cx="4355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/>
              <a:t>Дехто з </a:t>
            </a:r>
            <a:r>
              <a:rPr lang="uk-UA" sz="2800" i="1" dirty="0" err="1"/>
              <a:t>шевченкознаців</a:t>
            </a:r>
            <a:r>
              <a:rPr lang="uk-UA" sz="2800" i="1" dirty="0"/>
              <a:t> і до сьогодні ототожнює участь окремих осіб в лотереї і викуп Шевченка з неволі. Вони з прагнуть довести, що в лотереї брали участь не тільки члени царської родини, а й передова інтелігенція, і що саме за її гроші було куплено волю поета.</a:t>
            </a:r>
          </a:p>
        </p:txBody>
      </p:sp>
    </p:spTree>
    <p:extLst>
      <p:ext uri="{BB962C8B-B14F-4D97-AF65-F5344CB8AC3E}">
        <p14:creationId xmlns:p14="http://schemas.microsoft.com/office/powerpoint/2010/main" val="10122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50916"/>
            <a:ext cx="4572000" cy="333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654" y="1"/>
            <a:ext cx="9155654" cy="4149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/>
              <a:t>Є </a:t>
            </a:r>
            <a:r>
              <a:rPr lang="ru-RU" sz="2800" i="1" dirty="0" err="1"/>
              <a:t>свідчення</a:t>
            </a:r>
            <a:r>
              <a:rPr lang="ru-RU" sz="2800" i="1" dirty="0"/>
              <a:t>, </a:t>
            </a:r>
            <a:r>
              <a:rPr lang="ru-RU" sz="2800" i="1" dirty="0" err="1"/>
              <a:t>що</a:t>
            </a:r>
            <a:r>
              <a:rPr lang="ru-RU" sz="2800" i="1" dirty="0"/>
              <a:t> </a:t>
            </a:r>
            <a:r>
              <a:rPr lang="ru-RU" sz="2800" i="1" dirty="0" err="1" smtClean="0"/>
              <a:t>Жуковський</a:t>
            </a:r>
            <a:r>
              <a:rPr lang="ru-RU" sz="2800" i="1" dirty="0" smtClean="0"/>
              <a:t> </a:t>
            </a:r>
            <a:r>
              <a:rPr lang="ru-RU" sz="2800" i="1" dirty="0" err="1"/>
              <a:t>спочатку</a:t>
            </a:r>
            <a:r>
              <a:rPr lang="ru-RU" sz="2800" i="1" dirty="0"/>
              <a:t> </a:t>
            </a:r>
            <a:r>
              <a:rPr lang="ru-RU" sz="2800" i="1" dirty="0" err="1"/>
              <a:t>робив</a:t>
            </a:r>
            <a:r>
              <a:rPr lang="ru-RU" sz="2800" i="1" dirty="0"/>
              <a:t> </a:t>
            </a:r>
            <a:r>
              <a:rPr lang="ru-RU" sz="2800" i="1" dirty="0" err="1"/>
              <a:t>спробу</a:t>
            </a:r>
            <a:r>
              <a:rPr lang="ru-RU" sz="2800" i="1" dirty="0"/>
              <a:t> </a:t>
            </a:r>
            <a:r>
              <a:rPr lang="ru-RU" sz="2800" i="1" dirty="0" err="1"/>
              <a:t>вирішити</a:t>
            </a:r>
            <a:r>
              <a:rPr lang="ru-RU" sz="2800" i="1" dirty="0"/>
              <a:t> справу </a:t>
            </a:r>
            <a:r>
              <a:rPr lang="ru-RU" sz="2800" i="1" dirty="0" err="1" smtClean="0"/>
              <a:t>Шевченка</a:t>
            </a:r>
            <a:r>
              <a:rPr lang="ru-RU" sz="2800" i="1" dirty="0"/>
              <a:t> через </a:t>
            </a:r>
            <a:r>
              <a:rPr lang="ru-RU" sz="2800" i="1" dirty="0" err="1"/>
              <a:t>безпосереднє</a:t>
            </a:r>
            <a:r>
              <a:rPr lang="ru-RU" sz="2800" i="1" dirty="0"/>
              <a:t> </a:t>
            </a:r>
            <a:r>
              <a:rPr lang="ru-RU" sz="2800" i="1" dirty="0" err="1"/>
              <a:t>втручання</a:t>
            </a:r>
            <a:r>
              <a:rPr lang="ru-RU" sz="2800" i="1" dirty="0"/>
              <a:t> у </a:t>
            </a:r>
            <a:r>
              <a:rPr lang="ru-RU" sz="2800" i="1" dirty="0" err="1"/>
              <a:t>неї</a:t>
            </a:r>
            <a:r>
              <a:rPr lang="ru-RU" sz="2800" i="1" dirty="0"/>
              <a:t> </a:t>
            </a:r>
            <a:r>
              <a:rPr lang="ru-RU" sz="2800" i="1" dirty="0" err="1" smtClean="0"/>
              <a:t>імператриці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Такі</a:t>
            </a:r>
            <a:r>
              <a:rPr lang="ru-RU" sz="2800" i="1" dirty="0" smtClean="0"/>
              <a:t> записи </a:t>
            </a:r>
            <a:r>
              <a:rPr lang="ru-RU" sz="2800" i="1" dirty="0" err="1" smtClean="0"/>
              <a:t>зробив</a:t>
            </a:r>
            <a:r>
              <a:rPr lang="ru-RU" sz="2800" i="1" dirty="0"/>
              <a:t> </a:t>
            </a:r>
            <a:r>
              <a:rPr lang="ru-RU" sz="2800" i="1" dirty="0" err="1" smtClean="0"/>
              <a:t>очевидець</a:t>
            </a:r>
            <a:r>
              <a:rPr lang="ru-RU" sz="2800" i="1" dirty="0" smtClean="0"/>
              <a:t> </a:t>
            </a:r>
            <a:r>
              <a:rPr lang="ru-RU" sz="2800" i="1" dirty="0" err="1"/>
              <a:t>цих</a:t>
            </a:r>
            <a:r>
              <a:rPr lang="ru-RU" sz="2800" i="1" dirty="0"/>
              <a:t> </a:t>
            </a:r>
            <a:r>
              <a:rPr lang="ru-RU" sz="2800" i="1" dirty="0" err="1"/>
              <a:t>подій</a:t>
            </a:r>
            <a:r>
              <a:rPr lang="ru-RU" sz="2800" i="1" dirty="0"/>
              <a:t> </a:t>
            </a:r>
            <a:r>
              <a:rPr lang="ru-RU" sz="2800" i="1" dirty="0" smtClean="0"/>
              <a:t>художник </a:t>
            </a:r>
            <a:r>
              <a:rPr lang="ru-RU" sz="2800" i="1" dirty="0" err="1" smtClean="0"/>
              <a:t>Микола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Биков</a:t>
            </a:r>
            <a:r>
              <a:rPr lang="ru-RU" sz="2800" i="1" dirty="0" smtClean="0"/>
              <a:t>, </a:t>
            </a:r>
            <a:r>
              <a:rPr lang="ru-RU" sz="2800" i="1" dirty="0" err="1"/>
              <a:t>що</a:t>
            </a:r>
            <a:r>
              <a:rPr lang="ru-RU" sz="2800" i="1" dirty="0"/>
              <a:t> </a:t>
            </a:r>
            <a:r>
              <a:rPr lang="ru-RU" sz="2800" i="1" dirty="0" smtClean="0"/>
              <a:t>в 1904 </a:t>
            </a:r>
            <a:r>
              <a:rPr lang="ru-RU" sz="2800" i="1" dirty="0" err="1" smtClean="0"/>
              <a:t>році</a:t>
            </a:r>
            <a:r>
              <a:rPr lang="ru-RU" sz="2800" i="1" dirty="0" smtClean="0"/>
              <a:t> </a:t>
            </a:r>
            <a:r>
              <a:rPr lang="ru-RU" sz="2800" i="1" dirty="0" err="1"/>
              <a:t>опублікував</a:t>
            </a:r>
            <a:r>
              <a:rPr lang="ru-RU" sz="2800" i="1" dirty="0"/>
              <a:t> </a:t>
            </a:r>
            <a:r>
              <a:rPr lang="ru-RU" sz="2800" i="1" dirty="0" err="1"/>
              <a:t>часопис</a:t>
            </a:r>
            <a:r>
              <a:rPr lang="ru-RU" sz="2800" i="1" dirty="0"/>
              <a:t> "Русская старина": "Добра душа </a:t>
            </a:r>
            <a:r>
              <a:rPr lang="ru-RU" sz="2800" i="1" dirty="0" err="1"/>
              <a:t>Жуковського</a:t>
            </a:r>
            <a:r>
              <a:rPr lang="ru-RU" sz="2800" i="1" dirty="0"/>
              <a:t> брала </a:t>
            </a:r>
            <a:r>
              <a:rPr lang="ru-RU" sz="2800" i="1" dirty="0" err="1"/>
              <a:t>гарячу</a:t>
            </a:r>
            <a:r>
              <a:rPr lang="ru-RU" sz="2800" i="1" dirty="0"/>
              <a:t> участь у </a:t>
            </a:r>
            <a:r>
              <a:rPr lang="ru-RU" sz="2800" i="1" dirty="0" err="1"/>
              <a:t>звільненні</a:t>
            </a:r>
            <a:r>
              <a:rPr lang="ru-RU" sz="2800" i="1" dirty="0"/>
              <a:t> </a:t>
            </a:r>
            <a:r>
              <a:rPr lang="ru-RU" sz="2800" i="1" dirty="0" err="1"/>
              <a:t>Шевченка</a:t>
            </a:r>
            <a:r>
              <a:rPr lang="ru-RU" sz="2800" i="1" dirty="0"/>
              <a:t>, і </a:t>
            </a:r>
            <a:r>
              <a:rPr lang="ru-RU" sz="2800" i="1" dirty="0" err="1"/>
              <a:t>він</a:t>
            </a:r>
            <a:r>
              <a:rPr lang="ru-RU" sz="2800" i="1" dirty="0"/>
              <a:t> перш за все просив </a:t>
            </a:r>
            <a:r>
              <a:rPr lang="ru-RU" sz="2800" i="1" dirty="0" err="1"/>
              <a:t>імператрицю</a:t>
            </a:r>
            <a:r>
              <a:rPr lang="ru-RU" sz="2800" i="1" dirty="0"/>
              <a:t> </a:t>
            </a:r>
            <a:r>
              <a:rPr lang="ru-RU" sz="2800" i="1" dirty="0" err="1"/>
              <a:t>Олександру</a:t>
            </a:r>
            <a:r>
              <a:rPr lang="ru-RU" sz="2800" i="1" dirty="0"/>
              <a:t> </a:t>
            </a:r>
            <a:r>
              <a:rPr lang="ru-RU" sz="2800" i="1" dirty="0" err="1"/>
              <a:t>Федорівну</a:t>
            </a:r>
            <a:r>
              <a:rPr lang="ru-RU" sz="2800" i="1" dirty="0"/>
              <a:t> через </a:t>
            </a:r>
            <a:r>
              <a:rPr lang="ru-RU" sz="2800" i="1" dirty="0" err="1"/>
              <a:t>посередництво</a:t>
            </a:r>
            <a:r>
              <a:rPr lang="ru-RU" sz="2800" i="1" dirty="0"/>
              <a:t> </a:t>
            </a:r>
            <a:r>
              <a:rPr lang="ru-RU" sz="2800" i="1" dirty="0" err="1"/>
              <a:t>свого</a:t>
            </a:r>
            <a:r>
              <a:rPr lang="ru-RU" sz="2800" i="1" dirty="0"/>
              <a:t> </a:t>
            </a:r>
            <a:r>
              <a:rPr lang="ru-RU" sz="2800" i="1" dirty="0" err="1"/>
              <a:t>вихованця</a:t>
            </a:r>
            <a:r>
              <a:rPr lang="ru-RU" sz="2800" i="1" dirty="0"/>
              <a:t>, але </a:t>
            </a:r>
            <a:r>
              <a:rPr lang="ru-RU" sz="2800" i="1" dirty="0" err="1"/>
              <a:t>це</a:t>
            </a:r>
            <a:r>
              <a:rPr lang="ru-RU" sz="2800" i="1" dirty="0"/>
              <a:t> </a:t>
            </a:r>
            <a:r>
              <a:rPr lang="ru-RU" sz="2800" i="1" dirty="0" err="1"/>
              <a:t>йому</a:t>
            </a:r>
            <a:r>
              <a:rPr lang="ru-RU" sz="2800" i="1" dirty="0"/>
              <a:t> не </a:t>
            </a:r>
            <a:r>
              <a:rPr lang="ru-RU" sz="2800" i="1" dirty="0" err="1"/>
              <a:t>вдалося</a:t>
            </a:r>
            <a:r>
              <a:rPr lang="ru-RU" sz="2800" i="1" dirty="0"/>
              <a:t>".</a:t>
            </a:r>
            <a:endParaRPr lang="uk-UA" sz="2800" i="1" dirty="0"/>
          </a:p>
        </p:txBody>
      </p:sp>
    </p:spTree>
    <p:extLst>
      <p:ext uri="{BB962C8B-B14F-4D97-AF65-F5344CB8AC3E}">
        <p14:creationId xmlns:p14="http://schemas.microsoft.com/office/powerpoint/2010/main" val="1299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91421"/>
            <a:ext cx="3096344" cy="3195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9644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/>
              <a:t>На десятому </a:t>
            </a:r>
            <a:r>
              <a:rPr lang="ru-RU" i="1" dirty="0" err="1"/>
              <a:t>році</a:t>
            </a:r>
            <a:r>
              <a:rPr lang="ru-RU" i="1" dirty="0"/>
              <a:t> </a:t>
            </a:r>
            <a:r>
              <a:rPr lang="ru-RU" i="1" dirty="0" err="1"/>
              <a:t>заслання</a:t>
            </a:r>
            <a:r>
              <a:rPr lang="ru-RU" i="1" dirty="0"/>
              <a:t> Шевченко записав до </a:t>
            </a:r>
            <a:r>
              <a:rPr lang="ru-RU" i="1" dirty="0" err="1"/>
              <a:t>свого</a:t>
            </a:r>
            <a:r>
              <a:rPr lang="ru-RU" i="1" dirty="0"/>
              <a:t> </a:t>
            </a:r>
            <a:r>
              <a:rPr lang="ru-RU" i="1" dirty="0" err="1"/>
              <a:t>щоденника</a:t>
            </a:r>
            <a:r>
              <a:rPr lang="ru-RU" i="1" dirty="0"/>
              <a:t>: "Бездушному </a:t>
            </a:r>
            <a:r>
              <a:rPr lang="ru-RU" i="1" dirty="0" err="1"/>
              <a:t>сатрапові</a:t>
            </a:r>
            <a:r>
              <a:rPr lang="ru-RU" i="1" dirty="0"/>
              <a:t> й </a:t>
            </a:r>
            <a:r>
              <a:rPr lang="ru-RU" i="1" dirty="0" err="1"/>
              <a:t>повірнику</a:t>
            </a:r>
            <a:r>
              <a:rPr lang="ru-RU" i="1" dirty="0"/>
              <a:t> </a:t>
            </a:r>
            <a:r>
              <a:rPr lang="ru-RU" i="1" dirty="0" smtClean="0"/>
              <a:t>царя </a:t>
            </a:r>
            <a:r>
              <a:rPr lang="ru-RU" i="1" dirty="0" err="1" smtClean="0"/>
              <a:t>примарилося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я </a:t>
            </a:r>
            <a:r>
              <a:rPr lang="ru-RU" i="1" dirty="0" err="1"/>
              <a:t>звільнений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кріпосного</a:t>
            </a:r>
            <a:r>
              <a:rPr lang="ru-RU" i="1" dirty="0"/>
              <a:t> стану і </a:t>
            </a:r>
            <a:r>
              <a:rPr lang="ru-RU" i="1" dirty="0" err="1"/>
              <a:t>вихований</a:t>
            </a:r>
            <a:r>
              <a:rPr lang="ru-RU" i="1" dirty="0"/>
              <a:t> за </a:t>
            </a:r>
            <a:r>
              <a:rPr lang="ru-RU" i="1" dirty="0" err="1"/>
              <a:t>рахунок</a:t>
            </a:r>
            <a:r>
              <a:rPr lang="ru-RU" i="1" dirty="0"/>
              <a:t> царя і на знак </a:t>
            </a:r>
            <a:r>
              <a:rPr lang="ru-RU" i="1" dirty="0" err="1"/>
              <a:t>вдячности</a:t>
            </a:r>
            <a:r>
              <a:rPr lang="ru-RU" i="1" dirty="0"/>
              <a:t> </a:t>
            </a:r>
            <a:r>
              <a:rPr lang="ru-RU" i="1" dirty="0" err="1" smtClean="0"/>
              <a:t>намалював</a:t>
            </a:r>
            <a:r>
              <a:rPr lang="ru-RU" i="1" dirty="0" smtClean="0"/>
              <a:t> </a:t>
            </a:r>
            <a:r>
              <a:rPr lang="ru-RU" i="1" dirty="0"/>
              <a:t>карикатуру на </a:t>
            </a:r>
            <a:r>
              <a:rPr lang="ru-RU" i="1" dirty="0" err="1"/>
              <a:t>свого</a:t>
            </a:r>
            <a:r>
              <a:rPr lang="ru-RU" i="1" dirty="0"/>
              <a:t> </a:t>
            </a:r>
            <a:r>
              <a:rPr lang="ru-RU" i="1" dirty="0" err="1"/>
              <a:t>благодійника</a:t>
            </a:r>
            <a:r>
              <a:rPr lang="ru-RU" i="1" dirty="0"/>
              <a:t>... </a:t>
            </a:r>
            <a:r>
              <a:rPr lang="ru-RU" i="1" dirty="0" err="1"/>
              <a:t>Відкіля</a:t>
            </a:r>
            <a:r>
              <a:rPr lang="ru-RU" i="1" dirty="0"/>
              <a:t> </a:t>
            </a:r>
            <a:r>
              <a:rPr lang="ru-RU" i="1" dirty="0" err="1"/>
              <a:t>оця</a:t>
            </a:r>
            <a:r>
              <a:rPr lang="ru-RU" i="1" dirty="0"/>
              <a:t> </a:t>
            </a:r>
            <a:r>
              <a:rPr lang="ru-RU" i="1" dirty="0" err="1"/>
              <a:t>безглузда</a:t>
            </a:r>
            <a:r>
              <a:rPr lang="ru-RU" i="1" dirty="0"/>
              <a:t> байка — не </a:t>
            </a:r>
            <a:r>
              <a:rPr lang="ru-RU" i="1" dirty="0" err="1"/>
              <a:t>відаю</a:t>
            </a:r>
            <a:r>
              <a:rPr lang="ru-RU" i="1" dirty="0"/>
              <a:t>. Знаю </a:t>
            </a:r>
            <a:r>
              <a:rPr lang="ru-RU" i="1" dirty="0" err="1"/>
              <a:t>тільки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вона </a:t>
            </a:r>
            <a:r>
              <a:rPr lang="ru-RU" i="1" dirty="0" err="1"/>
              <a:t>мені</a:t>
            </a:r>
            <a:r>
              <a:rPr lang="ru-RU" i="1" dirty="0"/>
              <a:t> не дешево </a:t>
            </a:r>
            <a:r>
              <a:rPr lang="ru-RU" i="1" dirty="0" err="1"/>
              <a:t>обійшлася</a:t>
            </a:r>
            <a:r>
              <a:rPr lang="ru-RU" i="1" dirty="0"/>
              <a:t>. Очевидно, байка </a:t>
            </a:r>
            <a:r>
              <a:rPr lang="ru-RU" i="1" dirty="0" err="1"/>
              <a:t>ця</a:t>
            </a:r>
            <a:r>
              <a:rPr lang="ru-RU" i="1" dirty="0"/>
              <a:t> </a:t>
            </a:r>
            <a:r>
              <a:rPr lang="ru-RU" i="1" dirty="0" err="1"/>
              <a:t>сплелася</a:t>
            </a:r>
            <a:r>
              <a:rPr lang="ru-RU" i="1" dirty="0"/>
              <a:t> на </a:t>
            </a:r>
            <a:r>
              <a:rPr lang="ru-RU" i="1" dirty="0" err="1"/>
              <a:t>конфірмації</a:t>
            </a:r>
            <a:r>
              <a:rPr lang="ru-RU" i="1" dirty="0"/>
              <a:t>, де в </a:t>
            </a:r>
            <a:r>
              <a:rPr lang="ru-RU" i="1" dirty="0" err="1"/>
              <a:t>кінці</a:t>
            </a:r>
            <a:r>
              <a:rPr lang="ru-RU" i="1" dirty="0"/>
              <a:t> </a:t>
            </a:r>
            <a:r>
              <a:rPr lang="ru-RU" i="1" dirty="0" err="1"/>
              <a:t>вироку</a:t>
            </a:r>
            <a:r>
              <a:rPr lang="ru-RU" i="1" dirty="0"/>
              <a:t> сказано: "</a:t>
            </a:r>
            <a:r>
              <a:rPr lang="ru-RU" i="1" dirty="0" err="1"/>
              <a:t>Найсуворіше</a:t>
            </a:r>
            <a:r>
              <a:rPr lang="ru-RU" i="1" dirty="0"/>
              <a:t> </a:t>
            </a:r>
            <a:r>
              <a:rPr lang="ru-RU" i="1" dirty="0" err="1"/>
              <a:t>заборонити</a:t>
            </a:r>
            <a:r>
              <a:rPr lang="ru-RU" i="1" dirty="0"/>
              <a:t> </a:t>
            </a:r>
            <a:r>
              <a:rPr lang="ru-RU" i="1" dirty="0" err="1"/>
              <a:t>писати</a:t>
            </a:r>
            <a:r>
              <a:rPr lang="ru-RU" i="1" dirty="0"/>
              <a:t> й </a:t>
            </a:r>
            <a:r>
              <a:rPr lang="ru-RU" i="1" dirty="0" err="1"/>
              <a:t>малювати</a:t>
            </a:r>
            <a:r>
              <a:rPr lang="ru-RU" i="1" dirty="0"/>
              <a:t>".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018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6840760" cy="22322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i="1" dirty="0" smtClean="0"/>
              <a:t> </a:t>
            </a:r>
            <a:r>
              <a:rPr lang="ru-RU" sz="2800" i="1" dirty="0" err="1" smtClean="0"/>
              <a:t>Понад</a:t>
            </a:r>
            <a:r>
              <a:rPr lang="ru-RU" sz="2800" i="1" dirty="0" smtClean="0"/>
              <a:t> </a:t>
            </a:r>
            <a:r>
              <a:rPr lang="ru-RU" sz="2800" i="1" dirty="0" err="1"/>
              <a:t>півтора</a:t>
            </a:r>
            <a:r>
              <a:rPr lang="ru-RU" sz="2800" i="1" dirty="0"/>
              <a:t> </a:t>
            </a:r>
            <a:r>
              <a:rPr lang="ru-RU" sz="2800" i="1" dirty="0" err="1"/>
              <a:t>століття</a:t>
            </a:r>
            <a:r>
              <a:rPr lang="ru-RU" sz="2800" i="1" dirty="0"/>
              <a:t> </a:t>
            </a:r>
            <a:r>
              <a:rPr lang="ru-RU" sz="2800" i="1" dirty="0" smtClean="0"/>
              <a:t>минуло </a:t>
            </a:r>
            <a:r>
              <a:rPr lang="ru-RU" sz="2800" i="1" dirty="0" err="1"/>
              <a:t>від</a:t>
            </a:r>
            <a:r>
              <a:rPr lang="ru-RU" sz="2800" i="1" dirty="0"/>
              <a:t> </a:t>
            </a:r>
            <a:r>
              <a:rPr lang="ru-RU" sz="2800" i="1" dirty="0" smtClean="0"/>
              <a:t>дня </a:t>
            </a:r>
            <a:r>
              <a:rPr lang="ru-RU" sz="2800" i="1" dirty="0" err="1"/>
              <a:t>викупу</a:t>
            </a:r>
            <a:r>
              <a:rPr lang="ru-RU" sz="2800" i="1" dirty="0"/>
              <a:t>. І </a:t>
            </a:r>
            <a:r>
              <a:rPr lang="ru-RU" sz="2800" i="1" dirty="0" err="1"/>
              <a:t>хочеться</a:t>
            </a:r>
            <a:r>
              <a:rPr lang="ru-RU" sz="2800" i="1" dirty="0"/>
              <a:t> </a:t>
            </a:r>
            <a:r>
              <a:rPr lang="ru-RU" sz="2800" i="1" dirty="0" err="1"/>
              <a:t>добрим</a:t>
            </a:r>
            <a:r>
              <a:rPr lang="ru-RU" sz="2800" i="1" dirty="0"/>
              <a:t> словом </a:t>
            </a:r>
            <a:r>
              <a:rPr lang="ru-RU" sz="2800" i="1" dirty="0" err="1"/>
              <a:t>пом’янути</a:t>
            </a:r>
            <a:r>
              <a:rPr lang="ru-RU" sz="2800" i="1" dirty="0"/>
              <a:t> тих </a:t>
            </a:r>
            <a:r>
              <a:rPr lang="ru-RU" sz="2800" i="1" dirty="0" err="1"/>
              <a:t>інтелігентів</a:t>
            </a:r>
            <a:r>
              <a:rPr lang="ru-RU" sz="2800" i="1" dirty="0"/>
              <a:t> духу, </a:t>
            </a:r>
            <a:r>
              <a:rPr lang="ru-RU" sz="2800" i="1" dirty="0" err="1"/>
              <a:t>що</a:t>
            </a:r>
            <a:r>
              <a:rPr lang="ru-RU" sz="2800" i="1" dirty="0"/>
              <a:t> не дали до </a:t>
            </a:r>
            <a:r>
              <a:rPr lang="ru-RU" sz="2800" i="1" dirty="0" err="1"/>
              <a:t>кінця</a:t>
            </a:r>
            <a:r>
              <a:rPr lang="ru-RU" sz="2800" i="1" dirty="0"/>
              <a:t> </a:t>
            </a:r>
            <a:r>
              <a:rPr lang="ru-RU" sz="2800" i="1" dirty="0" err="1"/>
              <a:t>затягти</a:t>
            </a:r>
            <a:r>
              <a:rPr lang="ru-RU" sz="2800" i="1" dirty="0"/>
              <a:t> </a:t>
            </a:r>
            <a:r>
              <a:rPr lang="ru-RU" sz="2800" i="1" dirty="0" err="1"/>
              <a:t>зашморг</a:t>
            </a:r>
            <a:r>
              <a:rPr lang="ru-RU" sz="2800" i="1" dirty="0"/>
              <a:t> </a:t>
            </a:r>
            <a:r>
              <a:rPr lang="ru-RU" sz="2800" i="1" dirty="0" err="1" smtClean="0"/>
              <a:t>Шевченкової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неволі</a:t>
            </a:r>
            <a:r>
              <a:rPr lang="ru-RU" sz="2800" i="1" dirty="0" smtClean="0"/>
              <a:t>. </a:t>
            </a:r>
            <a:endParaRPr lang="ru-RU" sz="2800" i="1" dirty="0"/>
          </a:p>
          <a:p>
            <a:pPr marL="0" indent="0">
              <a:buNone/>
            </a:pPr>
            <a:r>
              <a:rPr lang="ru-RU" sz="2800" i="1" dirty="0" smtClean="0"/>
              <a:t> </a:t>
            </a:r>
            <a:endParaRPr lang="uk-UA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4269579" cy="353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9952" y="1628800"/>
            <a:ext cx="48824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/>
              <a:t>Варто згадати й про Г.</a:t>
            </a:r>
            <a:r>
              <a:rPr lang="uk-UA" sz="2800" i="1" dirty="0" err="1"/>
              <a:t>Честахівського</a:t>
            </a:r>
            <a:r>
              <a:rPr lang="uk-UA" sz="2800" i="1" dirty="0"/>
              <a:t> (маляра, автора спогадів про Шевченка та його приятеля), братів О. і М. Лазаревських, які підтримували Тараса Шевченка під час перебування поета в Петербурзі і протягом усіх десяти років його заслання в Оренбурзі та за Каспієм, та про П.</a:t>
            </a:r>
            <a:r>
              <a:rPr lang="uk-UA" sz="2800" i="1" dirty="0" err="1"/>
              <a:t>Якушкіна</a:t>
            </a:r>
            <a:r>
              <a:rPr lang="uk-UA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5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2740643" y="76740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err="1"/>
              <a:t>Поховайте</a:t>
            </a:r>
            <a:r>
              <a:rPr lang="ru-RU" sz="2800" b="1" i="1" dirty="0"/>
              <a:t> та вставайте,</a:t>
            </a:r>
          </a:p>
          <a:p>
            <a:r>
              <a:rPr lang="ru-RU" sz="2800" b="1" i="1" dirty="0" err="1" smtClean="0"/>
              <a:t>Кайдани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порвіте</a:t>
            </a:r>
            <a:endParaRPr lang="ru-RU" sz="2800" b="1" i="1" dirty="0"/>
          </a:p>
          <a:p>
            <a:r>
              <a:rPr lang="ru-RU" sz="2800" b="1" i="1" dirty="0" smtClean="0"/>
              <a:t>І </a:t>
            </a:r>
            <a:r>
              <a:rPr lang="ru-RU" sz="2800" b="1" i="1" dirty="0" err="1"/>
              <a:t>вражою</a:t>
            </a:r>
            <a:r>
              <a:rPr lang="ru-RU" sz="2800" b="1" i="1" dirty="0"/>
              <a:t> злою </a:t>
            </a:r>
            <a:r>
              <a:rPr lang="ru-RU" sz="2800" b="1" i="1" dirty="0" err="1"/>
              <a:t>кров’ю</a:t>
            </a:r>
            <a:endParaRPr lang="ru-RU" sz="2800" b="1" i="1" dirty="0"/>
          </a:p>
          <a:p>
            <a:r>
              <a:rPr lang="ru-RU" sz="2800" b="1" i="1" dirty="0" smtClean="0"/>
              <a:t>Волю </a:t>
            </a:r>
            <a:r>
              <a:rPr lang="ru-RU" sz="2800" b="1" i="1" dirty="0" err="1"/>
              <a:t>окропіте</a:t>
            </a:r>
            <a:r>
              <a:rPr lang="ru-RU" sz="2800" b="1" i="1" dirty="0" smtClean="0"/>
              <a:t>.</a:t>
            </a:r>
            <a:endParaRPr lang="ru-RU" sz="2800" b="1" i="1" dirty="0"/>
          </a:p>
          <a:p>
            <a:r>
              <a:rPr lang="ru-RU" sz="2800" b="1" i="1" dirty="0"/>
              <a:t>І мене в </a:t>
            </a:r>
            <a:r>
              <a:rPr lang="ru-RU" sz="2800" b="1" i="1" dirty="0" err="1" smtClean="0"/>
              <a:t>сім’ї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великій</a:t>
            </a:r>
            <a:r>
              <a:rPr lang="ru-RU" sz="2800" b="1" i="1" dirty="0"/>
              <a:t>,</a:t>
            </a:r>
          </a:p>
          <a:p>
            <a:r>
              <a:rPr lang="ru-RU" sz="2800" b="1" i="1" dirty="0" smtClean="0"/>
              <a:t>В </a:t>
            </a:r>
            <a:r>
              <a:rPr lang="ru-RU" sz="2800" b="1" i="1" dirty="0" err="1" smtClean="0"/>
              <a:t>сім’ї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вольній</a:t>
            </a:r>
            <a:r>
              <a:rPr lang="ru-RU" sz="2800" b="1" i="1" dirty="0"/>
              <a:t>, </a:t>
            </a:r>
            <a:r>
              <a:rPr lang="ru-RU" sz="2800" b="1" i="1" dirty="0" err="1"/>
              <a:t>новій</a:t>
            </a:r>
            <a:r>
              <a:rPr lang="ru-RU" sz="2800" b="1" i="1" dirty="0"/>
              <a:t>,</a:t>
            </a:r>
          </a:p>
          <a:p>
            <a:r>
              <a:rPr lang="ru-RU" sz="2800" b="1" i="1" dirty="0" smtClean="0"/>
              <a:t>Не </a:t>
            </a:r>
            <a:r>
              <a:rPr lang="ru-RU" sz="2800" b="1" i="1" dirty="0"/>
              <a:t>забудьте </a:t>
            </a:r>
            <a:r>
              <a:rPr lang="ru-RU" sz="2800" b="1" i="1" dirty="0" err="1" smtClean="0"/>
              <a:t>пом’янути</a:t>
            </a:r>
            <a:endParaRPr lang="ru-RU" sz="2800" b="1" i="1" dirty="0" smtClean="0"/>
          </a:p>
          <a:p>
            <a:r>
              <a:rPr lang="ru-RU" sz="2800" b="1" i="1" dirty="0" err="1" smtClean="0"/>
              <a:t>Незлим</a:t>
            </a:r>
            <a:r>
              <a:rPr lang="ru-RU" sz="2800" b="1" i="1" dirty="0" smtClean="0"/>
              <a:t> </a:t>
            </a:r>
            <a:r>
              <a:rPr lang="ru-RU" sz="2800" b="1" i="1" dirty="0"/>
              <a:t>тихим словом.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29253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00000"/>
      </a:dk1>
      <a:lt1>
        <a:srgbClr val="FEE599"/>
      </a:lt1>
      <a:dk2>
        <a:srgbClr val="FEE599"/>
      </a:dk2>
      <a:lt2>
        <a:srgbClr val="FEE599"/>
      </a:lt2>
      <a:accent1>
        <a:srgbClr val="E36C09"/>
      </a:accent1>
      <a:accent2>
        <a:srgbClr val="FFC000"/>
      </a:accent2>
      <a:accent3>
        <a:srgbClr val="92D050"/>
      </a:accent3>
      <a:accent4>
        <a:srgbClr val="D7E3BC"/>
      </a:accent4>
      <a:accent5>
        <a:srgbClr val="B7DDE8"/>
      </a:accent5>
      <a:accent6>
        <a:srgbClr val="F79646"/>
      </a:accent6>
      <a:hlink>
        <a:srgbClr val="FEE599"/>
      </a:hlink>
      <a:folHlink>
        <a:srgbClr val="FFC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546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Друзі та недруги  Т. Г. Шевченка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Lila</dc:creator>
  <cp:lastModifiedBy>Lila</cp:lastModifiedBy>
  <cp:revision>16</cp:revision>
  <dcterms:created xsi:type="dcterms:W3CDTF">2014-01-27T18:38:18Z</dcterms:created>
  <dcterms:modified xsi:type="dcterms:W3CDTF">2014-06-03T19:07:02Z</dcterms:modified>
</cp:coreProperties>
</file>