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bg2">
                  <a:lumMod val="25000"/>
                </a:schemeClr>
              </a:contourClr>
            </a:sp3d>
          </a:bodyPr>
          <a:lstStyle/>
          <a:p>
            <a:pPr algn="r"/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Виконали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Вакуленко Надія</a:t>
            </a:r>
          </a:p>
          <a:p>
            <a:pPr algn="r"/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Кошина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Анна</a:t>
            </a:r>
          </a:p>
          <a:p>
            <a:pPr algn="r"/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Тихонюк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Альона</a:t>
            </a:r>
            <a:endParaRPr lang="uk-UA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Писарцова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Марина</a:t>
            </a:r>
          </a:p>
          <a:p>
            <a:pPr algn="r"/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Образ </a:t>
            </a:r>
            <a:r>
              <a:rPr lang="ru-RU" sz="5400" b="1" cap="none" spc="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троянди</a:t>
            </a:r>
            <a:r>
              <a:rPr lang="ru-RU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5400" b="1" cap="none" spc="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усній</a:t>
            </a:r>
            <a:r>
              <a:rPr lang="ru-RU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народній</a:t>
            </a:r>
            <a:r>
              <a:rPr lang="ru-RU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творчості</a:t>
            </a:r>
            <a:endParaRPr lang="ru-RU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393541115_retro-pink-roses-1600-1200-6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000528" cy="3000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Дякуємо за увагу!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 descr="r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5813934" cy="3824277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026" y="285728"/>
            <a:ext cx="6400816" cy="846158"/>
          </a:xfr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Символіка троянди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357299"/>
            <a:ext cx="4829180" cy="5286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Garamond" pitchFamily="18" charset="0"/>
              </a:rPr>
              <a:t>		</a:t>
            </a:r>
            <a:r>
              <a:rPr lang="ru-RU" sz="2400" dirty="0" err="1" smtClean="0">
                <a:latin typeface="Garamond" pitchFamily="18" charset="0"/>
              </a:rPr>
              <a:t>Троянда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- символ </a:t>
            </a:r>
            <a:r>
              <a:rPr lang="ru-RU" sz="2400" dirty="0" err="1" smtClean="0">
                <a:latin typeface="Garamond" pitchFamily="18" charset="0"/>
              </a:rPr>
              <a:t>небесної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досконалості</a:t>
            </a:r>
            <a:r>
              <a:rPr lang="ru-RU" sz="2400" dirty="0" smtClean="0">
                <a:latin typeface="Garamond" pitchFamily="18" charset="0"/>
              </a:rPr>
              <a:t> та </a:t>
            </a:r>
            <a:r>
              <a:rPr lang="ru-RU" sz="2400" dirty="0" err="1" smtClean="0">
                <a:latin typeface="Garamond" pitchFamily="18" charset="0"/>
              </a:rPr>
              <a:t>земних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пристрастей</a:t>
            </a:r>
            <a:r>
              <a:rPr lang="ru-RU" sz="2400" dirty="0" smtClean="0">
                <a:latin typeface="Garamond" pitchFamily="18" charset="0"/>
              </a:rPr>
              <a:t>; часу </a:t>
            </a:r>
            <a:r>
              <a:rPr lang="ru-RU" sz="2400" dirty="0" err="1" smtClean="0">
                <a:latin typeface="Garamond" pitchFamily="18" charset="0"/>
              </a:rPr>
              <a:t>і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вічності</a:t>
            </a:r>
            <a:r>
              <a:rPr lang="ru-RU" sz="2400" dirty="0" smtClean="0">
                <a:latin typeface="Garamond" pitchFamily="18" charset="0"/>
              </a:rPr>
              <a:t>, </a:t>
            </a:r>
            <a:r>
              <a:rPr lang="ru-RU" sz="2400" dirty="0" err="1" smtClean="0">
                <a:latin typeface="Garamond" pitchFamily="18" charset="0"/>
              </a:rPr>
              <a:t>життя</a:t>
            </a:r>
            <a:r>
              <a:rPr lang="ru-RU" sz="2400" dirty="0" smtClean="0">
                <a:latin typeface="Garamond" pitchFamily="18" charset="0"/>
              </a:rPr>
              <a:t> та </a:t>
            </a:r>
            <a:r>
              <a:rPr lang="ru-RU" sz="2400" dirty="0" err="1" smtClean="0">
                <a:latin typeface="Garamond" pitchFamily="18" charset="0"/>
              </a:rPr>
              <a:t>смерті</a:t>
            </a:r>
            <a:r>
              <a:rPr lang="ru-RU" sz="2400" dirty="0" smtClean="0">
                <a:latin typeface="Garamond" pitchFamily="18" charset="0"/>
              </a:rPr>
              <a:t>; </a:t>
            </a:r>
            <a:r>
              <a:rPr lang="ru-RU" sz="2400" dirty="0" err="1" smtClean="0">
                <a:latin typeface="Garamond" pitchFamily="18" charset="0"/>
              </a:rPr>
              <a:t>плодючості</a:t>
            </a:r>
            <a:r>
              <a:rPr lang="ru-RU" sz="2400" dirty="0" smtClean="0">
                <a:latin typeface="Garamond" pitchFamily="18" charset="0"/>
              </a:rPr>
              <a:t>; </a:t>
            </a:r>
            <a:r>
              <a:rPr lang="ru-RU" sz="2400" dirty="0" err="1" smtClean="0">
                <a:latin typeface="Garamond" pitchFamily="18" charset="0"/>
              </a:rPr>
              <a:t>краси</a:t>
            </a:r>
            <a:r>
              <a:rPr lang="ru-RU" sz="2400" dirty="0" smtClean="0">
                <a:latin typeface="Garamond" pitchFamily="18" charset="0"/>
              </a:rPr>
              <a:t>; </a:t>
            </a:r>
            <a:r>
              <a:rPr lang="ru-RU" sz="2400" dirty="0" err="1" smtClean="0">
                <a:latin typeface="Garamond" pitchFamily="18" charset="0"/>
              </a:rPr>
              <a:t>цнотливості</a:t>
            </a:r>
            <a:r>
              <a:rPr lang="ru-RU" sz="2400" dirty="0" smtClean="0">
                <a:latin typeface="Garamond" pitchFamily="18" charset="0"/>
              </a:rPr>
              <a:t>; </a:t>
            </a:r>
            <a:r>
              <a:rPr lang="ru-RU" sz="2400" dirty="0" err="1" smtClean="0">
                <a:latin typeface="Garamond" pitchFamily="18" charset="0"/>
              </a:rPr>
              <a:t>мовчання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і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таємниці</a:t>
            </a:r>
            <a:r>
              <a:rPr lang="ru-RU" sz="2400" dirty="0" smtClean="0">
                <a:latin typeface="Garamond" pitchFamily="18" charset="0"/>
              </a:rPr>
              <a:t>; у </a:t>
            </a:r>
            <a:r>
              <a:rPr lang="ru-RU" sz="2400" dirty="0" err="1" smtClean="0">
                <a:latin typeface="Garamond" pitchFamily="18" charset="0"/>
              </a:rPr>
              <a:t>християнстві</a:t>
            </a:r>
            <a:r>
              <a:rPr lang="ru-RU" sz="2400" dirty="0" smtClean="0">
                <a:latin typeface="Garamond" pitchFamily="18" charset="0"/>
              </a:rPr>
              <a:t> - символ раю, </a:t>
            </a:r>
            <a:r>
              <a:rPr lang="ru-RU" sz="2400" dirty="0" err="1" smtClean="0">
                <a:latin typeface="Garamond" pitchFamily="18" charset="0"/>
              </a:rPr>
              <a:t>Діви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Марії</a:t>
            </a:r>
            <a:r>
              <a:rPr lang="ru-RU" sz="2400" dirty="0" smtClean="0">
                <a:latin typeface="Garamond" pitchFamily="18" charset="0"/>
              </a:rPr>
              <a:t>, небесного блаженства </a:t>
            </a:r>
            <a:r>
              <a:rPr lang="ru-RU" sz="2400" dirty="0" err="1" smtClean="0">
                <a:latin typeface="Garamond" pitchFamily="18" charset="0"/>
              </a:rPr>
              <a:t>і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водночас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страждання</a:t>
            </a:r>
            <a:r>
              <a:rPr lang="ru-RU" sz="2400" dirty="0" smtClean="0">
                <a:latin typeface="Garamond" pitchFamily="18" charset="0"/>
              </a:rPr>
              <a:t>. </a:t>
            </a:r>
            <a:r>
              <a:rPr lang="ru-RU" sz="2400" dirty="0" err="1" smtClean="0">
                <a:latin typeface="Garamond" pitchFamily="18" charset="0"/>
              </a:rPr>
              <a:t>Спочатку</a:t>
            </a:r>
            <a:r>
              <a:rPr lang="ru-RU" sz="2400" dirty="0" smtClean="0">
                <a:latin typeface="Garamond" pitchFamily="18" charset="0"/>
              </a:rPr>
              <a:t> у </a:t>
            </a:r>
            <a:r>
              <a:rPr lang="ru-RU" sz="2400" dirty="0" err="1" smtClean="0">
                <a:latin typeface="Garamond" pitchFamily="18" charset="0"/>
              </a:rPr>
              <a:t>християнському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мистецтві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троянду</a:t>
            </a:r>
            <a:r>
              <a:rPr lang="ru-RU" sz="2400" dirty="0" smtClean="0">
                <a:latin typeface="Garamond" pitchFamily="18" charset="0"/>
              </a:rPr>
              <a:t> прославляли як </a:t>
            </a:r>
            <a:r>
              <a:rPr lang="ru-RU" sz="2400" dirty="0" err="1" smtClean="0">
                <a:latin typeface="Garamond" pitchFamily="18" charset="0"/>
              </a:rPr>
              <a:t>райську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квітку</a:t>
            </a:r>
            <a:r>
              <a:rPr lang="ru-RU" sz="2400" dirty="0" smtClean="0">
                <a:latin typeface="Garamond" pitchFamily="18" charset="0"/>
              </a:rPr>
              <a:t>, символ </a:t>
            </a:r>
            <a:r>
              <a:rPr lang="ru-RU" sz="2400" dirty="0" err="1" smtClean="0">
                <a:latin typeface="Garamond" pitchFamily="18" charset="0"/>
              </a:rPr>
              <a:t>чистоти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і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святості</a:t>
            </a:r>
            <a:r>
              <a:rPr lang="ru-RU" sz="2400" dirty="0" smtClean="0">
                <a:latin typeface="Garamond" pitchFamily="18" charset="0"/>
              </a:rPr>
              <a:t>. 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50" y="1357298"/>
            <a:ext cx="3375446" cy="45005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 троянди в християнстві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1571612"/>
            <a:ext cx="4471990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Garamond" pitchFamily="18" charset="0"/>
              </a:rPr>
              <a:t>		</a:t>
            </a:r>
            <a:r>
              <a:rPr lang="ru-RU" dirty="0" err="1" smtClean="0">
                <a:latin typeface="Garamond" pitchFamily="18" charset="0"/>
              </a:rPr>
              <a:t>Пізніше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вона </a:t>
            </a:r>
            <a:r>
              <a:rPr lang="ru-RU" dirty="0" err="1" smtClean="0">
                <a:latin typeface="Garamond" pitchFamily="18" charset="0"/>
              </a:rPr>
              <a:t>стає</a:t>
            </a:r>
            <a:r>
              <a:rPr lang="ru-RU" dirty="0" smtClean="0">
                <a:latin typeface="Garamond" pitchFamily="18" charset="0"/>
              </a:rPr>
              <a:t> символом </a:t>
            </a:r>
            <a:r>
              <a:rPr lang="ru-RU" dirty="0" err="1" smtClean="0">
                <a:latin typeface="Garamond" pitchFamily="18" charset="0"/>
              </a:rPr>
              <a:t>Богородиці</a:t>
            </a:r>
            <a:r>
              <a:rPr lang="ru-RU" dirty="0" smtClean="0">
                <a:latin typeface="Garamond" pitchFamily="18" charset="0"/>
              </a:rPr>
              <a:t>, яку </a:t>
            </a:r>
            <a:r>
              <a:rPr lang="ru-RU" dirty="0" err="1" smtClean="0">
                <a:latin typeface="Garamond" pitchFamily="18" charset="0"/>
              </a:rPr>
              <a:t>уявляли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сидячою</a:t>
            </a:r>
            <a:r>
              <a:rPr lang="ru-RU" dirty="0" smtClean="0">
                <a:latin typeface="Garamond" pitchFamily="18" charset="0"/>
              </a:rPr>
              <a:t> в раю </a:t>
            </a:r>
            <a:r>
              <a:rPr lang="ru-RU" dirty="0" err="1" smtClean="0">
                <a:latin typeface="Garamond" pitchFamily="18" charset="0"/>
              </a:rPr>
              <a:t>серед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трояндових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квітів</a:t>
            </a:r>
            <a:r>
              <a:rPr lang="ru-RU" dirty="0" smtClean="0">
                <a:latin typeface="Garamond" pitchFamily="18" charset="0"/>
              </a:rPr>
              <a:t>. За легендою, архангел </a:t>
            </a:r>
            <a:r>
              <a:rPr lang="ru-RU" dirty="0" err="1" smtClean="0">
                <a:latin typeface="Garamond" pitchFamily="18" charset="0"/>
              </a:rPr>
              <a:t>Гавриїл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зробив</a:t>
            </a:r>
            <a:r>
              <a:rPr lang="ru-RU" dirty="0" smtClean="0">
                <a:latin typeface="Garamond" pitchFamily="18" charset="0"/>
              </a:rPr>
              <a:t> для </a:t>
            </a:r>
            <a:r>
              <a:rPr lang="ru-RU" dirty="0" err="1" smtClean="0">
                <a:latin typeface="Garamond" pitchFamily="18" charset="0"/>
              </a:rPr>
              <a:t>Богородиці</a:t>
            </a:r>
            <a:r>
              <a:rPr lang="ru-RU" dirty="0" smtClean="0">
                <a:latin typeface="Garamond" pitchFamily="18" charset="0"/>
              </a:rPr>
              <a:t> три </a:t>
            </a:r>
            <a:r>
              <a:rPr lang="ru-RU" dirty="0" err="1" smtClean="0">
                <a:latin typeface="Garamond" pitchFamily="18" charset="0"/>
              </a:rPr>
              <a:t>вінки</a:t>
            </a:r>
            <a:r>
              <a:rPr lang="ru-RU" dirty="0" smtClean="0">
                <a:latin typeface="Garamond" pitchFamily="18" charset="0"/>
              </a:rPr>
              <a:t>: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білих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жовтих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червоних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троянд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Вінок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білих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троянд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символізував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радість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червоних</a:t>
            </a:r>
            <a:r>
              <a:rPr lang="ru-RU" dirty="0" smtClean="0">
                <a:latin typeface="Garamond" pitchFamily="18" charset="0"/>
              </a:rPr>
              <a:t> - </a:t>
            </a:r>
            <a:r>
              <a:rPr lang="ru-RU" dirty="0" err="1" smtClean="0">
                <a:latin typeface="Garamond" pitchFamily="18" charset="0"/>
              </a:rPr>
              <a:t>страждання</a:t>
            </a:r>
            <a:r>
              <a:rPr lang="ru-RU" dirty="0" smtClean="0">
                <a:latin typeface="Garamond" pitchFamily="18" charset="0"/>
              </a:rPr>
              <a:t>, а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жовтих</a:t>
            </a:r>
            <a:r>
              <a:rPr lang="ru-RU" dirty="0" smtClean="0">
                <a:latin typeface="Garamond" pitchFamily="18" charset="0"/>
              </a:rPr>
              <a:t> - славу. </a:t>
            </a:r>
            <a:r>
              <a:rPr lang="ru-RU" dirty="0" err="1" smtClean="0">
                <a:latin typeface="Garamond" pitchFamily="18" charset="0"/>
              </a:rPr>
              <a:t>Червона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троянда</a:t>
            </a:r>
            <a:r>
              <a:rPr lang="ru-RU" dirty="0" smtClean="0">
                <a:latin typeface="Garamond" pitchFamily="18" charset="0"/>
              </a:rPr>
              <a:t> стала символом </a:t>
            </a:r>
            <a:r>
              <a:rPr lang="ru-RU" dirty="0" err="1" smtClean="0">
                <a:latin typeface="Garamond" pitchFamily="18" charset="0"/>
              </a:rPr>
              <a:t>крові</a:t>
            </a:r>
            <a:r>
              <a:rPr lang="ru-RU" dirty="0" smtClean="0">
                <a:latin typeface="Garamond" pitchFamily="18" charset="0"/>
              </a:rPr>
              <a:t> Христа,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страждав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9" y="1714488"/>
            <a:ext cx="3005439" cy="42862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1646" y="642918"/>
            <a:ext cx="7472386" cy="147161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Garamond" pitchFamily="18" charset="0"/>
              </a:rPr>
              <a:t>		У </a:t>
            </a:r>
            <a:r>
              <a:rPr lang="ru-RU" sz="2000" dirty="0" err="1" smtClean="0">
                <a:latin typeface="Garamond" pitchFamily="18" charset="0"/>
              </a:rPr>
              <a:t>світовій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символіці</a:t>
            </a:r>
            <a:r>
              <a:rPr lang="ru-RU" sz="2000" dirty="0" smtClean="0">
                <a:latin typeface="Garamond" pitchFamily="18" charset="0"/>
              </a:rPr>
              <a:t> золота </a:t>
            </a:r>
            <a:r>
              <a:rPr lang="ru-RU" sz="2000" dirty="0" err="1" smtClean="0">
                <a:latin typeface="Garamond" pitchFamily="18" charset="0"/>
              </a:rPr>
              <a:t>троянда</a:t>
            </a:r>
            <a:r>
              <a:rPr lang="ru-RU" sz="2000" dirty="0" smtClean="0">
                <a:latin typeface="Garamond" pitchFamily="18" charset="0"/>
              </a:rPr>
              <a:t> означала </a:t>
            </a:r>
            <a:r>
              <a:rPr lang="ru-RU" sz="2000" dirty="0" err="1" smtClean="0">
                <a:latin typeface="Garamond" pitchFamily="18" charset="0"/>
              </a:rPr>
              <a:t>досконалість</a:t>
            </a:r>
            <a:r>
              <a:rPr lang="ru-RU" sz="2000" dirty="0" smtClean="0">
                <a:latin typeface="Garamond" pitchFamily="18" charset="0"/>
              </a:rPr>
              <a:t>, </a:t>
            </a:r>
            <a:r>
              <a:rPr lang="ru-RU" sz="2000" dirty="0" err="1" smtClean="0">
                <a:latin typeface="Garamond" pitchFamily="18" charset="0"/>
              </a:rPr>
              <a:t>червона</a:t>
            </a:r>
            <a:r>
              <a:rPr lang="ru-RU" sz="2000" dirty="0" smtClean="0">
                <a:latin typeface="Garamond" pitchFamily="18" charset="0"/>
              </a:rPr>
              <a:t> - </a:t>
            </a:r>
            <a:r>
              <a:rPr lang="ru-RU" sz="2000" dirty="0" err="1" smtClean="0">
                <a:latin typeface="Garamond" pitchFamily="18" charset="0"/>
              </a:rPr>
              <a:t>бажання</a:t>
            </a:r>
            <a:r>
              <a:rPr lang="ru-RU" sz="2000" dirty="0" smtClean="0">
                <a:latin typeface="Garamond" pitchFamily="18" charset="0"/>
              </a:rPr>
              <a:t>, </a:t>
            </a:r>
            <a:r>
              <a:rPr lang="ru-RU" sz="2000" dirty="0" err="1" smtClean="0">
                <a:latin typeface="Garamond" pitchFamily="18" charset="0"/>
              </a:rPr>
              <a:t>пристрасть</a:t>
            </a:r>
            <a:r>
              <a:rPr lang="ru-RU" sz="2000" dirty="0" smtClean="0">
                <a:latin typeface="Garamond" pitchFamily="18" charset="0"/>
              </a:rPr>
              <a:t>, красу, </a:t>
            </a:r>
            <a:r>
              <a:rPr lang="ru-RU" sz="2000" dirty="0" err="1" smtClean="0">
                <a:latin typeface="Garamond" pitchFamily="18" charset="0"/>
              </a:rPr>
              <a:t>довершеність</a:t>
            </a:r>
            <a:r>
              <a:rPr lang="ru-RU" sz="2000" dirty="0" smtClean="0">
                <a:latin typeface="Garamond" pitchFamily="18" charset="0"/>
              </a:rPr>
              <a:t>. </a:t>
            </a:r>
            <a:r>
              <a:rPr lang="ru-RU" sz="2000" dirty="0" err="1" smtClean="0">
                <a:latin typeface="Garamond" pitchFamily="18" charset="0"/>
              </a:rPr>
              <a:t>Біла</a:t>
            </a:r>
            <a:r>
              <a:rPr lang="ru-RU" sz="2000" dirty="0" smtClean="0">
                <a:latin typeface="Garamond" pitchFamily="18" charset="0"/>
              </a:rPr>
              <a:t> - </a:t>
            </a:r>
            <a:r>
              <a:rPr lang="ru-RU" sz="2000" dirty="0" err="1" smtClean="0">
                <a:latin typeface="Garamond" pitchFamily="18" charset="0"/>
              </a:rPr>
              <a:t>невинність</a:t>
            </a:r>
            <a:r>
              <a:rPr lang="ru-RU" sz="2000" dirty="0" smtClean="0">
                <a:latin typeface="Garamond" pitchFamily="18" charset="0"/>
              </a:rPr>
              <a:t>, </a:t>
            </a:r>
            <a:r>
              <a:rPr lang="ru-RU" sz="2000" dirty="0" err="1" smtClean="0">
                <a:latin typeface="Garamond" pitchFamily="18" charset="0"/>
              </a:rPr>
              <a:t>голуба</a:t>
            </a:r>
            <a:r>
              <a:rPr lang="ru-RU" sz="2000" dirty="0" smtClean="0">
                <a:latin typeface="Garamond" pitchFamily="18" charset="0"/>
              </a:rPr>
              <a:t> - </a:t>
            </a:r>
            <a:r>
              <a:rPr lang="ru-RU" sz="2000" dirty="0" err="1" smtClean="0">
                <a:latin typeface="Garamond" pitchFamily="18" charset="0"/>
              </a:rPr>
              <a:t>недосяжність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і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неможливість</a:t>
            </a:r>
            <a:r>
              <a:rPr lang="ru-RU" sz="2000" dirty="0" smtClean="0">
                <a:latin typeface="Garamond" pitchFamily="18" charset="0"/>
              </a:rPr>
              <a:t>. В </a:t>
            </a:r>
            <a:r>
              <a:rPr lang="ru-RU" sz="2000" dirty="0" err="1" smtClean="0">
                <a:latin typeface="Garamond" pitchFamily="18" charset="0"/>
              </a:rPr>
              <a:t>алхімії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троянда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символізувала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мудрість</a:t>
            </a:r>
            <a:r>
              <a:rPr lang="ru-RU" sz="2000" dirty="0" smtClean="0">
                <a:latin typeface="Garamond" pitchFamily="18" charset="0"/>
              </a:rPr>
              <a:t>, </a:t>
            </a:r>
            <a:r>
              <a:rPr lang="ru-RU" sz="2000" dirty="0" err="1" smtClean="0">
                <a:latin typeface="Garamond" pitchFamily="18" charset="0"/>
              </a:rPr>
              <a:t>духовне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відродження</a:t>
            </a:r>
            <a:r>
              <a:rPr lang="ru-RU" sz="2000" dirty="0" smtClean="0">
                <a:latin typeface="Garamond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3214710" cy="21431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214712" cy="214314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017"/>
          <a:stretch>
            <a:fillRect/>
          </a:stretch>
        </p:blipFill>
        <p:spPr bwMode="auto">
          <a:xfrm>
            <a:off x="1214414" y="4357694"/>
            <a:ext cx="3214710" cy="20717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t="2963" b="11111"/>
          <a:stretch>
            <a:fillRect/>
          </a:stretch>
        </p:blipFill>
        <p:spPr bwMode="auto">
          <a:xfrm>
            <a:off x="4643438" y="4357694"/>
            <a:ext cx="3214710" cy="20717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Давньоруські перекази про троянду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357298"/>
            <a:ext cx="4429156" cy="4714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 smtClean="0">
              <a:latin typeface="Garamond" pitchFamily="18" charset="0"/>
            </a:endParaRP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		</a:t>
            </a:r>
            <a:r>
              <a:rPr lang="ru-RU" sz="3200" dirty="0" smtClean="0">
                <a:latin typeface="Garamond" pitchFamily="18" charset="0"/>
              </a:rPr>
              <a:t>Як </a:t>
            </a:r>
            <a:r>
              <a:rPr lang="ru-RU" sz="3200" dirty="0" err="1" smtClean="0">
                <a:latin typeface="Garamond" pitchFamily="18" charset="0"/>
              </a:rPr>
              <a:t>розповідає</a:t>
            </a:r>
            <a:r>
              <a:rPr lang="ru-RU" sz="3200" dirty="0" smtClean="0">
                <a:latin typeface="Garamond" pitchFamily="18" charset="0"/>
              </a:rPr>
              <a:t> одна </a:t>
            </a:r>
            <a:r>
              <a:rPr lang="ru-RU" sz="3200" dirty="0" err="1" smtClean="0">
                <a:latin typeface="Garamond" pitchFamily="18" charset="0"/>
              </a:rPr>
              <a:t>з</a:t>
            </a:r>
            <a:r>
              <a:rPr lang="ru-RU" sz="3200" dirty="0" smtClean="0">
                <a:latin typeface="Garamond" pitchFamily="18" charset="0"/>
              </a:rPr>
              <a:t> легенд, у </a:t>
            </a:r>
            <a:r>
              <a:rPr lang="ru-RU" sz="3200" dirty="0" err="1" smtClean="0">
                <a:latin typeface="Garamond" pitchFamily="18" charset="0"/>
              </a:rPr>
              <a:t>безводній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пустелі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вмирав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від</a:t>
            </a:r>
            <a:r>
              <a:rPr lang="ru-RU" sz="3200" dirty="0" smtClean="0">
                <a:latin typeface="Garamond" pitchFamily="18" charset="0"/>
              </a:rPr>
              <a:t> голоду </a:t>
            </a:r>
            <a:r>
              <a:rPr lang="ru-RU" sz="3200" dirty="0" err="1" smtClean="0">
                <a:latin typeface="Garamond" pitchFamily="18" charset="0"/>
              </a:rPr>
              <a:t>й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спраги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мандрівник</a:t>
            </a:r>
            <a:r>
              <a:rPr lang="ru-RU" sz="3200" dirty="0" smtClean="0">
                <a:latin typeface="Garamond" pitchFamily="18" charset="0"/>
              </a:rPr>
              <a:t>. </a:t>
            </a:r>
            <a:r>
              <a:rPr lang="ru-RU" sz="3200" dirty="0" err="1" smtClean="0">
                <a:latin typeface="Garamond" pitchFamily="18" charset="0"/>
              </a:rPr>
              <a:t>Раптом</a:t>
            </a:r>
            <a:r>
              <a:rPr lang="ru-RU" sz="3200" dirty="0" smtClean="0">
                <a:latin typeface="Garamond" pitchFamily="18" charset="0"/>
              </a:rPr>
              <a:t> перед </a:t>
            </a:r>
            <a:r>
              <a:rPr lang="ru-RU" sz="3200" dirty="0" err="1" smtClean="0">
                <a:latin typeface="Garamond" pitchFamily="18" charset="0"/>
              </a:rPr>
              <a:t>його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зором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з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гарячого</a:t>
            </a:r>
            <a:r>
              <a:rPr lang="ru-RU" sz="3200" dirty="0" smtClean="0">
                <a:latin typeface="Garamond" pitchFamily="18" charset="0"/>
              </a:rPr>
              <a:t> марева </a:t>
            </a:r>
            <a:r>
              <a:rPr lang="ru-RU" sz="3200" dirty="0" err="1" smtClean="0">
                <a:latin typeface="Garamond" pitchFamily="18" charset="0"/>
              </a:rPr>
              <a:t>виринули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дві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юні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дівчини</a:t>
            </a:r>
            <a:r>
              <a:rPr lang="ru-RU" sz="3200" dirty="0" smtClean="0">
                <a:latin typeface="Garamond" pitchFamily="18" charset="0"/>
              </a:rPr>
              <a:t>, </a:t>
            </a:r>
            <a:r>
              <a:rPr lang="ru-RU" sz="3200" dirty="0" err="1" smtClean="0">
                <a:latin typeface="Garamond" pitchFamily="18" charset="0"/>
              </a:rPr>
              <a:t>тримаючись</a:t>
            </a:r>
            <a:r>
              <a:rPr lang="ru-RU" sz="3200" dirty="0" smtClean="0">
                <a:latin typeface="Garamond" pitchFamily="18" charset="0"/>
              </a:rPr>
              <a:t> за руки. Перша </a:t>
            </a:r>
            <a:r>
              <a:rPr lang="ru-RU" sz="3200" dirty="0" err="1" smtClean="0">
                <a:latin typeface="Garamond" pitchFamily="18" charset="0"/>
              </a:rPr>
              <a:t>запашним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цілунком</a:t>
            </a:r>
            <a:r>
              <a:rPr lang="ru-RU" sz="3200" dirty="0" smtClean="0">
                <a:latin typeface="Garamond" pitchFamily="18" charset="0"/>
              </a:rPr>
              <a:t> повернула силу страднику, </a:t>
            </a:r>
            <a:r>
              <a:rPr lang="ru-RU" sz="3200" dirty="0" err="1" smtClean="0">
                <a:latin typeface="Garamond" pitchFamily="18" charset="0"/>
              </a:rPr>
              <a:t>зросивши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його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сухі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спраглі</a:t>
            </a:r>
            <a:r>
              <a:rPr lang="ru-RU" sz="3200" dirty="0" smtClean="0">
                <a:latin typeface="Garamond" pitchFamily="18" charset="0"/>
              </a:rPr>
              <a:t> губи </a:t>
            </a:r>
            <a:r>
              <a:rPr lang="ru-RU" sz="3200" dirty="0" err="1" smtClean="0">
                <a:latin typeface="Garamond" pitchFamily="18" charset="0"/>
              </a:rPr>
              <a:t>живильною</a:t>
            </a:r>
            <a:r>
              <a:rPr lang="ru-RU" sz="3200" dirty="0" smtClean="0">
                <a:latin typeface="Garamond" pitchFamily="18" charset="0"/>
              </a:rPr>
              <a:t> росою, а друга, </a:t>
            </a:r>
            <a:r>
              <a:rPr lang="ru-RU" sz="3200" dirty="0" err="1" smtClean="0">
                <a:latin typeface="Garamond" pitchFamily="18" charset="0"/>
              </a:rPr>
              <a:t>що</a:t>
            </a:r>
            <a:r>
              <a:rPr lang="ru-RU" sz="3200" dirty="0" smtClean="0">
                <a:latin typeface="Garamond" pitchFamily="18" charset="0"/>
              </a:rPr>
              <a:t> мала </a:t>
            </a:r>
            <a:r>
              <a:rPr lang="ru-RU" sz="3200" dirty="0" err="1" smtClean="0">
                <a:latin typeface="Garamond" pitchFamily="18" charset="0"/>
              </a:rPr>
              <a:t>непоказне</a:t>
            </a:r>
            <a:r>
              <a:rPr lang="ru-RU" sz="3200" dirty="0" smtClean="0">
                <a:latin typeface="Garamond" pitchFamily="18" charset="0"/>
              </a:rPr>
              <a:t>, </a:t>
            </a:r>
            <a:r>
              <a:rPr lang="ru-RU" sz="3200" dirty="0" err="1" smtClean="0">
                <a:latin typeface="Garamond" pitchFamily="18" charset="0"/>
              </a:rPr>
              <a:t>хоч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і</a:t>
            </a:r>
            <a:r>
              <a:rPr lang="ru-RU" sz="3200" dirty="0" smtClean="0">
                <a:latin typeface="Garamond" pitchFamily="18" charset="0"/>
              </a:rPr>
              <a:t> миле </a:t>
            </a:r>
            <a:r>
              <a:rPr lang="ru-RU" sz="3200" dirty="0" err="1" smtClean="0">
                <a:latin typeface="Garamond" pitchFamily="18" charset="0"/>
              </a:rPr>
              <a:t>обличчя</a:t>
            </a:r>
            <a:r>
              <a:rPr lang="ru-RU" sz="3200" dirty="0" smtClean="0">
                <a:latin typeface="Garamond" pitchFamily="18" charset="0"/>
              </a:rPr>
              <a:t>, </a:t>
            </a:r>
            <a:r>
              <a:rPr lang="ru-RU" sz="3200" dirty="0" err="1" smtClean="0">
                <a:latin typeface="Garamond" pitchFamily="18" charset="0"/>
              </a:rPr>
              <a:t>простягла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йому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їстівні</a:t>
            </a:r>
            <a:r>
              <a:rPr lang="ru-RU" sz="3200" dirty="0" smtClean="0">
                <a:latin typeface="Garamond" pitchFamily="18" charset="0"/>
              </a:rPr>
              <a:t> зерна, </a:t>
            </a:r>
            <a:r>
              <a:rPr lang="ru-RU" sz="3200" dirty="0" err="1" smtClean="0">
                <a:latin typeface="Garamond" pitchFamily="18" charset="0"/>
              </a:rPr>
              <a:t>вилучивши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їх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зі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своїх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золотавих</a:t>
            </a:r>
            <a:r>
              <a:rPr lang="ru-RU" sz="3200" dirty="0" smtClean="0">
                <a:latin typeface="Garamond" pitchFamily="18" charset="0"/>
              </a:rPr>
              <a:t> </a:t>
            </a:r>
            <a:r>
              <a:rPr lang="ru-RU" sz="3200" dirty="0" err="1" smtClean="0">
                <a:latin typeface="Garamond" pitchFamily="18" charset="0"/>
              </a:rPr>
              <a:t>кіс</a:t>
            </a:r>
            <a:r>
              <a:rPr lang="ru-RU" sz="3200" dirty="0" smtClean="0">
                <a:latin typeface="Garamond" pitchFamily="18" charset="0"/>
              </a:rPr>
              <a:t>. </a:t>
            </a:r>
            <a:endParaRPr lang="ru-RU" sz="3200" dirty="0">
              <a:latin typeface="Garamon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72" y="2190756"/>
            <a:ext cx="4502738" cy="3095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429264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Врятований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мандрівник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перший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склав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величальну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пісню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на честь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двох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сестер –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Троянди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і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Пшениці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,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Краси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і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Добра,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однаково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потрібих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 на </a:t>
            </a:r>
            <a:r>
              <a:rPr lang="ru-RU" sz="2000" dirty="0" err="1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Землі</a:t>
            </a:r>
            <a:r>
              <a:rPr lang="ru-RU" sz="2000" dirty="0" smtClean="0">
                <a:solidFill>
                  <a:srgbClr val="CF6DA4">
                    <a:lumMod val="50000"/>
                  </a:srgbClr>
                </a:solidFill>
                <a:latin typeface="Garamond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53"/>
            <a:ext cx="5000660" cy="43577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err="1" smtClean="0"/>
              <a:t>Найперші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відомості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троянду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зустрічаємо</a:t>
            </a:r>
            <a:r>
              <a:rPr lang="ru-RU" sz="2400" dirty="0" smtClean="0"/>
              <a:t> в </a:t>
            </a:r>
            <a:r>
              <a:rPr lang="ru-RU" sz="2400" dirty="0" err="1" smtClean="0"/>
              <a:t>давньоруських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переказах</a:t>
            </a:r>
            <a:r>
              <a:rPr lang="ru-RU" sz="2400" dirty="0" smtClean="0"/>
              <a:t>, </a:t>
            </a:r>
            <a:r>
              <a:rPr lang="ru-RU" sz="2400" dirty="0" err="1" smtClean="0"/>
              <a:t>згідно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вона зажила в </a:t>
            </a:r>
            <a:r>
              <a:rPr lang="ru-RU" sz="2400" dirty="0" err="1" smtClean="0"/>
              <a:t>тодішній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поваги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існував</a:t>
            </a:r>
            <a:r>
              <a:rPr lang="ru-RU" sz="2400" dirty="0" smtClean="0"/>
              <a:t> закон, </a:t>
            </a:r>
            <a:r>
              <a:rPr lang="ru-RU" sz="2400" dirty="0" err="1" smtClean="0"/>
              <a:t>котрий</a:t>
            </a:r>
            <a:r>
              <a:rPr lang="ru-RU" sz="2400" dirty="0" smtClean="0"/>
              <a:t> дозволяв кожному,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приносив </a:t>
            </a:r>
            <a:r>
              <a:rPr lang="ru-RU" sz="2400" dirty="0" err="1" smtClean="0"/>
              <a:t>цареві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троянду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просити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зажадає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 descr="39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3977798" cy="350046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786190"/>
            <a:ext cx="83582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Нею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прикрашали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храми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,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нею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вистеляли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шлях, по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якому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під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час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урочистостей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несли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богів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, нею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заквітчували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палати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вельмож,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сплачували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данину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й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царські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податі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.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Зі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слів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одного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з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поетів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,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троянда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була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</a:t>
            </a:r>
            <a:r>
              <a:rPr lang="ru-RU" sz="2600" dirty="0" err="1" smtClean="0">
                <a:solidFill>
                  <a:srgbClr val="CF6DA4">
                    <a:lumMod val="50000"/>
                  </a:srgbClr>
                </a:solidFill>
              </a:rPr>
              <a:t>подарунком</a:t>
            </a:r>
            <a:r>
              <a:rPr lang="ru-RU" sz="2600" dirty="0" smtClean="0">
                <a:solidFill>
                  <a:srgbClr val="CF6DA4">
                    <a:lumMod val="50000"/>
                  </a:srgbClr>
                </a:solidFill>
              </a:rPr>
              <a:t> самого Аллаха.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46177"/>
            <a:ext cx="8543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		До </a:t>
            </a:r>
            <a:r>
              <a:rPr lang="ru-RU" sz="2200" dirty="0" err="1" smtClean="0"/>
              <a:t>нього</a:t>
            </a:r>
            <a:r>
              <a:rPr lang="ru-RU" sz="2200" dirty="0" smtClean="0"/>
              <a:t> одного разу </a:t>
            </a:r>
            <a:r>
              <a:rPr lang="ru-RU" sz="2200" dirty="0" err="1" smtClean="0"/>
              <a:t>з'явилися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всі</a:t>
            </a:r>
            <a:r>
              <a:rPr lang="ru-RU" sz="2200" dirty="0" smtClean="0"/>
              <a:t> </a:t>
            </a:r>
            <a:r>
              <a:rPr lang="ru-RU" sz="2200" dirty="0" err="1" smtClean="0"/>
              <a:t>діти</a:t>
            </a:r>
            <a:r>
              <a:rPr lang="ru-RU" sz="2200" dirty="0" smtClean="0"/>
              <a:t> </a:t>
            </a:r>
            <a:r>
              <a:rPr lang="ru-RU" sz="2200" dirty="0" err="1" smtClean="0"/>
              <a:t>Флори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проханням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призначити</a:t>
            </a:r>
            <a:r>
              <a:rPr lang="ru-RU" sz="2200" dirty="0" smtClean="0"/>
              <a:t> над ними нового </a:t>
            </a:r>
            <a:r>
              <a:rPr lang="ru-RU" sz="2200" dirty="0" err="1" smtClean="0"/>
              <a:t>володаря</a:t>
            </a:r>
            <a:r>
              <a:rPr lang="ru-RU" sz="2200" dirty="0" smtClean="0"/>
              <a:t>, </a:t>
            </a:r>
            <a:r>
              <a:rPr lang="ru-RU" sz="2200" dirty="0" err="1" smtClean="0"/>
              <a:t>замість</a:t>
            </a:r>
            <a:r>
              <a:rPr lang="ru-RU" sz="2200" dirty="0" smtClean="0"/>
              <a:t> сонливого Лотоса, </a:t>
            </a:r>
            <a:r>
              <a:rPr lang="ru-RU" sz="2200" dirty="0" err="1" smtClean="0"/>
              <a:t>котрий</a:t>
            </a:r>
            <a:r>
              <a:rPr lang="ru-RU" sz="2200" dirty="0" smtClean="0"/>
              <a:t>, </a:t>
            </a:r>
            <a:r>
              <a:rPr lang="ru-RU" sz="2200" dirty="0" err="1" smtClean="0"/>
              <a:t>хоча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дивовижно</a:t>
            </a:r>
            <a:r>
              <a:rPr lang="ru-RU" sz="2200" dirty="0" smtClean="0"/>
              <a:t> </a:t>
            </a:r>
            <a:r>
              <a:rPr lang="ru-RU" sz="2200" dirty="0" err="1" smtClean="0"/>
              <a:t>гарний</a:t>
            </a:r>
            <a:r>
              <a:rPr lang="ru-RU" sz="2200" dirty="0" smtClean="0"/>
              <a:t>, та </a:t>
            </a:r>
            <a:r>
              <a:rPr lang="ru-RU" sz="2200" dirty="0" err="1" smtClean="0"/>
              <a:t>забував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ночі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свої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обов'язки</a:t>
            </a:r>
            <a:r>
              <a:rPr lang="ru-RU" sz="2200" dirty="0" smtClean="0"/>
              <a:t> правителя. </a:t>
            </a:r>
            <a:r>
              <a:rPr lang="ru-RU" sz="2200" dirty="0" err="1" smtClean="0"/>
              <a:t>Тоді</a:t>
            </a:r>
            <a:r>
              <a:rPr lang="ru-RU" sz="2200" dirty="0" smtClean="0"/>
              <a:t> Аллах, </a:t>
            </a:r>
            <a:r>
              <a:rPr lang="ru-RU" sz="2200" dirty="0" err="1" smtClean="0"/>
              <a:t>уважно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вислухавши</a:t>
            </a:r>
            <a:r>
              <a:rPr lang="ru-RU" sz="2200" dirty="0" smtClean="0"/>
              <a:t> </a:t>
            </a:r>
            <a:r>
              <a:rPr lang="ru-RU" sz="2200" dirty="0" err="1" smtClean="0"/>
              <a:t>їх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призначив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правителькою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квітів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білу</a:t>
            </a:r>
            <a:r>
              <a:rPr lang="ru-RU" sz="2200" dirty="0" smtClean="0"/>
              <a:t> </a:t>
            </a:r>
            <a:r>
              <a:rPr lang="ru-RU" sz="2200" dirty="0" err="1" smtClean="0"/>
              <a:t>непорочну</a:t>
            </a:r>
            <a:r>
              <a:rPr lang="ru-RU" sz="2200" dirty="0" smtClean="0"/>
              <a:t> </a:t>
            </a:r>
            <a:r>
              <a:rPr lang="ru-RU" sz="2200" dirty="0" err="1" smtClean="0"/>
              <a:t>Троянду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гострими</a:t>
            </a:r>
            <a:r>
              <a:rPr lang="ru-RU" sz="2200" dirty="0" smtClean="0"/>
              <a:t> шипами,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оберігають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Рисунок 4" descr="Nature_Flowers_Lotus__Flowers_00829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429000"/>
            <a:ext cx="4800633" cy="3000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43570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</a:t>
            </a:r>
            <a:r>
              <a:rPr lang="uk-UA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отос</a:t>
            </a:r>
            <a:endParaRPr lang="ru-RU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/>
              <a:t>		Коли </a:t>
            </a:r>
            <a:r>
              <a:rPr lang="ru-RU" sz="2500" dirty="0" smtClean="0"/>
              <a:t>соловейко </a:t>
            </a:r>
            <a:r>
              <a:rPr lang="ru-RU" sz="2500" dirty="0" err="1" smtClean="0"/>
              <a:t>побачив</a:t>
            </a:r>
            <a:r>
              <a:rPr lang="ru-RU" sz="2500" dirty="0" smtClean="0"/>
              <a:t> </a:t>
            </a:r>
            <a:r>
              <a:rPr lang="ru-RU" sz="2500" dirty="0" err="1" smtClean="0"/>
              <a:t>цю</a:t>
            </a:r>
            <a:r>
              <a:rPr lang="ru-RU" sz="2500" dirty="0" smtClean="0"/>
              <a:t> </a:t>
            </a:r>
            <a:r>
              <a:rPr lang="ru-RU" sz="2500" dirty="0" err="1" smtClean="0"/>
              <a:t>чарівну</a:t>
            </a:r>
            <a:r>
              <a:rPr lang="ru-RU" sz="2500" dirty="0" smtClean="0"/>
              <a:t> </a:t>
            </a:r>
            <a:r>
              <a:rPr lang="ru-RU" sz="2500" dirty="0" err="1" smtClean="0"/>
              <a:t>нову</a:t>
            </a:r>
            <a:r>
              <a:rPr lang="ru-RU" sz="2500" dirty="0" smtClean="0"/>
              <a:t> </a:t>
            </a:r>
            <a:r>
              <a:rPr lang="ru-RU" sz="2500" dirty="0" err="1" smtClean="0"/>
              <a:t>царицю</a:t>
            </a:r>
            <a:r>
              <a:rPr lang="ru-RU" sz="2500" dirty="0" smtClean="0"/>
              <a:t> </a:t>
            </a:r>
            <a:r>
              <a:rPr lang="ru-RU" sz="2500" dirty="0" err="1" smtClean="0"/>
              <a:t>квітів</a:t>
            </a:r>
            <a:r>
              <a:rPr lang="ru-RU" sz="2500" dirty="0" smtClean="0"/>
              <a:t>, то </a:t>
            </a:r>
            <a:r>
              <a:rPr lang="ru-RU" sz="2500" dirty="0" err="1" smtClean="0"/>
              <a:t>був</a:t>
            </a:r>
            <a:r>
              <a:rPr lang="ru-RU" sz="2500" dirty="0" smtClean="0"/>
              <a:t> </a:t>
            </a:r>
            <a:r>
              <a:rPr lang="ru-RU" sz="2500" dirty="0" err="1" smtClean="0"/>
              <a:t>заворожений</a:t>
            </a:r>
            <a:r>
              <a:rPr lang="ru-RU" sz="2500" dirty="0" smtClean="0"/>
              <a:t> </a:t>
            </a:r>
            <a:r>
              <a:rPr lang="ru-RU" sz="2500" dirty="0" err="1" smtClean="0"/>
              <a:t>її</a:t>
            </a:r>
            <a:r>
              <a:rPr lang="ru-RU" sz="2500" dirty="0" smtClean="0"/>
              <a:t> красою, </a:t>
            </a:r>
            <a:r>
              <a:rPr lang="ru-RU" sz="2500" dirty="0" err="1" smtClean="0"/>
              <a:t>що</a:t>
            </a:r>
            <a:r>
              <a:rPr lang="ru-RU" sz="2500" dirty="0" smtClean="0"/>
              <a:t> в </a:t>
            </a:r>
            <a:r>
              <a:rPr lang="ru-RU" sz="2500" dirty="0" err="1" smtClean="0"/>
              <a:t>захопленні</a:t>
            </a:r>
            <a:r>
              <a:rPr lang="ru-RU" sz="2500" dirty="0" smtClean="0"/>
              <a:t> </a:t>
            </a:r>
            <a:r>
              <a:rPr lang="ru-RU" sz="2500" dirty="0" err="1" smtClean="0"/>
              <a:t>притис</a:t>
            </a:r>
            <a:r>
              <a:rPr lang="ru-RU" sz="2500" dirty="0" smtClean="0"/>
              <a:t> </a:t>
            </a:r>
            <a:r>
              <a:rPr lang="ru-RU" sz="2500" dirty="0" err="1" smtClean="0"/>
              <a:t>троянду</a:t>
            </a:r>
            <a:r>
              <a:rPr lang="ru-RU" sz="2500" dirty="0" smtClean="0"/>
              <a:t> до </a:t>
            </a:r>
            <a:r>
              <a:rPr lang="ru-RU" sz="2500" dirty="0" err="1" smtClean="0"/>
              <a:t>своїх</a:t>
            </a:r>
            <a:r>
              <a:rPr lang="ru-RU" sz="2500" dirty="0" smtClean="0"/>
              <a:t> </a:t>
            </a:r>
            <a:r>
              <a:rPr lang="ru-RU" sz="2500" dirty="0" smtClean="0"/>
              <a:t>грудей... </a:t>
            </a:r>
            <a:r>
              <a:rPr lang="ru-RU" sz="2500" dirty="0" smtClean="0"/>
              <a:t>Але </a:t>
            </a:r>
            <a:r>
              <a:rPr lang="ru-RU" sz="2500" dirty="0" err="1" smtClean="0"/>
              <a:t>гострі</a:t>
            </a:r>
            <a:r>
              <a:rPr lang="ru-RU" sz="2500" dirty="0" smtClean="0"/>
              <a:t> шипи, </a:t>
            </a:r>
            <a:r>
              <a:rPr lang="ru-RU" sz="2500" dirty="0" err="1" smtClean="0"/>
              <a:t>мов</a:t>
            </a:r>
            <a:r>
              <a:rPr lang="ru-RU" sz="2500" dirty="0" smtClean="0"/>
              <a:t> </a:t>
            </a:r>
            <a:r>
              <a:rPr lang="ru-RU" sz="2500" dirty="0" err="1" smtClean="0"/>
              <a:t>кинджали</a:t>
            </a:r>
            <a:r>
              <a:rPr lang="ru-RU" sz="2500" dirty="0" smtClean="0"/>
              <a:t>, </a:t>
            </a:r>
            <a:r>
              <a:rPr lang="ru-RU" sz="2500" dirty="0" err="1" smtClean="0"/>
              <a:t>вп'ялись</a:t>
            </a:r>
            <a:r>
              <a:rPr lang="ru-RU" sz="2500" dirty="0" smtClean="0"/>
              <a:t> </a:t>
            </a:r>
            <a:r>
              <a:rPr lang="ru-RU" sz="2500" dirty="0" err="1" smtClean="0"/>
              <a:t>йому</a:t>
            </a:r>
            <a:r>
              <a:rPr lang="ru-RU" sz="2500" dirty="0" smtClean="0"/>
              <a:t> в </a:t>
            </a:r>
            <a:r>
              <a:rPr lang="ru-RU" sz="2500" dirty="0" err="1" smtClean="0"/>
              <a:t>серце</a:t>
            </a:r>
            <a:r>
              <a:rPr lang="ru-RU" sz="2500" dirty="0" smtClean="0"/>
              <a:t>,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яскраво-червона</a:t>
            </a:r>
            <a:r>
              <a:rPr lang="ru-RU" sz="2500" dirty="0" smtClean="0"/>
              <a:t> кров </a:t>
            </a:r>
            <a:r>
              <a:rPr lang="ru-RU" sz="2500" dirty="0" err="1" smtClean="0"/>
              <a:t>бризнула</a:t>
            </a:r>
            <a:r>
              <a:rPr lang="ru-RU" sz="2500" dirty="0" smtClean="0"/>
              <a:t> </a:t>
            </a:r>
            <a:r>
              <a:rPr lang="ru-RU" sz="2500" dirty="0" err="1" smtClean="0"/>
              <a:t>з</a:t>
            </a:r>
            <a:r>
              <a:rPr lang="ru-RU" sz="2500" dirty="0" smtClean="0"/>
              <a:t> грудей </a:t>
            </a:r>
            <a:r>
              <a:rPr lang="ru-RU" sz="2500" dirty="0" err="1" smtClean="0"/>
              <a:t>нещасного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й</a:t>
            </a:r>
            <a:r>
              <a:rPr lang="ru-RU" sz="2500" dirty="0" smtClean="0"/>
              <a:t> </a:t>
            </a:r>
            <a:r>
              <a:rPr lang="ru-RU" sz="2500" dirty="0" err="1" smtClean="0"/>
              <a:t>зросила</a:t>
            </a:r>
            <a:r>
              <a:rPr lang="ru-RU" sz="2500" dirty="0" smtClean="0"/>
              <a:t> собою </a:t>
            </a:r>
            <a:r>
              <a:rPr lang="ru-RU" sz="2500" dirty="0" err="1" smtClean="0"/>
              <a:t>ніжні</a:t>
            </a:r>
            <a:r>
              <a:rPr lang="ru-RU" sz="2500" dirty="0" smtClean="0"/>
              <a:t> </a:t>
            </a:r>
            <a:r>
              <a:rPr lang="ru-RU" sz="2500" dirty="0" err="1" smtClean="0"/>
              <a:t>пелюстки</a:t>
            </a:r>
            <a:r>
              <a:rPr lang="ru-RU" sz="2500" dirty="0" smtClean="0"/>
              <a:t> </a:t>
            </a:r>
            <a:r>
              <a:rPr lang="ru-RU" sz="2500" dirty="0" err="1" smtClean="0"/>
              <a:t>дивовижної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квітки</a:t>
            </a:r>
            <a:r>
              <a:rPr lang="ru-RU" sz="2500" dirty="0" smtClean="0"/>
              <a:t>. Ось </a:t>
            </a:r>
            <a:r>
              <a:rPr lang="ru-RU" sz="2500" dirty="0" err="1" smtClean="0"/>
              <a:t>чому</a:t>
            </a:r>
            <a:r>
              <a:rPr lang="ru-RU" sz="2500" dirty="0" smtClean="0"/>
              <a:t>, </a:t>
            </a:r>
            <a:r>
              <a:rPr lang="ru-RU" sz="2500" dirty="0" err="1" smtClean="0"/>
              <a:t>стверджують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перські</a:t>
            </a:r>
            <a:r>
              <a:rPr lang="ru-RU" sz="2500" dirty="0" smtClean="0"/>
              <a:t> </a:t>
            </a:r>
            <a:r>
              <a:rPr lang="ru-RU" sz="2500" dirty="0" err="1" smtClean="0"/>
              <a:t>перекази</a:t>
            </a:r>
            <a:r>
              <a:rPr lang="ru-RU" sz="2500" dirty="0" smtClean="0"/>
              <a:t>, </a:t>
            </a:r>
            <a:r>
              <a:rPr lang="ru-RU" sz="2500" dirty="0" err="1" smtClean="0"/>
              <a:t>безліч</a:t>
            </a:r>
            <a:r>
              <a:rPr lang="ru-RU" sz="2500" dirty="0" smtClean="0"/>
              <a:t> </a:t>
            </a:r>
            <a:r>
              <a:rPr lang="ru-RU" sz="2500" dirty="0" err="1" smtClean="0"/>
              <a:t>пелюсток</a:t>
            </a:r>
            <a:r>
              <a:rPr lang="ru-RU" sz="2500" dirty="0" smtClean="0"/>
              <a:t> </a:t>
            </a:r>
            <a:r>
              <a:rPr lang="ru-RU" sz="2500" dirty="0" err="1" smtClean="0"/>
              <a:t>троянди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досі</a:t>
            </a:r>
            <a:r>
              <a:rPr lang="ru-RU" sz="2500" dirty="0" smtClean="0"/>
              <a:t> </a:t>
            </a:r>
            <a:r>
              <a:rPr lang="ru-RU" sz="2500" dirty="0" err="1" smtClean="0"/>
              <a:t>зберігають</a:t>
            </a:r>
            <a:r>
              <a:rPr lang="ru-RU" sz="2500" dirty="0" smtClean="0"/>
              <a:t> </a:t>
            </a:r>
            <a:r>
              <a:rPr lang="ru-RU" sz="2500" dirty="0" err="1" smtClean="0"/>
              <a:t>рожевий</a:t>
            </a:r>
            <a:r>
              <a:rPr lang="ru-RU" sz="2500" dirty="0" smtClean="0"/>
              <a:t> </a:t>
            </a:r>
            <a:r>
              <a:rPr lang="ru-RU" sz="2500" dirty="0" err="1" smtClean="0"/>
              <a:t>відтінок</a:t>
            </a:r>
            <a:r>
              <a:rPr lang="ru-RU" sz="2500" dirty="0" smtClean="0"/>
              <a:t>.</a:t>
            </a:r>
            <a:endParaRPr lang="ru-RU" sz="2500" dirty="0" smtClean="0"/>
          </a:p>
        </p:txBody>
      </p:sp>
      <p:pic>
        <p:nvPicPr>
          <p:cNvPr id="13" name="Рисунок 12" descr="225544_vi_o-da_yeto-on_i-on-prekrasen_1920x108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359795"/>
            <a:ext cx="6286544" cy="32414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43504" y="1600200"/>
            <a:ext cx="3857652" cy="454344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Буває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палі</a:t>
            </a:r>
            <a:r>
              <a:rPr lang="ru-RU" dirty="0" smtClean="0"/>
              <a:t> рожа </a:t>
            </a:r>
            <a:r>
              <a:rPr lang="ru-RU" dirty="0" err="1" smtClean="0"/>
              <a:t>виростає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троянді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колючки. </a:t>
            </a:r>
          </a:p>
          <a:p>
            <a:endParaRPr lang="ru-RU" dirty="0" smtClean="0"/>
          </a:p>
          <a:p>
            <a:r>
              <a:rPr lang="ru-RU" dirty="0" smtClean="0"/>
              <a:t>Рожа </a:t>
            </a:r>
            <a:r>
              <a:rPr lang="ru-RU" dirty="0" err="1" smtClean="0"/>
              <a:t>і</a:t>
            </a:r>
            <a:r>
              <a:rPr lang="ru-RU" dirty="0" smtClean="0"/>
              <a:t> межи </a:t>
            </a:r>
            <a:r>
              <a:rPr lang="ru-RU" dirty="0" err="1" smtClean="0"/>
              <a:t>кропивою</a:t>
            </a:r>
            <a:r>
              <a:rPr lang="ru-RU" dirty="0" smtClean="0"/>
              <a:t> рожею </a:t>
            </a:r>
            <a:r>
              <a:rPr lang="ru-RU" dirty="0" err="1" smtClean="0"/>
              <a:t>зістане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Рожа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 </a:t>
            </a:r>
            <a:r>
              <a:rPr lang="ru-RU" dirty="0" err="1" smtClean="0"/>
              <a:t>блідне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приказки про троянду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0_80bb_2705cfac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5000660" cy="400052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8March_Pink_2007v_Russia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E97C016-47AE-4F4B-97AA-4D87245A66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28CDB2-E3BB-4649-8DB8-8A568B6E5E8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MSC_MS_RU_RU_8March_Pink_2007v_Russia</Template>
  <TotalTime>0</TotalTime>
  <Words>126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MSC_MS_RU_RU_8March_Pink_2007v_Russia</vt:lpstr>
      <vt:lpstr>Слайд 1</vt:lpstr>
      <vt:lpstr>Символіка троянди</vt:lpstr>
      <vt:lpstr>Образ троянди в християнстві</vt:lpstr>
      <vt:lpstr>Слайд 4</vt:lpstr>
      <vt:lpstr>Давньоруські перекази про троянду</vt:lpstr>
      <vt:lpstr>Слайд 6</vt:lpstr>
      <vt:lpstr>Слайд 7</vt:lpstr>
      <vt:lpstr>Слайд 8</vt:lpstr>
      <vt:lpstr>приказки про троянду</vt:lpstr>
      <vt:lpstr>Дякуємо за увагу!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2012-02-10T12:59:49Z</dcterms:created>
  <dcterms:modified xsi:type="dcterms:W3CDTF">2012-02-10T14:56:04Z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