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3" r:id="rId3"/>
    <p:sldId id="274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CC4470-CA7D-4D9D-80E1-D53F949262EB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6FE283-19D6-4618-8B97-55310FA21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55845957_CAEEF1ECEEF1203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07154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Еволюція зір. Змінні зорі</a:t>
            </a:r>
            <a:endParaRPr lang="ru-RU" sz="7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ae6a8e929b5e74fbd310ed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785794"/>
            <a:ext cx="78581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i="1" dirty="0" smtClean="0">
                <a:solidFill>
                  <a:schemeClr val="bg1"/>
                </a:solidFill>
                <a:latin typeface="Arno Pro Smbd Caption" pitchFamily="18" charset="0"/>
              </a:rPr>
              <a:t>Змінні  зорі</a:t>
            </a:r>
            <a:endParaRPr lang="ru-RU" sz="11500" i="1" dirty="0">
              <a:solidFill>
                <a:schemeClr val="bg1"/>
              </a:solidFill>
              <a:latin typeface="Arno Pro Smbd Captio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928670"/>
            <a:ext cx="5143536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Зміна блиску зумовлена процесами, що відбуваються у їх надрах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857496"/>
            <a:ext cx="32861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Пульсуючі зорі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2643182"/>
            <a:ext cx="28575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/>
              <a:t>Спалахуючі</a:t>
            </a:r>
            <a:r>
              <a:rPr lang="uk-UA" sz="2400" dirty="0" smtClean="0"/>
              <a:t> зорі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821637" y="382190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1538" y="442913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Цефеїди</a:t>
            </a:r>
            <a:endParaRPr lang="ru-RU" sz="3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5857884" y="3214686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858016" y="385762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124" y="378619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Нові зорі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478632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Наднові зорі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584054_spac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285860"/>
            <a:ext cx="7929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Цефеїди</a:t>
            </a:r>
            <a:r>
              <a:rPr lang="uk-UA" sz="4000" dirty="0" smtClean="0">
                <a:solidFill>
                  <a:schemeClr val="bg1"/>
                </a:solidFill>
              </a:rPr>
              <a:t> - зорі</a:t>
            </a:r>
            <a:r>
              <a:rPr lang="uk-UA" sz="4000" dirty="0">
                <a:solidFill>
                  <a:schemeClr val="bg1"/>
                </a:solidFill>
              </a:rPr>
              <a:t>, які відзначаються ритмічним коливанням блиску         ( з певним періодом) та зміною фізичних </a:t>
            </a:r>
            <a:r>
              <a:rPr lang="uk-UA" sz="4000" dirty="0" smtClean="0">
                <a:solidFill>
                  <a:schemeClr val="bg1"/>
                </a:solidFill>
              </a:rPr>
              <a:t>розмірів.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1808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64291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chemeClr val="bg1"/>
                </a:solidFill>
              </a:rPr>
              <a:t>Нові зорі  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357430"/>
            <a:ext cx="657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Блиск  раптово зростає в 1000 а то й  в 1000000 разів </a:t>
            </a:r>
            <a:endParaRPr lang="uk-U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Виділяється енергія, яку Сонце випромінює за 100000 років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928670"/>
            <a:ext cx="650085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Схема  утворення нової зорі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2071678"/>
            <a:ext cx="55721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Перетікання речовини однієї зорі на іншу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3071810"/>
            <a:ext cx="5715040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Утворення </a:t>
            </a:r>
            <a:r>
              <a:rPr lang="uk-UA" sz="2000" dirty="0" err="1" smtClean="0"/>
              <a:t>аккре</a:t>
            </a:r>
            <a:r>
              <a:rPr lang="en-US" sz="2000" dirty="0" smtClean="0"/>
              <a:t>a</a:t>
            </a:r>
            <a:r>
              <a:rPr lang="uk-UA" sz="2000" dirty="0" err="1" smtClean="0"/>
              <a:t>ційного</a:t>
            </a:r>
            <a:r>
              <a:rPr lang="uk-UA" sz="2000" dirty="0" smtClean="0"/>
              <a:t> диску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4000504"/>
            <a:ext cx="58579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Збільшення маси і температури білого карлика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4857760"/>
            <a:ext cx="578647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Стрімкий початок термоядерної реакції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5786454"/>
            <a:ext cx="58579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Скидання оболонки в навколишній простір</a:t>
            </a:r>
            <a:endParaRPr lang="ru-RU" sz="20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929058" y="2500306"/>
            <a:ext cx="85725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000496" y="3571876"/>
            <a:ext cx="714380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857620" y="4429132"/>
            <a:ext cx="928694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71934" y="5357826"/>
            <a:ext cx="64294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tro-vidkryttia-2012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solidFill>
                  <a:schemeClr val="bg1"/>
                </a:solidFill>
              </a:rPr>
              <a:t>Наднові зорі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928802"/>
            <a:ext cx="764386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Блиск у максимумі стає порівнянним з яскравістю  всією зоряної системи (оболонка зорі розширюється і спостерігається і вигляді туманності).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57158" y="1013553"/>
            <a:ext cx="8286808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Утворюються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газо-пилових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хмарах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иникають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гігантські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згустки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речовини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внаслідок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гравітаційного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притягання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Маса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згустка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дорівнює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кільком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масам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Сонця</a:t>
            </a:r>
            <a:endParaRPr lang="uk-UA" sz="3200" dirty="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Ядро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розігрівається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до десятка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мільйонів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градусів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внаслідок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подальшого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стискання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42910" y="960577"/>
            <a:ext cx="7929618" cy="54476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Виникає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термоядерна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реакція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Процес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народження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зорі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може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тривати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до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мільйона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років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Через мільярди років ї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верхні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шари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розширюються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відриваються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від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зорі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Утворюється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білий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карлик,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який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з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часом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згасає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Вибухають через певний час, утворюючи нейтронну</a:t>
            </a:r>
            <a:r>
              <a:rPr kumimoji="0" lang="uk-UA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зорю і чорну діру</a:t>
            </a:r>
            <a:endParaRPr kumimoji="0" lang="uk-UA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8592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207167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1071546"/>
            <a:ext cx="8215370" cy="415498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/>
              <a:t>За </a:t>
            </a:r>
            <a:r>
              <a:rPr lang="ru-RU" sz="2400" dirty="0" err="1"/>
              <a:t>деяких</a:t>
            </a:r>
            <a:r>
              <a:rPr lang="ru-RU" sz="2400" dirty="0"/>
              <a:t> умов (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) </a:t>
            </a:r>
            <a:r>
              <a:rPr lang="ru-RU" sz="2400" dirty="0" err="1"/>
              <a:t>конденсується</a:t>
            </a:r>
            <a:r>
              <a:rPr lang="ru-RU" sz="2400" dirty="0"/>
              <a:t> </a:t>
            </a:r>
            <a:r>
              <a:rPr lang="ru-RU" sz="2400" dirty="0" err="1"/>
              <a:t>хмара</a:t>
            </a:r>
            <a:r>
              <a:rPr lang="ru-RU" sz="2400" dirty="0"/>
              <a:t> </a:t>
            </a:r>
            <a:r>
              <a:rPr lang="ru-RU" sz="2400" dirty="0" err="1"/>
              <a:t>міжзоряного</a:t>
            </a:r>
            <a:r>
              <a:rPr lang="ru-RU" sz="2400" dirty="0"/>
              <a:t> </a:t>
            </a:r>
            <a:r>
              <a:rPr lang="ru-RU" sz="2400" dirty="0" err="1"/>
              <a:t>космічного</a:t>
            </a:r>
            <a:r>
              <a:rPr lang="ru-RU" sz="2400" dirty="0"/>
              <a:t> пилу. За </a:t>
            </a:r>
            <a:r>
              <a:rPr lang="ru-RU" sz="2400" dirty="0" err="1"/>
              <a:t>досить</a:t>
            </a:r>
            <a:r>
              <a:rPr lang="ru-RU" sz="2400" dirty="0"/>
              <a:t> невеликий </a:t>
            </a:r>
            <a:r>
              <a:rPr lang="ru-RU" sz="2400" dirty="0" err="1"/>
              <a:t>проміжок</a:t>
            </a:r>
            <a:r>
              <a:rPr lang="ru-RU" sz="2400" dirty="0"/>
              <a:t> часу,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всесвітнього</a:t>
            </a:r>
            <a:r>
              <a:rPr lang="ru-RU" sz="2400" dirty="0"/>
              <a:t> </a:t>
            </a:r>
            <a:r>
              <a:rPr lang="ru-RU" sz="2400" dirty="0" err="1"/>
              <a:t>тяжіння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хмари </a:t>
            </a:r>
            <a:r>
              <a:rPr lang="ru-RU" sz="2400" dirty="0" err="1"/>
              <a:t>утворюється</a:t>
            </a:r>
            <a:r>
              <a:rPr lang="ru-RU" sz="2400" dirty="0"/>
              <a:t> </a:t>
            </a:r>
            <a:r>
              <a:rPr lang="ru-RU" sz="2400" dirty="0" err="1"/>
              <a:t>порівняно</a:t>
            </a:r>
            <a:r>
              <a:rPr lang="ru-RU" sz="2400" dirty="0"/>
              <a:t> густа </a:t>
            </a:r>
            <a:r>
              <a:rPr lang="ru-RU" sz="2400" dirty="0" err="1"/>
              <a:t>непрозора</a:t>
            </a:r>
            <a:r>
              <a:rPr lang="ru-RU" sz="2400" dirty="0"/>
              <a:t> </a:t>
            </a:r>
            <a:r>
              <a:rPr lang="ru-RU" sz="2400" dirty="0" err="1"/>
              <a:t>газова</a:t>
            </a:r>
            <a:r>
              <a:rPr lang="ru-RU" sz="2400" dirty="0"/>
              <a:t> куля. </a:t>
            </a:r>
            <a:r>
              <a:rPr lang="ru-RU" sz="2400" dirty="0" err="1"/>
              <a:t>Цю</a:t>
            </a:r>
            <a:r>
              <a:rPr lang="ru-RU" sz="2400" dirty="0"/>
              <a:t> кулю не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</a:t>
            </a:r>
            <a:r>
              <a:rPr lang="ru-RU" sz="2400" dirty="0" err="1"/>
              <a:t>зіркою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температура в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ядрі</a:t>
            </a:r>
            <a:r>
              <a:rPr lang="ru-RU" sz="2400" dirty="0"/>
              <a:t> не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висока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почалися</a:t>
            </a:r>
            <a:r>
              <a:rPr lang="ru-RU" sz="2400" dirty="0"/>
              <a:t> </a:t>
            </a:r>
            <a:r>
              <a:rPr lang="ru-RU" sz="2400" dirty="0" err="1"/>
              <a:t>термоядерні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. </a:t>
            </a:r>
            <a:r>
              <a:rPr lang="ru-RU" sz="2400" dirty="0" err="1"/>
              <a:t>Тиск</a:t>
            </a:r>
            <a:r>
              <a:rPr lang="ru-RU" sz="2400" dirty="0"/>
              <a:t> газу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/>
              <a:t>кулі</a:t>
            </a:r>
            <a:r>
              <a:rPr lang="ru-RU" sz="2400" dirty="0"/>
              <a:t> не </a:t>
            </a:r>
            <a:r>
              <a:rPr lang="ru-RU" sz="2400" dirty="0" err="1"/>
              <a:t>достатній</a:t>
            </a:r>
            <a:r>
              <a:rPr lang="ru-RU" sz="2400" dirty="0"/>
              <a:t>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урівноважити</a:t>
            </a:r>
            <a:r>
              <a:rPr lang="ru-RU" sz="2400" dirty="0"/>
              <a:t> силу </a:t>
            </a:r>
            <a:r>
              <a:rPr lang="ru-RU" sz="2400" dirty="0" err="1"/>
              <a:t>тяжіння</a:t>
            </a:r>
            <a:r>
              <a:rPr lang="ru-RU" sz="2400" dirty="0"/>
              <a:t>, тому куля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тяжіння</a:t>
            </a:r>
            <a:r>
              <a:rPr lang="ru-RU" sz="2400" dirty="0"/>
              <a:t> </a:t>
            </a:r>
            <a:r>
              <a:rPr lang="ru-RU" sz="2400" dirty="0" err="1"/>
              <a:t>продовжує</a:t>
            </a:r>
            <a:r>
              <a:rPr lang="ru-RU" sz="2400" dirty="0"/>
              <a:t> </a:t>
            </a:r>
            <a:r>
              <a:rPr lang="ru-RU" sz="2400" dirty="0" err="1"/>
              <a:t>стискатися</a:t>
            </a:r>
            <a:r>
              <a:rPr lang="ru-RU" sz="2400" dirty="0"/>
              <a:t>. На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етапі</a:t>
            </a:r>
            <a:r>
              <a:rPr lang="ru-RU" sz="2400" dirty="0"/>
              <a:t> </a:t>
            </a:r>
            <a:r>
              <a:rPr lang="ru-RU" sz="2400" dirty="0" err="1"/>
              <a:t>зірку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«</a:t>
            </a:r>
            <a:r>
              <a:rPr lang="ru-RU" sz="2400" dirty="0" err="1"/>
              <a:t>протозорею</a:t>
            </a:r>
            <a:r>
              <a:rPr lang="ru-RU" sz="2400" dirty="0"/>
              <a:t>».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928670"/>
            <a:ext cx="3500462" cy="480131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не одна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протозірка</a:t>
            </a:r>
            <a:r>
              <a:rPr lang="ru-RU" dirty="0"/>
              <a:t>, а </a:t>
            </a:r>
            <a:r>
              <a:rPr lang="ru-RU" dirty="0" err="1"/>
              <a:t>кілька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зоряним</a:t>
            </a:r>
            <a:r>
              <a:rPr lang="ru-RU" dirty="0"/>
              <a:t> </a:t>
            </a:r>
            <a:r>
              <a:rPr lang="ru-RU" dirty="0" err="1"/>
              <a:t>скупченням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протозорі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 </a:t>
            </a:r>
            <a:r>
              <a:rPr lang="ru-RU" dirty="0" err="1"/>
              <a:t>згустки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планетами. 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стискання</a:t>
            </a:r>
            <a:r>
              <a:rPr lang="ru-RU" dirty="0"/>
              <a:t> </a:t>
            </a:r>
            <a:r>
              <a:rPr lang="ru-RU" dirty="0" err="1"/>
              <a:t>протозорі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 до моменту, коли температура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у </a:t>
            </a:r>
            <a:r>
              <a:rPr lang="ru-RU" dirty="0" err="1"/>
              <a:t>ядрі</a:t>
            </a:r>
            <a:r>
              <a:rPr lang="ru-RU" dirty="0"/>
              <a:t> </a:t>
            </a:r>
            <a:r>
              <a:rPr lang="ru-RU" dirty="0" err="1"/>
              <a:t>зроблять</a:t>
            </a:r>
            <a:r>
              <a:rPr lang="ru-RU" dirty="0"/>
              <a:t> </a:t>
            </a:r>
            <a:r>
              <a:rPr lang="ru-RU" dirty="0" err="1"/>
              <a:t>можливими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термоядерного синтезу.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протозоря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зіркою</a:t>
            </a:r>
            <a:r>
              <a:rPr lang="ru-RU" dirty="0"/>
              <a:t>.</a:t>
            </a:r>
          </a:p>
        </p:txBody>
      </p:sp>
      <p:pic>
        <p:nvPicPr>
          <p:cNvPr id="3" name="Рисунок 2" descr="1208521989_sta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80000">
            <a:off x="4572000" y="2214554"/>
            <a:ext cx="407196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3429000"/>
            <a:ext cx="8643966" cy="313932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Виникнення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починається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ущільнення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речовини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усередині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туманності.Що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утворювалося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ущільнення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поступове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зменшується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розмірах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стискуючись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впливом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гравітації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стиску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колапсу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виділяється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енергія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розігріває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газ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пил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зухвалий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їхнє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світіння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Виникає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так звана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протозірка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центрі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ядрі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щільність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температура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речовини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максимальні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Досягшись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температури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близько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10 000 000°С,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газі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починають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протікати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термоядерні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реакції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Ядра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атомів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водню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з'єднуються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перетворюючись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у ядра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атомів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гелію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При такому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синтезі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виділяється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величезна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кількість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енергії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процесі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конвекції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енергія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переноситься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поверхневий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шар,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потім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випромінюється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 космос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вигляді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світла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тепла. Таким чином,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протозірка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перетворюється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справжню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зірку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rubase_1_211435695_9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286808" cy="250033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6" y="2143116"/>
            <a:ext cx="3500462" cy="41549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/>
              <a:t>початкову</a:t>
            </a:r>
            <a:r>
              <a:rPr lang="ru-RU" sz="2400" dirty="0"/>
              <a:t> </a:t>
            </a:r>
            <a:r>
              <a:rPr lang="ru-RU" sz="2400" dirty="0" err="1"/>
              <a:t>стадію</a:t>
            </a:r>
            <a:r>
              <a:rPr lang="ru-RU" sz="2400" dirty="0"/>
              <a:t> </a:t>
            </a:r>
            <a:r>
              <a:rPr lang="ru-RU" sz="2400" dirty="0" err="1"/>
              <a:t>еволюції</a:t>
            </a:r>
            <a:r>
              <a:rPr lang="ru-RU" sz="2400" dirty="0"/>
              <a:t> </a:t>
            </a:r>
            <a:r>
              <a:rPr lang="ru-RU" sz="2400" dirty="0" err="1"/>
              <a:t>зорі</a:t>
            </a:r>
            <a:r>
              <a:rPr lang="ru-RU" sz="2400" dirty="0"/>
              <a:t> </a:t>
            </a:r>
            <a:r>
              <a:rPr lang="ru-RU" sz="2400" dirty="0" err="1"/>
              <a:t>проходять</a:t>
            </a:r>
            <a:r>
              <a:rPr lang="ru-RU" sz="2400" dirty="0"/>
              <a:t>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: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більша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, то </a:t>
            </a:r>
            <a:r>
              <a:rPr lang="ru-RU" sz="2400" dirty="0" err="1"/>
              <a:t>етап</a:t>
            </a:r>
            <a:r>
              <a:rPr lang="ru-RU" sz="2400" dirty="0"/>
              <a:t> </a:t>
            </a:r>
            <a:r>
              <a:rPr lang="ru-RU" sz="2400" dirty="0" err="1"/>
              <a:t>триватиме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менша</a:t>
            </a:r>
            <a:r>
              <a:rPr lang="ru-RU" sz="2400" dirty="0"/>
              <a:t> — до </a:t>
            </a:r>
            <a:r>
              <a:rPr lang="ru-RU" sz="2400" dirty="0" err="1"/>
              <a:t>кількасот</a:t>
            </a:r>
            <a:r>
              <a:rPr lang="ru-RU" sz="2400" dirty="0"/>
              <a:t> </a:t>
            </a:r>
            <a:r>
              <a:rPr lang="ru-RU" sz="2400" dirty="0" err="1"/>
              <a:t>мільйонів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</a:p>
        </p:txBody>
      </p:sp>
      <p:pic>
        <p:nvPicPr>
          <p:cNvPr id="3" name="Рисунок 2" descr="LRGxfA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857848" cy="600079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00108"/>
            <a:ext cx="8072494" cy="46782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Після</a:t>
            </a:r>
            <a:r>
              <a:rPr lang="ru-RU" sz="2000" dirty="0"/>
              <a:t> того як </a:t>
            </a:r>
            <a:r>
              <a:rPr lang="ru-RU" sz="2000" dirty="0" err="1"/>
              <a:t>водень</a:t>
            </a:r>
            <a:r>
              <a:rPr lang="ru-RU" sz="2000" dirty="0"/>
              <a:t> у </a:t>
            </a:r>
            <a:r>
              <a:rPr lang="ru-RU" sz="2000" dirty="0" err="1"/>
              <a:t>ядрі</a:t>
            </a:r>
            <a:r>
              <a:rPr lang="ru-RU" sz="2000" dirty="0"/>
              <a:t> </a:t>
            </a:r>
            <a:r>
              <a:rPr lang="ru-RU" sz="2000" dirty="0" err="1"/>
              <a:t>здебільшого</a:t>
            </a:r>
            <a:r>
              <a:rPr lang="ru-RU" sz="2000" dirty="0"/>
              <a:t> «</a:t>
            </a:r>
            <a:r>
              <a:rPr lang="ru-RU" sz="2000" dirty="0" err="1"/>
              <a:t>вигорить</a:t>
            </a:r>
            <a:r>
              <a:rPr lang="ru-RU" sz="2000" dirty="0"/>
              <a:t>», </a:t>
            </a:r>
            <a:r>
              <a:rPr lang="ru-RU" sz="2000" dirty="0" err="1"/>
              <a:t>термоядерні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 </a:t>
            </a:r>
            <a:r>
              <a:rPr lang="ru-RU" sz="2000" dirty="0" err="1"/>
              <a:t>перестають</a:t>
            </a:r>
            <a:r>
              <a:rPr lang="ru-RU" sz="2000" dirty="0"/>
              <a:t> </a:t>
            </a:r>
            <a:r>
              <a:rPr lang="ru-RU" sz="2000" dirty="0" err="1"/>
              <a:t>виробляти</a:t>
            </a:r>
            <a:r>
              <a:rPr lang="ru-RU" sz="2000" dirty="0"/>
              <a:t> </a:t>
            </a:r>
            <a:r>
              <a:rPr lang="ru-RU" sz="2000" dirty="0" err="1"/>
              <a:t>достатню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для того,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підтримувати</a:t>
            </a:r>
            <a:r>
              <a:rPr lang="ru-RU" sz="2000" dirty="0"/>
              <a:t> </a:t>
            </a:r>
            <a:r>
              <a:rPr lang="ru-RU" sz="2000" dirty="0" err="1"/>
              <a:t>сталий</a:t>
            </a:r>
            <a:r>
              <a:rPr lang="ru-RU" sz="2000" dirty="0"/>
              <a:t>, </a:t>
            </a:r>
            <a:r>
              <a:rPr lang="ru-RU" sz="2000" dirty="0" err="1"/>
              <a:t>потрібний</a:t>
            </a:r>
            <a:r>
              <a:rPr lang="ru-RU" sz="2000" dirty="0"/>
              <a:t> для </a:t>
            </a:r>
            <a:r>
              <a:rPr lang="ru-RU" sz="2000" dirty="0" err="1"/>
              <a:t>урівноваження</a:t>
            </a:r>
            <a:r>
              <a:rPr lang="ru-RU" sz="2000" dirty="0"/>
              <a:t> сил </a:t>
            </a:r>
            <a:r>
              <a:rPr lang="ru-RU" sz="2000" dirty="0" err="1"/>
              <a:t>гравітації</a:t>
            </a:r>
            <a:r>
              <a:rPr lang="ru-RU" sz="2000" dirty="0"/>
              <a:t>, </a:t>
            </a:r>
            <a:r>
              <a:rPr lang="ru-RU" sz="2000" dirty="0" err="1"/>
              <a:t>тиск</a:t>
            </a:r>
            <a:r>
              <a:rPr lang="ru-RU" sz="2000" dirty="0"/>
              <a:t>.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падіння</a:t>
            </a:r>
            <a:r>
              <a:rPr lang="ru-RU" sz="2000" dirty="0"/>
              <a:t> </a:t>
            </a:r>
            <a:r>
              <a:rPr lang="ru-RU" sz="2000" dirty="0" err="1"/>
              <a:t>тиску</a:t>
            </a:r>
            <a:r>
              <a:rPr lang="ru-RU" sz="2000" dirty="0"/>
              <a:t> зоря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починає</a:t>
            </a:r>
            <a:r>
              <a:rPr lang="ru-RU" sz="2000" dirty="0"/>
              <a:t> </a:t>
            </a:r>
            <a:r>
              <a:rPr lang="ru-RU" sz="2000" dirty="0" err="1"/>
              <a:t>стискатися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ядро </a:t>
            </a:r>
            <a:r>
              <a:rPr lang="ru-RU" sz="2000" dirty="0" err="1"/>
              <a:t>знову</a:t>
            </a:r>
            <a:r>
              <a:rPr lang="ru-RU" sz="2000" dirty="0"/>
              <a:t> не </a:t>
            </a:r>
            <a:r>
              <a:rPr lang="ru-RU" sz="2000" dirty="0" err="1"/>
              <a:t>розігріється</a:t>
            </a:r>
            <a:r>
              <a:rPr lang="ru-RU" sz="2000" dirty="0"/>
              <a:t> до </a:t>
            </a:r>
            <a:r>
              <a:rPr lang="ru-RU" sz="2000" dirty="0" err="1"/>
              <a:t>температури</a:t>
            </a:r>
            <a:r>
              <a:rPr lang="ru-RU" sz="2000" dirty="0"/>
              <a:t>, за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починається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інша</a:t>
            </a:r>
            <a:r>
              <a:rPr lang="ru-RU" sz="2000" dirty="0"/>
              <a:t> </a:t>
            </a:r>
            <a:r>
              <a:rPr lang="ru-RU" sz="2000" dirty="0" err="1"/>
              <a:t>термоядерна</a:t>
            </a:r>
            <a:r>
              <a:rPr lang="ru-RU" sz="2000" dirty="0"/>
              <a:t> </a:t>
            </a:r>
            <a:r>
              <a:rPr lang="ru-RU" sz="2000" dirty="0" err="1"/>
              <a:t>реакція</a:t>
            </a:r>
            <a:r>
              <a:rPr lang="ru-RU" sz="2000" dirty="0"/>
              <a:t> — </a:t>
            </a:r>
            <a:r>
              <a:rPr lang="ru-RU" sz="2000" dirty="0" err="1"/>
              <a:t>гелій</a:t>
            </a:r>
            <a:r>
              <a:rPr lang="ru-RU" sz="2000" dirty="0"/>
              <a:t> </a:t>
            </a:r>
            <a:r>
              <a:rPr lang="ru-RU" sz="2000" dirty="0" err="1"/>
              <a:t>перетворюється</a:t>
            </a:r>
            <a:r>
              <a:rPr lang="ru-RU" sz="2000" dirty="0"/>
              <a:t> на </a:t>
            </a:r>
            <a:r>
              <a:rPr lang="ru-RU" sz="2000" dirty="0" err="1"/>
              <a:t>вуглець</a:t>
            </a:r>
            <a:r>
              <a:rPr lang="ru-RU" sz="2000" dirty="0"/>
              <a:t>. </a:t>
            </a:r>
            <a:r>
              <a:rPr lang="ru-RU" sz="2000" dirty="0" err="1" smtClean="0"/>
              <a:t>Ядерні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гелій-вуглецевого</a:t>
            </a:r>
            <a:r>
              <a:rPr lang="ru-RU" sz="2000" dirty="0" smtClean="0"/>
              <a:t> циклу </a:t>
            </a:r>
            <a:r>
              <a:rPr lang="ru-RU" sz="2000" dirty="0" err="1" smtClean="0"/>
              <a:t>характеризуються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більшою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та,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, </a:t>
            </a:r>
            <a:r>
              <a:rPr lang="ru-RU" sz="2000" dirty="0" err="1" smtClean="0"/>
              <a:t>виділенням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. </a:t>
            </a:r>
            <a:r>
              <a:rPr lang="ru-RU" sz="2000" dirty="0" err="1" smtClean="0"/>
              <a:t>Світність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зростає</a:t>
            </a:r>
            <a:r>
              <a:rPr lang="ru-RU" sz="2000" dirty="0" smtClean="0"/>
              <a:t> у десятки раз, вона </a:t>
            </a:r>
            <a:r>
              <a:rPr lang="ru-RU" sz="2000" dirty="0" err="1" smtClean="0"/>
              <a:t>розширюється</a:t>
            </a:r>
            <a:r>
              <a:rPr lang="ru-RU" sz="2000" dirty="0" smtClean="0"/>
              <a:t> («</a:t>
            </a:r>
            <a:r>
              <a:rPr lang="ru-RU" sz="2000" dirty="0" err="1" smtClean="0"/>
              <a:t>розпухає</a:t>
            </a:r>
            <a:r>
              <a:rPr lang="ru-RU" sz="2000" dirty="0" smtClean="0"/>
              <a:t>»), </a:t>
            </a:r>
            <a:r>
              <a:rPr lang="ru-RU" sz="2000" dirty="0" err="1" smtClean="0"/>
              <a:t>пересуваючись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діаграмі</a:t>
            </a:r>
            <a:r>
              <a:rPr lang="ru-RU" sz="2000" dirty="0" smtClean="0"/>
              <a:t> </a:t>
            </a:r>
            <a:r>
              <a:rPr lang="ru-RU" sz="2000" dirty="0" err="1" smtClean="0"/>
              <a:t>Герцшпрунга-Рассела</a:t>
            </a:r>
            <a:r>
              <a:rPr lang="ru-RU" sz="2000" dirty="0" smtClean="0"/>
              <a:t> вправо, до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гігантів</a:t>
            </a:r>
            <a:r>
              <a:rPr lang="ru-RU" sz="2000" dirty="0" smtClean="0"/>
              <a:t>. Коли ж </a:t>
            </a:r>
            <a:r>
              <a:rPr lang="ru-RU" sz="2000" dirty="0" err="1" smtClean="0"/>
              <a:t>закінчиться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гелій</a:t>
            </a:r>
            <a:r>
              <a:rPr lang="ru-RU" sz="2000" dirty="0" smtClean="0"/>
              <a:t>, </a:t>
            </a:r>
            <a:r>
              <a:rPr lang="ru-RU" sz="2000" dirty="0" err="1" smtClean="0"/>
              <a:t>зорі</a:t>
            </a:r>
            <a:r>
              <a:rPr lang="ru-RU" sz="2000" dirty="0" smtClean="0"/>
              <a:t> просто «</a:t>
            </a:r>
            <a:r>
              <a:rPr lang="ru-RU" sz="2000" dirty="0" err="1" smtClean="0"/>
              <a:t>скидають</a:t>
            </a:r>
            <a:r>
              <a:rPr lang="ru-RU" sz="2000" dirty="0" smtClean="0"/>
              <a:t>»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(так </a:t>
            </a:r>
            <a:r>
              <a:rPr lang="ru-RU" sz="2000" dirty="0" err="1" smtClean="0"/>
              <a:t>формуються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планетарні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туманності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тут все </a:t>
            </a:r>
            <a:r>
              <a:rPr lang="ru-RU" sz="2000" dirty="0" err="1" smtClean="0"/>
              <a:t>залежить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зорі</a:t>
            </a:r>
            <a:r>
              <a:rPr lang="ru-RU" sz="2000" dirty="0" smtClean="0"/>
              <a:t>.</a:t>
            </a:r>
          </a:p>
          <a:p>
            <a:pPr lvl="0" algn="just"/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ust-cloude-http_www_3dnews_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3240" y="285728"/>
            <a:ext cx="5786446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Зоря, </a:t>
            </a:r>
            <a:r>
              <a:rPr lang="ru-RU" sz="2400" dirty="0" err="1">
                <a:solidFill>
                  <a:schemeClr val="bg1"/>
                </a:solidFill>
              </a:rPr>
              <a:t>маса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скидання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оболонки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більше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ніж</a:t>
            </a:r>
            <a:r>
              <a:rPr lang="ru-RU" sz="2400" dirty="0">
                <a:solidFill>
                  <a:schemeClr val="bg1"/>
                </a:solidFill>
              </a:rPr>
              <a:t> 1,6 </a:t>
            </a:r>
            <a:r>
              <a:rPr lang="ru-RU" sz="2400" dirty="0" err="1">
                <a:solidFill>
                  <a:schemeClr val="bg1"/>
                </a:solidFill>
              </a:rPr>
              <a:t>маси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Сонця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починає</a:t>
            </a:r>
            <a:r>
              <a:rPr lang="ru-RU" sz="2400" dirty="0">
                <a:solidFill>
                  <a:schemeClr val="bg1"/>
                </a:solidFill>
              </a:rPr>
              <a:t> сильно </a:t>
            </a:r>
            <a:r>
              <a:rPr lang="ru-RU" sz="2400" dirty="0" err="1">
                <a:solidFill>
                  <a:schemeClr val="bg1"/>
                </a:solidFill>
              </a:rPr>
              <a:t>стискатися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тому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при </a:t>
            </a:r>
            <a:r>
              <a:rPr lang="ru-RU" sz="2400" dirty="0" err="1">
                <a:solidFill>
                  <a:schemeClr val="bg1"/>
                </a:solidFill>
              </a:rPr>
              <a:t>даній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внутрішній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тиск</a:t>
            </a:r>
            <a:r>
              <a:rPr lang="ru-RU" sz="2400" dirty="0">
                <a:solidFill>
                  <a:schemeClr val="bg1"/>
                </a:solidFill>
              </a:rPr>
              <a:t> «</a:t>
            </a:r>
            <a:r>
              <a:rPr lang="ru-RU" sz="2400" dirty="0" err="1">
                <a:solidFill>
                  <a:schemeClr val="bg1"/>
                </a:solidFill>
              </a:rPr>
              <a:t>виродженого</a:t>
            </a:r>
            <a:r>
              <a:rPr lang="ru-RU" sz="2400" dirty="0">
                <a:solidFill>
                  <a:schemeClr val="bg1"/>
                </a:solidFill>
              </a:rPr>
              <a:t>» газу,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котрого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складається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зірка</a:t>
            </a:r>
            <a:r>
              <a:rPr lang="ru-RU" sz="2400" dirty="0">
                <a:solidFill>
                  <a:schemeClr val="bg1"/>
                </a:solidFill>
              </a:rPr>
              <a:t>, не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урівноважити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гравітаційну</a:t>
            </a:r>
            <a:r>
              <a:rPr lang="ru-RU" sz="2400" dirty="0">
                <a:solidFill>
                  <a:schemeClr val="bg1"/>
                </a:solidFill>
              </a:rPr>
              <a:t> силу зоря </a:t>
            </a:r>
            <a:r>
              <a:rPr lang="ru-RU" sz="2400" dirty="0" err="1">
                <a:solidFill>
                  <a:schemeClr val="bg1"/>
                </a:solidFill>
              </a:rPr>
              <a:t>стискається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точкових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розмірів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Така</a:t>
            </a:r>
            <a:r>
              <a:rPr lang="ru-RU" sz="2400" dirty="0">
                <a:solidFill>
                  <a:schemeClr val="bg1"/>
                </a:solidFill>
              </a:rPr>
              <a:t> зоря </a:t>
            </a:r>
            <a:r>
              <a:rPr lang="ru-RU" sz="2400" dirty="0" err="1">
                <a:solidFill>
                  <a:schemeClr val="bg1"/>
                </a:solidFill>
              </a:rPr>
              <a:t>називається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чорною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діркою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гравітація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настільки</a:t>
            </a:r>
            <a:r>
              <a:rPr lang="ru-RU" sz="2400" dirty="0">
                <a:solidFill>
                  <a:schemeClr val="bg1"/>
                </a:solidFill>
              </a:rPr>
              <a:t> велика,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навіть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фотони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можуть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подолати</a:t>
            </a:r>
            <a:r>
              <a:rPr lang="ru-RU" sz="2400" dirty="0">
                <a:solidFill>
                  <a:schemeClr val="bg1"/>
                </a:solidFill>
              </a:rPr>
              <a:t>, тому </a:t>
            </a:r>
            <a:r>
              <a:rPr lang="ru-RU" sz="2400" dirty="0" err="1">
                <a:solidFill>
                  <a:schemeClr val="bg1"/>
                </a:solidFill>
              </a:rPr>
              <a:t>ніякими</a:t>
            </a:r>
            <a:r>
              <a:rPr lang="ru-RU" sz="2400" dirty="0">
                <a:solidFill>
                  <a:schemeClr val="bg1"/>
                </a:solidFill>
              </a:rPr>
              <a:t> методами </a:t>
            </a:r>
            <a:r>
              <a:rPr lang="ru-RU" sz="2400" dirty="0" err="1">
                <a:solidFill>
                  <a:schemeClr val="bg1"/>
                </a:solidFill>
              </a:rPr>
              <a:t>окрім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гравітаційних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зафіксувати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зірку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неможливо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248</TotalTime>
  <Words>698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26</cp:revision>
  <dcterms:created xsi:type="dcterms:W3CDTF">2013-11-27T18:06:00Z</dcterms:created>
  <dcterms:modified xsi:type="dcterms:W3CDTF">2014-05-12T20:51:52Z</dcterms:modified>
</cp:coreProperties>
</file>