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8000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Users\&#1050;&#1088;&#1080;&#1089;&#1090;&#1080;&#1085;&#1072;\Downloads\&#1056;&#1086;&#1079;&#1089;&#1090;&#1088;&#1110;&#1083;&#1103;&#1085;&#1077;%20&#1074;&#1110;&#1076;&#1088;&#1086;&#1076;&#1078;&#1077;&#1085;&#1085;&#1103;.%20&#1042;&#1072;&#1083;&#1077;&#1088;&#1100;&#1103;&#1085;%20&#1055;&#1110;&#1076;&#1084;&#1086;&#1075;&#1080;&#1083;&#1100;&#1085;&#1080;&#1081;.mp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412776"/>
            <a:ext cx="5105400" cy="2088232"/>
          </a:xfrm>
        </p:spPr>
        <p:txBody>
          <a:bodyPr/>
          <a:lstStyle/>
          <a:p>
            <a:r>
              <a:rPr lang="uk-UA" b="0" dirty="0" smtClean="0"/>
              <a:t>Підмогильний Валер'ян Петрович</a:t>
            </a:r>
            <a:br>
              <a:rPr lang="uk-UA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445224"/>
            <a:ext cx="5114778" cy="11012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 err="1" smtClean="0"/>
              <a:t>Презентац</a:t>
            </a:r>
            <a:r>
              <a:rPr lang="uk-UA" sz="2400" dirty="0" err="1" smtClean="0"/>
              <a:t>ію</a:t>
            </a:r>
            <a:r>
              <a:rPr lang="uk-UA" sz="2400" dirty="0" smtClean="0"/>
              <a:t> підготовила :</a:t>
            </a:r>
          </a:p>
          <a:p>
            <a:pPr algn="ctr"/>
            <a:r>
              <a:rPr lang="uk-UA" sz="2400" dirty="0" smtClean="0"/>
              <a:t>Учениця 11-Б класу</a:t>
            </a:r>
            <a:br>
              <a:rPr lang="uk-UA" sz="2400" dirty="0" smtClean="0"/>
            </a:br>
            <a:r>
              <a:rPr lang="uk-UA" sz="2400" dirty="0" err="1" smtClean="0"/>
              <a:t>Стусова</a:t>
            </a:r>
            <a:r>
              <a:rPr lang="uk-UA" sz="2400" dirty="0" smtClean="0"/>
              <a:t> </a:t>
            </a:r>
            <a:r>
              <a:rPr lang="uk-UA" sz="2400" dirty="0" err="1" smtClean="0"/>
              <a:t>Крістіна</a:t>
            </a:r>
            <a:r>
              <a:rPr lang="uk-UA" sz="2400" dirty="0" smtClean="0"/>
              <a:t>!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Val_Pidmohi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20688"/>
            <a:ext cx="3456384" cy="5400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16632"/>
            <a:ext cx="6876256" cy="6480720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У </a:t>
            </a:r>
            <a:r>
              <a:rPr lang="ru-RU" sz="3400" dirty="0" err="1" smtClean="0"/>
              <a:t>Києві</a:t>
            </a:r>
            <a:r>
              <a:rPr lang="ru-RU" sz="3400" dirty="0" smtClean="0"/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Підмогильний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працював</a:t>
            </a:r>
            <a:r>
              <a:rPr lang="ru-RU" sz="3400" dirty="0" smtClean="0">
                <a:solidFill>
                  <a:srgbClr val="CC0099"/>
                </a:solidFill>
              </a:rPr>
              <a:t> редактором </a:t>
            </a:r>
            <a:r>
              <a:rPr lang="ru-RU" sz="3400" dirty="0" err="1" smtClean="0">
                <a:solidFill>
                  <a:srgbClr val="CC0099"/>
                </a:solidFill>
              </a:rPr>
              <a:t>видавництва</a:t>
            </a:r>
            <a:r>
              <a:rPr lang="ru-RU" sz="3400" dirty="0" smtClean="0">
                <a:solidFill>
                  <a:srgbClr val="CC0099"/>
                </a:solidFill>
              </a:rPr>
              <a:t> «</a:t>
            </a:r>
            <a:r>
              <a:rPr lang="ru-RU" sz="3400" dirty="0" err="1" smtClean="0">
                <a:solidFill>
                  <a:srgbClr val="CC0099"/>
                </a:solidFill>
              </a:rPr>
              <a:t>Книгоспілка</a:t>
            </a:r>
            <a:r>
              <a:rPr lang="ru-RU" sz="3400" dirty="0" smtClean="0">
                <a:solidFill>
                  <a:srgbClr val="CC0099"/>
                </a:solidFill>
              </a:rPr>
              <a:t>», </a:t>
            </a:r>
            <a:r>
              <a:rPr lang="ru-RU" sz="3400" dirty="0" err="1" smtClean="0">
                <a:solidFill>
                  <a:srgbClr val="CC0099"/>
                </a:solidFill>
              </a:rPr>
              <a:t>співредактором</a:t>
            </a:r>
            <a:r>
              <a:rPr lang="ru-RU" sz="3400" dirty="0" smtClean="0">
                <a:solidFill>
                  <a:srgbClr val="CC0099"/>
                </a:solidFill>
              </a:rPr>
              <a:t> журналу «</a:t>
            </a:r>
            <a:r>
              <a:rPr lang="ru-RU" sz="3400" dirty="0" err="1" smtClean="0">
                <a:solidFill>
                  <a:srgbClr val="CC0099"/>
                </a:solidFill>
              </a:rPr>
              <a:t>Життя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і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революція</a:t>
            </a:r>
            <a:r>
              <a:rPr lang="ru-RU" sz="3400" dirty="0" smtClean="0">
                <a:solidFill>
                  <a:srgbClr val="CC0099"/>
                </a:solidFill>
              </a:rPr>
              <a:t>». </a:t>
            </a:r>
            <a:r>
              <a:rPr lang="ru-RU" sz="3400" dirty="0" err="1" smtClean="0">
                <a:solidFill>
                  <a:srgbClr val="CC0099"/>
                </a:solidFill>
              </a:rPr>
              <a:t>Друкувався</a:t>
            </a:r>
            <a:r>
              <a:rPr lang="ru-RU" sz="3400" dirty="0" smtClean="0">
                <a:solidFill>
                  <a:srgbClr val="CC0099"/>
                </a:solidFill>
              </a:rPr>
              <a:t> в </a:t>
            </a:r>
            <a:r>
              <a:rPr lang="ru-RU" sz="3400" dirty="0" err="1" smtClean="0">
                <a:solidFill>
                  <a:srgbClr val="CC0099"/>
                </a:solidFill>
              </a:rPr>
              <a:t>літературних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збірниках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і</a:t>
            </a:r>
            <a:r>
              <a:rPr lang="ru-RU" sz="3400" dirty="0" smtClean="0">
                <a:solidFill>
                  <a:srgbClr val="CC0099"/>
                </a:solidFill>
              </a:rPr>
              <a:t> журналах «</a:t>
            </a:r>
            <a:r>
              <a:rPr lang="ru-RU" sz="3400" dirty="0" err="1" smtClean="0">
                <a:solidFill>
                  <a:srgbClr val="CC0099"/>
                </a:solidFill>
              </a:rPr>
              <a:t>Січ</a:t>
            </a:r>
            <a:r>
              <a:rPr lang="ru-RU" sz="3400" dirty="0" smtClean="0">
                <a:solidFill>
                  <a:srgbClr val="CC0099"/>
                </a:solidFill>
              </a:rPr>
              <a:t>», «Вир </a:t>
            </a:r>
            <a:r>
              <a:rPr lang="ru-RU" sz="3400" dirty="0" err="1" smtClean="0">
                <a:solidFill>
                  <a:srgbClr val="CC0099"/>
                </a:solidFill>
              </a:rPr>
              <a:t>революції</a:t>
            </a:r>
            <a:r>
              <a:rPr lang="ru-RU" sz="3400" dirty="0" smtClean="0">
                <a:solidFill>
                  <a:srgbClr val="CC0099"/>
                </a:solidFill>
              </a:rPr>
              <a:t>», «</a:t>
            </a:r>
            <a:r>
              <a:rPr lang="ru-RU" sz="3400" dirty="0" err="1" smtClean="0">
                <a:solidFill>
                  <a:srgbClr val="CC0099"/>
                </a:solidFill>
              </a:rPr>
              <a:t>Життя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й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революція</a:t>
            </a:r>
            <a:r>
              <a:rPr lang="ru-RU" sz="3400" dirty="0" smtClean="0">
                <a:solidFill>
                  <a:srgbClr val="CC0099"/>
                </a:solidFill>
              </a:rPr>
              <a:t>», «</a:t>
            </a:r>
            <a:r>
              <a:rPr lang="ru-RU" sz="3400" dirty="0" err="1" smtClean="0">
                <a:solidFill>
                  <a:srgbClr val="CC0099"/>
                </a:solidFill>
              </a:rPr>
              <a:t>Жовтень</a:t>
            </a:r>
            <a:r>
              <a:rPr lang="ru-RU" sz="3400" dirty="0" smtClean="0">
                <a:solidFill>
                  <a:srgbClr val="CC0099"/>
                </a:solidFill>
              </a:rPr>
              <a:t>», «Нова громада», «Нова </a:t>
            </a:r>
            <a:r>
              <a:rPr lang="ru-RU" sz="3400" dirty="0" err="1" smtClean="0">
                <a:solidFill>
                  <a:srgbClr val="CC0099"/>
                </a:solidFill>
              </a:rPr>
              <a:t>Україна</a:t>
            </a:r>
            <a:r>
              <a:rPr lang="ru-RU" sz="3400" dirty="0" smtClean="0">
                <a:solidFill>
                  <a:srgbClr val="CC0099"/>
                </a:solidFill>
              </a:rPr>
              <a:t>», «</a:t>
            </a:r>
            <a:r>
              <a:rPr lang="ru-RU" sz="3400" dirty="0" err="1" smtClean="0">
                <a:solidFill>
                  <a:srgbClr val="CC0099"/>
                </a:solidFill>
              </a:rPr>
              <a:t>Універсальний</a:t>
            </a:r>
            <a:r>
              <a:rPr lang="ru-RU" sz="3400" dirty="0" smtClean="0">
                <a:solidFill>
                  <a:srgbClr val="CC0099"/>
                </a:solidFill>
              </a:rPr>
              <a:t> журнал», «</a:t>
            </a:r>
            <a:r>
              <a:rPr lang="ru-RU" sz="3400" dirty="0" err="1" smtClean="0">
                <a:solidFill>
                  <a:srgbClr val="CC0099"/>
                </a:solidFill>
              </a:rPr>
              <a:t>Червоний</a:t>
            </a:r>
            <a:r>
              <a:rPr lang="ru-RU" sz="3400" dirty="0" smtClean="0">
                <a:solidFill>
                  <a:srgbClr val="CC0099"/>
                </a:solidFill>
              </a:rPr>
              <a:t> шлях», газетах «</a:t>
            </a:r>
            <a:r>
              <a:rPr lang="ru-RU" sz="3400" dirty="0" err="1" smtClean="0">
                <a:solidFill>
                  <a:srgbClr val="CC0099"/>
                </a:solidFill>
              </a:rPr>
              <a:t>Український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пролетар</a:t>
            </a:r>
            <a:r>
              <a:rPr lang="ru-RU" sz="3400" dirty="0" smtClean="0">
                <a:solidFill>
                  <a:srgbClr val="CC0099"/>
                </a:solidFill>
              </a:rPr>
              <a:t>», «</a:t>
            </a:r>
            <a:r>
              <a:rPr lang="ru-RU" sz="3400" dirty="0" err="1" smtClean="0">
                <a:solidFill>
                  <a:srgbClr val="CC0099"/>
                </a:solidFill>
              </a:rPr>
              <a:t>Літературна</a:t>
            </a:r>
            <a:r>
              <a:rPr lang="ru-RU" sz="3400" dirty="0" smtClean="0">
                <a:solidFill>
                  <a:srgbClr val="CC0099"/>
                </a:solidFill>
              </a:rPr>
              <a:t> газета». </a:t>
            </a:r>
            <a:r>
              <a:rPr lang="ru-RU" sz="3400" dirty="0" err="1" smtClean="0">
                <a:solidFill>
                  <a:srgbClr val="CC0099"/>
                </a:solidFill>
              </a:rPr>
              <a:t>Виступав</a:t>
            </a:r>
            <a:r>
              <a:rPr lang="ru-RU" sz="3400" dirty="0" smtClean="0">
                <a:solidFill>
                  <a:srgbClr val="CC0099"/>
                </a:solidFill>
              </a:rPr>
              <a:t> у </a:t>
            </a:r>
            <a:r>
              <a:rPr lang="ru-RU" sz="3400" dirty="0" err="1" smtClean="0">
                <a:solidFill>
                  <a:srgbClr val="CC0099"/>
                </a:solidFill>
              </a:rPr>
              <a:t>періодиці</a:t>
            </a:r>
            <a:r>
              <a:rPr lang="ru-RU" sz="3400" dirty="0" smtClean="0">
                <a:solidFill>
                  <a:srgbClr val="CC0099"/>
                </a:solidFill>
              </a:rPr>
              <a:t> як автор </a:t>
            </a:r>
            <a:r>
              <a:rPr lang="ru-RU" sz="3400" dirty="0" err="1" smtClean="0">
                <a:solidFill>
                  <a:srgbClr val="CC0099"/>
                </a:solidFill>
              </a:rPr>
              <a:t>літературознавчих</a:t>
            </a:r>
            <a:r>
              <a:rPr lang="ru-RU" sz="3400" dirty="0" smtClean="0">
                <a:solidFill>
                  <a:srgbClr val="CC0099"/>
                </a:solidFill>
              </a:rPr>
              <a:t> статей та </a:t>
            </a:r>
            <a:r>
              <a:rPr lang="ru-RU" sz="3400" dirty="0" err="1" smtClean="0">
                <a:solidFill>
                  <a:srgbClr val="CC0099"/>
                </a:solidFill>
              </a:rPr>
              <a:t>рецензій</a:t>
            </a:r>
            <a:r>
              <a:rPr lang="ru-RU" sz="3400" dirty="0" smtClean="0">
                <a:solidFill>
                  <a:srgbClr val="CC0099"/>
                </a:solidFill>
              </a:rPr>
              <a:t> про </a:t>
            </a:r>
            <a:r>
              <a:rPr lang="ru-RU" sz="3400" dirty="0" err="1" smtClean="0">
                <a:solidFill>
                  <a:srgbClr val="CC0099"/>
                </a:solidFill>
              </a:rPr>
              <a:t>творчість</a:t>
            </a:r>
            <a:r>
              <a:rPr lang="ru-RU" sz="3400" dirty="0" smtClean="0">
                <a:solidFill>
                  <a:srgbClr val="CC0099"/>
                </a:solidFill>
              </a:rPr>
              <a:t> Т. </a:t>
            </a:r>
            <a:r>
              <a:rPr lang="ru-RU" sz="3400" dirty="0" err="1" smtClean="0">
                <a:solidFill>
                  <a:srgbClr val="CC0099"/>
                </a:solidFill>
              </a:rPr>
              <a:t>Бордуляка</a:t>
            </a:r>
            <a:r>
              <a:rPr lang="ru-RU" sz="3400" dirty="0" smtClean="0">
                <a:solidFill>
                  <a:srgbClr val="CC0099"/>
                </a:solidFill>
              </a:rPr>
              <a:t>, І. </a:t>
            </a:r>
            <a:r>
              <a:rPr lang="ru-RU" sz="3400" dirty="0" err="1" smtClean="0">
                <a:solidFill>
                  <a:srgbClr val="CC0099"/>
                </a:solidFill>
              </a:rPr>
              <a:t>Нечуя-Левицького</a:t>
            </a:r>
            <a:r>
              <a:rPr lang="ru-RU" sz="3400" dirty="0" smtClean="0">
                <a:solidFill>
                  <a:srgbClr val="CC0099"/>
                </a:solidFill>
              </a:rPr>
              <a:t>, М. </a:t>
            </a:r>
            <a:r>
              <a:rPr lang="ru-RU" sz="3400" dirty="0" err="1" smtClean="0">
                <a:solidFill>
                  <a:srgbClr val="CC0099"/>
                </a:solidFill>
              </a:rPr>
              <a:t>Рильського</a:t>
            </a:r>
            <a:r>
              <a:rPr lang="ru-RU" sz="3400" dirty="0" smtClean="0">
                <a:solidFill>
                  <a:srgbClr val="CC0099"/>
                </a:solidFill>
              </a:rPr>
              <a:t>.</a:t>
            </a:r>
          </a:p>
          <a:p>
            <a:r>
              <a:rPr lang="ru-RU" sz="3400" dirty="0" smtClean="0">
                <a:solidFill>
                  <a:srgbClr val="CC0099"/>
                </a:solidFill>
              </a:rPr>
              <a:t>1930 року в </a:t>
            </a:r>
            <a:r>
              <a:rPr lang="ru-RU" sz="3400" dirty="0" err="1" smtClean="0">
                <a:solidFill>
                  <a:srgbClr val="CC0099"/>
                </a:solidFill>
              </a:rPr>
              <a:t>Москві</a:t>
            </a:r>
            <a:r>
              <a:rPr lang="ru-RU" sz="3400" dirty="0" smtClean="0">
                <a:solidFill>
                  <a:srgbClr val="CC0099"/>
                </a:solidFill>
              </a:rPr>
              <a:t> </a:t>
            </a:r>
            <a:r>
              <a:rPr lang="ru-RU" sz="3400" dirty="0" err="1" smtClean="0">
                <a:solidFill>
                  <a:srgbClr val="CC0099"/>
                </a:solidFill>
              </a:rPr>
              <a:t>в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перекладі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російською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мовою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виходить</a:t>
            </a:r>
            <a:r>
              <a:rPr lang="ru-RU" sz="3400" dirty="0" smtClean="0">
                <a:solidFill>
                  <a:srgbClr val="CC0099"/>
                </a:solidFill>
              </a:rPr>
              <a:t> роман «</a:t>
            </a:r>
            <a:r>
              <a:rPr lang="ru-RU" sz="3400" dirty="0" err="1" smtClean="0">
                <a:solidFill>
                  <a:srgbClr val="CC0099"/>
                </a:solidFill>
              </a:rPr>
              <a:t>Місто</a:t>
            </a:r>
            <a:r>
              <a:rPr lang="ru-RU" sz="3400" dirty="0" smtClean="0">
                <a:solidFill>
                  <a:srgbClr val="CC0099"/>
                </a:solidFill>
              </a:rPr>
              <a:t>». </a:t>
            </a:r>
            <a:r>
              <a:rPr lang="ru-RU" sz="3400" dirty="0" err="1" smtClean="0">
                <a:solidFill>
                  <a:srgbClr val="CC0099"/>
                </a:solidFill>
              </a:rPr>
              <a:t>Проте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загальна</a:t>
            </a:r>
            <a:r>
              <a:rPr lang="ru-RU" sz="3400" dirty="0" smtClean="0">
                <a:solidFill>
                  <a:srgbClr val="CC0099"/>
                </a:solidFill>
              </a:rPr>
              <a:t> атмосфера, особливо в колах </a:t>
            </a:r>
            <a:r>
              <a:rPr lang="ru-RU" sz="3400" dirty="0" err="1" smtClean="0">
                <a:solidFill>
                  <a:srgbClr val="CC0099"/>
                </a:solidFill>
              </a:rPr>
              <a:t>інтелігенції</a:t>
            </a:r>
            <a:r>
              <a:rPr lang="ru-RU" sz="3400" dirty="0" smtClean="0">
                <a:solidFill>
                  <a:srgbClr val="CC0099"/>
                </a:solidFill>
              </a:rPr>
              <a:t>, ставала </a:t>
            </a:r>
            <a:r>
              <a:rPr lang="ru-RU" sz="3400" dirty="0" err="1" smtClean="0">
                <a:solidFill>
                  <a:srgbClr val="CC0099"/>
                </a:solidFill>
              </a:rPr>
              <a:t>дедалі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гнітючішою</a:t>
            </a:r>
            <a:r>
              <a:rPr lang="ru-RU" sz="3400" dirty="0" smtClean="0">
                <a:solidFill>
                  <a:srgbClr val="CC0099"/>
                </a:solidFill>
              </a:rPr>
              <a:t>. </a:t>
            </a:r>
            <a:r>
              <a:rPr lang="ru-RU" sz="3400" dirty="0" err="1" smtClean="0">
                <a:solidFill>
                  <a:srgbClr val="CC0099"/>
                </a:solidFill>
              </a:rPr>
              <a:t>Підмогильного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виводять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зі</a:t>
            </a:r>
            <a:r>
              <a:rPr lang="ru-RU" sz="3400" dirty="0" smtClean="0">
                <a:solidFill>
                  <a:srgbClr val="CC0099"/>
                </a:solidFill>
              </a:rPr>
              <a:t> складу </a:t>
            </a:r>
            <a:r>
              <a:rPr lang="ru-RU" sz="3400" dirty="0" err="1" smtClean="0">
                <a:solidFill>
                  <a:srgbClr val="CC0099"/>
                </a:solidFill>
              </a:rPr>
              <a:t>редколегії</a:t>
            </a:r>
            <a:r>
              <a:rPr lang="ru-RU" sz="3400" dirty="0" smtClean="0">
                <a:solidFill>
                  <a:srgbClr val="CC0099"/>
                </a:solidFill>
              </a:rPr>
              <a:t> журналу «</a:t>
            </a:r>
            <a:r>
              <a:rPr lang="ru-RU" sz="3400" dirty="0" err="1" smtClean="0">
                <a:solidFill>
                  <a:srgbClr val="CC0099"/>
                </a:solidFill>
              </a:rPr>
              <a:t>Життя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і</a:t>
            </a:r>
            <a:r>
              <a:rPr lang="ru-RU" sz="3400" dirty="0" smtClean="0">
                <a:solidFill>
                  <a:srgbClr val="CC0099"/>
                </a:solidFill>
              </a:rPr>
              <a:t> </a:t>
            </a:r>
            <a:r>
              <a:rPr lang="ru-RU" sz="3400" dirty="0" err="1" smtClean="0">
                <a:solidFill>
                  <a:srgbClr val="CC0099"/>
                </a:solidFill>
              </a:rPr>
              <a:t>революція</a:t>
            </a:r>
            <a:r>
              <a:rPr lang="ru-RU" sz="3400" dirty="0" smtClean="0">
                <a:solidFill>
                  <a:srgbClr val="CC0099"/>
                </a:solidFill>
              </a:rPr>
              <a:t>», </a:t>
            </a:r>
            <a:r>
              <a:rPr lang="ru-RU" sz="3400" dirty="0" err="1" smtClean="0">
                <a:solidFill>
                  <a:srgbClr val="CC0099"/>
                </a:solidFill>
              </a:rPr>
              <a:t>його</a:t>
            </a:r>
            <a:r>
              <a:rPr lang="ru-RU" sz="3400" dirty="0" smtClean="0">
                <a:solidFill>
                  <a:srgbClr val="CC0099"/>
                </a:solidFill>
              </a:rPr>
              <a:t> твори </a:t>
            </a:r>
            <a:r>
              <a:rPr lang="ru-RU" sz="3400" dirty="0" err="1" smtClean="0">
                <a:solidFill>
                  <a:srgbClr val="CC0099"/>
                </a:solidFill>
              </a:rPr>
              <a:t>майже</a:t>
            </a:r>
            <a:r>
              <a:rPr lang="ru-RU" sz="3400" dirty="0" smtClean="0">
                <a:solidFill>
                  <a:srgbClr val="CC0099"/>
                </a:solidFill>
              </a:rPr>
              <a:t> не </a:t>
            </a:r>
            <a:r>
              <a:rPr lang="ru-RU" sz="3400" dirty="0" err="1" smtClean="0">
                <a:solidFill>
                  <a:srgbClr val="CC0099"/>
                </a:solidFill>
              </a:rPr>
              <a:t>друкують</a:t>
            </a:r>
            <a:r>
              <a:rPr lang="ru-RU" sz="3400" dirty="0" smtClean="0">
                <a:solidFill>
                  <a:srgbClr val="CC0099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268760"/>
            <a:ext cx="1704975" cy="268605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Харківський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період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7239000" cy="5040560"/>
          </a:xfrm>
        </p:spPr>
        <p:txBody>
          <a:bodyPr>
            <a:normAutofit fontScale="40000" lnSpcReduction="20000"/>
          </a:bodyPr>
          <a:lstStyle/>
          <a:p>
            <a:r>
              <a:rPr lang="ru-RU" sz="5000" u="sng" dirty="0" smtClean="0"/>
              <a:t>1931</a:t>
            </a:r>
            <a:r>
              <a:rPr lang="ru-RU" sz="5000" dirty="0" smtClean="0"/>
              <a:t> року </a:t>
            </a:r>
            <a:r>
              <a:rPr lang="ru-RU" sz="5000" dirty="0" err="1" smtClean="0"/>
              <a:t>переїхав</a:t>
            </a:r>
            <a:r>
              <a:rPr lang="ru-RU" sz="5000" dirty="0" smtClean="0"/>
              <a:t> до </a:t>
            </a:r>
            <a:r>
              <a:rPr lang="ru-RU" sz="5000" dirty="0" err="1" smtClean="0"/>
              <a:t>Харкова</a:t>
            </a:r>
            <a:r>
              <a:rPr lang="ru-RU" sz="5000" dirty="0" smtClean="0"/>
              <a:t>, очевидно, </a:t>
            </a:r>
            <a:r>
              <a:rPr lang="ru-RU" sz="5000" dirty="0" err="1" smtClean="0"/>
              <a:t>сподіваючись</a:t>
            </a:r>
            <a:r>
              <a:rPr lang="ru-RU" sz="5000" dirty="0" smtClean="0"/>
              <a:t> на </a:t>
            </a:r>
            <a:r>
              <a:rPr lang="ru-RU" sz="5000" dirty="0" err="1" smtClean="0"/>
              <a:t>кращі</a:t>
            </a:r>
            <a:r>
              <a:rPr lang="ru-RU" sz="5000" dirty="0" smtClean="0"/>
              <a:t> </a:t>
            </a:r>
            <a:r>
              <a:rPr lang="ru-RU" sz="5000" dirty="0" err="1" smtClean="0"/>
              <a:t>можливості</a:t>
            </a:r>
            <a:r>
              <a:rPr lang="ru-RU" sz="5000" dirty="0" smtClean="0"/>
              <a:t> для </a:t>
            </a:r>
            <a:r>
              <a:rPr lang="ru-RU" sz="5000" dirty="0" err="1" smtClean="0"/>
              <a:t>публікації</a:t>
            </a:r>
            <a:r>
              <a:rPr lang="ru-RU" sz="5000" dirty="0" smtClean="0"/>
              <a:t> </a:t>
            </a:r>
            <a:r>
              <a:rPr lang="ru-RU" sz="5000" dirty="0" err="1" smtClean="0"/>
              <a:t>своїх</a:t>
            </a:r>
            <a:r>
              <a:rPr lang="ru-RU" sz="5000" dirty="0" smtClean="0"/>
              <a:t> </a:t>
            </a:r>
            <a:r>
              <a:rPr lang="ru-RU" sz="5000" dirty="0" err="1" smtClean="0"/>
              <a:t>творів</a:t>
            </a:r>
            <a:r>
              <a:rPr lang="ru-RU" sz="5000" dirty="0" smtClean="0"/>
              <a:t> </a:t>
            </a:r>
            <a:r>
              <a:rPr lang="ru-RU" sz="5000" dirty="0" err="1" smtClean="0"/>
              <a:t>й</a:t>
            </a:r>
            <a:r>
              <a:rPr lang="ru-RU" sz="5000" dirty="0" smtClean="0"/>
              <a:t> </a:t>
            </a:r>
            <a:r>
              <a:rPr lang="ru-RU" sz="5000" dirty="0" err="1" smtClean="0"/>
              <a:t>розраховуючи</a:t>
            </a:r>
            <a:r>
              <a:rPr lang="ru-RU" sz="5000" dirty="0" smtClean="0"/>
              <a:t> на </a:t>
            </a:r>
            <a:r>
              <a:rPr lang="ru-RU" sz="5000" dirty="0" err="1" smtClean="0"/>
              <a:t>свій</a:t>
            </a:r>
            <a:r>
              <a:rPr lang="ru-RU" sz="5000" dirty="0" smtClean="0"/>
              <a:t> </a:t>
            </a:r>
            <a:r>
              <a:rPr lang="ru-RU" sz="5000" dirty="0" err="1" smtClean="0"/>
              <a:t>зростаючий</a:t>
            </a:r>
            <a:r>
              <a:rPr lang="ru-RU" sz="5000" dirty="0" smtClean="0"/>
              <a:t> авторитет </a:t>
            </a:r>
            <a:r>
              <a:rPr lang="ru-RU" sz="5000" dirty="0" err="1" smtClean="0"/>
              <a:t>перекладача</a:t>
            </a:r>
            <a:r>
              <a:rPr lang="ru-RU" sz="5000" dirty="0" smtClean="0"/>
              <a:t>. І </a:t>
            </a:r>
            <a:r>
              <a:rPr lang="ru-RU" sz="5000" dirty="0" err="1" smtClean="0"/>
              <a:t>справді</a:t>
            </a:r>
            <a:r>
              <a:rPr lang="ru-RU" sz="5000" dirty="0" smtClean="0"/>
              <a:t> в </a:t>
            </a:r>
            <a:r>
              <a:rPr lang="ru-RU" sz="5000" dirty="0" err="1" smtClean="0"/>
              <a:t>Харкові</a:t>
            </a:r>
            <a:r>
              <a:rPr lang="ru-RU" sz="5000" dirty="0" smtClean="0"/>
              <a:t> </a:t>
            </a:r>
            <a:r>
              <a:rPr lang="ru-RU" sz="5000" dirty="0" err="1" smtClean="0"/>
              <a:t>він</a:t>
            </a:r>
            <a:r>
              <a:rPr lang="ru-RU" sz="5000" dirty="0" smtClean="0"/>
              <a:t> </a:t>
            </a:r>
            <a:r>
              <a:rPr lang="ru-RU" sz="5000" dirty="0" err="1" smtClean="0"/>
              <a:t>працює</a:t>
            </a:r>
            <a:r>
              <a:rPr lang="ru-RU" sz="5000" dirty="0" smtClean="0"/>
              <a:t> у </a:t>
            </a:r>
            <a:r>
              <a:rPr lang="ru-RU" sz="5000" dirty="0" err="1" smtClean="0"/>
              <a:t>видавництві</a:t>
            </a:r>
            <a:r>
              <a:rPr lang="ru-RU" sz="5000" dirty="0" smtClean="0"/>
              <a:t> "</a:t>
            </a:r>
            <a:r>
              <a:rPr lang="ru-RU" sz="5000" dirty="0" err="1" smtClean="0"/>
              <a:t>ЛіМ</a:t>
            </a:r>
            <a:r>
              <a:rPr lang="ru-RU" sz="5000" dirty="0" smtClean="0"/>
              <a:t>", а </a:t>
            </a:r>
            <a:r>
              <a:rPr lang="ru-RU" sz="5000" dirty="0" err="1" smtClean="0"/>
              <a:t>згодом</a:t>
            </a:r>
            <a:r>
              <a:rPr lang="ru-RU" sz="5000" dirty="0" smtClean="0"/>
              <a:t> </a:t>
            </a:r>
            <a:r>
              <a:rPr lang="ru-RU" sz="5000" dirty="0" err="1" smtClean="0"/>
              <a:t>отримує</a:t>
            </a:r>
            <a:r>
              <a:rPr lang="ru-RU" sz="5000" dirty="0" smtClean="0"/>
              <a:t> посаду консультанта </a:t>
            </a:r>
            <a:r>
              <a:rPr lang="ru-RU" sz="5000" dirty="0" err="1" smtClean="0"/>
              <a:t>з</a:t>
            </a:r>
            <a:r>
              <a:rPr lang="ru-RU" sz="5000" dirty="0" smtClean="0"/>
              <a:t> </a:t>
            </a:r>
            <a:r>
              <a:rPr lang="ru-RU" sz="5000" dirty="0" err="1" smtClean="0"/>
              <a:t>іноземно</a:t>
            </a:r>
            <a:r>
              <a:rPr lang="en-US" sz="5000" dirty="0" smtClean="0"/>
              <a:t>ï </a:t>
            </a:r>
            <a:r>
              <a:rPr lang="ru-RU" sz="5000" dirty="0" err="1" smtClean="0"/>
              <a:t>літератури</a:t>
            </a:r>
            <a:r>
              <a:rPr lang="ru-RU" sz="5000" dirty="0" smtClean="0"/>
              <a:t> при </a:t>
            </a:r>
            <a:r>
              <a:rPr lang="ru-RU" sz="5000" dirty="0" err="1" smtClean="0"/>
              <a:t>видавництві</a:t>
            </a:r>
            <a:r>
              <a:rPr lang="ru-RU" sz="5000" dirty="0" smtClean="0"/>
              <a:t> «Рух». </a:t>
            </a:r>
            <a:r>
              <a:rPr lang="ru-RU" sz="5000" dirty="0" err="1" smtClean="0"/>
              <a:t>Упродовж</a:t>
            </a:r>
            <a:r>
              <a:rPr lang="ru-RU" sz="5000" dirty="0" smtClean="0"/>
              <a:t> 1931–1934 </a:t>
            </a:r>
            <a:r>
              <a:rPr lang="ru-RU" sz="5000" dirty="0" err="1" smtClean="0"/>
              <a:t>років</a:t>
            </a:r>
            <a:r>
              <a:rPr lang="ru-RU" sz="5000" dirty="0" smtClean="0"/>
              <a:t> </a:t>
            </a:r>
            <a:r>
              <a:rPr lang="ru-RU" sz="5000" dirty="0" err="1" smtClean="0"/>
              <a:t>з</a:t>
            </a:r>
            <a:r>
              <a:rPr lang="ru-RU" sz="5000" dirty="0" smtClean="0"/>
              <a:t> </a:t>
            </a:r>
            <a:r>
              <a:rPr lang="ru-RU" sz="5000" dirty="0" err="1" smtClean="0"/>
              <a:t>оригінальної</a:t>
            </a:r>
            <a:r>
              <a:rPr lang="ru-RU" sz="5000" dirty="0" smtClean="0"/>
              <a:t> </a:t>
            </a:r>
            <a:r>
              <a:rPr lang="ru-RU" sz="5000" dirty="0" err="1" smtClean="0"/>
              <a:t>творчості</a:t>
            </a:r>
            <a:r>
              <a:rPr lang="ru-RU" sz="5000" dirty="0" smtClean="0"/>
              <a:t> </a:t>
            </a:r>
            <a:r>
              <a:rPr lang="ru-RU" sz="5000" dirty="0" err="1" smtClean="0"/>
              <a:t>йому</a:t>
            </a:r>
            <a:r>
              <a:rPr lang="ru-RU" sz="5000" dirty="0" smtClean="0"/>
              <a:t> </a:t>
            </a:r>
            <a:r>
              <a:rPr lang="ru-RU" sz="5000" dirty="0" err="1" smtClean="0"/>
              <a:t>вдалося</a:t>
            </a:r>
            <a:r>
              <a:rPr lang="ru-RU" sz="5000" dirty="0" smtClean="0"/>
              <a:t> </a:t>
            </a:r>
            <a:r>
              <a:rPr lang="ru-RU" sz="5000" dirty="0" err="1" smtClean="0"/>
              <a:t>видати</a:t>
            </a:r>
            <a:r>
              <a:rPr lang="ru-RU" sz="5000" dirty="0" smtClean="0"/>
              <a:t> </a:t>
            </a:r>
            <a:r>
              <a:rPr lang="ru-RU" sz="5000" dirty="0" err="1" smtClean="0"/>
              <a:t>лише</a:t>
            </a:r>
            <a:r>
              <a:rPr lang="ru-RU" sz="5000" dirty="0" smtClean="0"/>
              <a:t> </a:t>
            </a:r>
            <a:r>
              <a:rPr lang="ru-RU" sz="5000" dirty="0" err="1" smtClean="0"/>
              <a:t>одне</a:t>
            </a:r>
            <a:r>
              <a:rPr lang="ru-RU" sz="5000" dirty="0" smtClean="0"/>
              <a:t> </a:t>
            </a:r>
            <a:r>
              <a:rPr lang="ru-RU" sz="5000" dirty="0" err="1" smtClean="0"/>
              <a:t>оповідання</a:t>
            </a:r>
            <a:r>
              <a:rPr lang="ru-RU" sz="5000" dirty="0" smtClean="0"/>
              <a:t> «З </a:t>
            </a:r>
            <a:r>
              <a:rPr lang="ru-RU" sz="5000" dirty="0" err="1" smtClean="0"/>
              <a:t>життя</a:t>
            </a:r>
            <a:r>
              <a:rPr lang="ru-RU" sz="5000" dirty="0" smtClean="0"/>
              <a:t> </a:t>
            </a:r>
            <a:r>
              <a:rPr lang="ru-RU" sz="5000" dirty="0" err="1" smtClean="0"/>
              <a:t>будинку</a:t>
            </a:r>
            <a:r>
              <a:rPr lang="ru-RU" sz="5000" dirty="0" smtClean="0"/>
              <a:t>». </a:t>
            </a:r>
            <a:r>
              <a:rPr lang="ru-RU" sz="5000" dirty="0" err="1" smtClean="0"/>
              <a:t>Тож</a:t>
            </a:r>
            <a:r>
              <a:rPr lang="ru-RU" sz="5000" dirty="0" smtClean="0"/>
              <a:t> </a:t>
            </a:r>
            <a:r>
              <a:rPr lang="ru-RU" sz="5000" dirty="0" err="1" smtClean="0"/>
              <a:t>Підмогильний</a:t>
            </a:r>
            <a:r>
              <a:rPr lang="ru-RU" sz="5000" dirty="0" smtClean="0"/>
              <a:t> </a:t>
            </a:r>
            <a:r>
              <a:rPr lang="ru-RU" sz="5000" dirty="0" err="1" smtClean="0"/>
              <a:t>зосередився</a:t>
            </a:r>
            <a:r>
              <a:rPr lang="ru-RU" sz="5000" dirty="0" smtClean="0"/>
              <a:t> на </a:t>
            </a:r>
            <a:r>
              <a:rPr lang="ru-RU" sz="5000" dirty="0" err="1" smtClean="0"/>
              <a:t>перекладацькій</a:t>
            </a:r>
            <a:r>
              <a:rPr lang="ru-RU" sz="5000" dirty="0" smtClean="0"/>
              <a:t> </a:t>
            </a:r>
            <a:r>
              <a:rPr lang="ru-RU" sz="5000" dirty="0" err="1" smtClean="0"/>
              <a:t>діяльності</a:t>
            </a:r>
            <a:r>
              <a:rPr lang="ru-RU" sz="5000" dirty="0" smtClean="0"/>
              <a:t>: </a:t>
            </a:r>
            <a:r>
              <a:rPr lang="ru-RU" sz="5000" dirty="0" err="1" smtClean="0"/>
              <a:t>опублікував</a:t>
            </a:r>
            <a:r>
              <a:rPr lang="ru-RU" sz="5000" dirty="0" smtClean="0"/>
              <a:t> </a:t>
            </a:r>
            <a:r>
              <a:rPr lang="ru-RU" sz="5000" dirty="0" err="1" smtClean="0"/>
              <a:t>двотомник</a:t>
            </a:r>
            <a:r>
              <a:rPr lang="ru-RU" sz="5000" dirty="0" smtClean="0"/>
              <a:t> </a:t>
            </a:r>
            <a:r>
              <a:rPr lang="ru-RU" sz="5000" dirty="0" err="1" smtClean="0"/>
              <a:t>творів</a:t>
            </a:r>
            <a:r>
              <a:rPr lang="ru-RU" sz="5000" dirty="0" smtClean="0"/>
              <a:t> </a:t>
            </a:r>
            <a:r>
              <a:rPr lang="ru-RU" sz="5000" dirty="0" err="1" smtClean="0"/>
              <a:t>Дені</a:t>
            </a:r>
            <a:r>
              <a:rPr lang="ru-RU" sz="5000" dirty="0" smtClean="0"/>
              <a:t> </a:t>
            </a:r>
            <a:r>
              <a:rPr lang="ru-RU" sz="5000" dirty="0" err="1" smtClean="0"/>
              <a:t>Дідро</a:t>
            </a:r>
            <a:r>
              <a:rPr lang="ru-RU" sz="5000" dirty="0" smtClean="0"/>
              <a:t>, трактат </a:t>
            </a:r>
            <a:r>
              <a:rPr lang="ru-RU" sz="5000" dirty="0" smtClean="0"/>
              <a:t>Клода </a:t>
            </a:r>
            <a:r>
              <a:rPr lang="ru-RU" sz="5000" dirty="0" err="1" smtClean="0"/>
              <a:t>Адріана</a:t>
            </a:r>
            <a:r>
              <a:rPr lang="ru-RU" sz="5000" dirty="0" smtClean="0"/>
              <a:t> </a:t>
            </a:r>
            <a:r>
              <a:rPr lang="ru-RU" sz="5000" dirty="0" err="1" smtClean="0"/>
              <a:t>Гельвеція</a:t>
            </a:r>
            <a:r>
              <a:rPr lang="ru-RU" sz="5000" dirty="0" smtClean="0"/>
              <a:t> </a:t>
            </a:r>
            <a:r>
              <a:rPr lang="ru-RU" sz="5000" dirty="0" smtClean="0"/>
              <a:t>«Про </a:t>
            </a:r>
            <a:r>
              <a:rPr lang="ru-RU" sz="5000" dirty="0" err="1" smtClean="0"/>
              <a:t>людину</a:t>
            </a:r>
            <a:r>
              <a:rPr lang="ru-RU" sz="5000" dirty="0" smtClean="0"/>
              <a:t>», </a:t>
            </a:r>
            <a:r>
              <a:rPr lang="ru-RU" sz="5000" dirty="0" err="1" smtClean="0"/>
              <a:t>був</a:t>
            </a:r>
            <a:r>
              <a:rPr lang="ru-RU" sz="5000" dirty="0" smtClean="0"/>
              <a:t> одним </a:t>
            </a:r>
            <a:r>
              <a:rPr lang="ru-RU" sz="5000" dirty="0" err="1" smtClean="0"/>
              <a:t>з</a:t>
            </a:r>
            <a:r>
              <a:rPr lang="ru-RU" sz="5000" dirty="0" smtClean="0"/>
              <a:t> </a:t>
            </a:r>
            <a:r>
              <a:rPr lang="ru-RU" sz="5000" dirty="0" err="1" smtClean="0"/>
              <a:t>організаторів</a:t>
            </a:r>
            <a:r>
              <a:rPr lang="ru-RU" sz="5000" dirty="0" smtClean="0"/>
              <a:t> </a:t>
            </a:r>
            <a:r>
              <a:rPr lang="ru-RU" sz="5000" dirty="0" err="1" smtClean="0"/>
              <a:t>і</a:t>
            </a:r>
            <a:r>
              <a:rPr lang="ru-RU" sz="5000" dirty="0" smtClean="0"/>
              <a:t> </a:t>
            </a:r>
            <a:r>
              <a:rPr lang="ru-RU" sz="5000" dirty="0" err="1" smtClean="0"/>
              <a:t>перекладачів</a:t>
            </a:r>
            <a:r>
              <a:rPr lang="ru-RU" sz="5000" dirty="0" smtClean="0"/>
              <a:t> </a:t>
            </a:r>
            <a:r>
              <a:rPr lang="ru-RU" sz="5000" dirty="0" err="1" smtClean="0"/>
              <a:t>видання</a:t>
            </a:r>
            <a:r>
              <a:rPr lang="ru-RU" sz="5000" dirty="0" smtClean="0"/>
              <a:t> 15-томника Оноре де Бальзака та 25-томника Анатоля Франса.</a:t>
            </a:r>
          </a:p>
          <a:p>
            <a:r>
              <a:rPr lang="ru-RU" sz="5000" dirty="0" smtClean="0"/>
              <a:t>8 </a:t>
            </a:r>
            <a:r>
              <a:rPr lang="ru-RU" sz="5000" dirty="0" err="1" smtClean="0"/>
              <a:t>грудня</a:t>
            </a:r>
            <a:r>
              <a:rPr lang="ru-RU" sz="5000" dirty="0" smtClean="0"/>
              <a:t> 1934 року </a:t>
            </a:r>
            <a:r>
              <a:rPr lang="ru-RU" sz="5000" dirty="0" err="1" smtClean="0"/>
              <a:t>Валер'яна</a:t>
            </a:r>
            <a:r>
              <a:rPr lang="ru-RU" sz="5000" dirty="0" smtClean="0"/>
              <a:t> </a:t>
            </a:r>
            <a:r>
              <a:rPr lang="ru-RU" sz="5000" dirty="0" err="1" smtClean="0"/>
              <a:t>Підмогильного</a:t>
            </a:r>
            <a:r>
              <a:rPr lang="ru-RU" sz="5000" dirty="0" smtClean="0"/>
              <a:t> </a:t>
            </a:r>
            <a:r>
              <a:rPr lang="ru-RU" sz="5000" dirty="0" err="1" smtClean="0"/>
              <a:t>було</a:t>
            </a:r>
            <a:r>
              <a:rPr lang="ru-RU" sz="5000" dirty="0" smtClean="0"/>
              <a:t> </a:t>
            </a:r>
            <a:r>
              <a:rPr lang="ru-RU" sz="5000" dirty="0" err="1" smtClean="0"/>
              <a:t>заарештовано</a:t>
            </a:r>
            <a:r>
              <a:rPr lang="ru-RU" sz="5000" dirty="0" smtClean="0"/>
              <a:t> </a:t>
            </a:r>
            <a:r>
              <a:rPr lang="ru-RU" sz="5000" dirty="0" err="1" smtClean="0"/>
              <a:t>зі</a:t>
            </a:r>
            <a:r>
              <a:rPr lang="ru-RU" sz="5000" dirty="0" smtClean="0"/>
              <a:t> </a:t>
            </a:r>
            <a:r>
              <a:rPr lang="ru-RU" sz="5000" dirty="0" err="1" smtClean="0"/>
              <a:t>звинуваченням</a:t>
            </a:r>
            <a:r>
              <a:rPr lang="ru-RU" sz="5000" dirty="0" smtClean="0"/>
              <a:t> в «</a:t>
            </a:r>
            <a:r>
              <a:rPr lang="ru-RU" sz="5000" dirty="0" err="1" smtClean="0"/>
              <a:t>участі</a:t>
            </a:r>
            <a:r>
              <a:rPr lang="ru-RU" sz="5000" dirty="0" smtClean="0"/>
              <a:t> у </a:t>
            </a:r>
            <a:r>
              <a:rPr lang="ru-RU" sz="5000" dirty="0" err="1" smtClean="0"/>
              <a:t>роботі</a:t>
            </a:r>
            <a:r>
              <a:rPr lang="ru-RU" sz="5000" dirty="0" smtClean="0"/>
              <a:t> </a:t>
            </a:r>
            <a:r>
              <a:rPr lang="ru-RU" sz="5000" dirty="0" err="1" smtClean="0"/>
              <a:t>терористичної</a:t>
            </a:r>
            <a:r>
              <a:rPr lang="ru-RU" sz="5000" dirty="0" smtClean="0"/>
              <a:t> </a:t>
            </a:r>
            <a:r>
              <a:rPr lang="ru-RU" sz="5000" dirty="0" err="1" smtClean="0"/>
              <a:t>організації</a:t>
            </a:r>
            <a:r>
              <a:rPr lang="ru-RU" sz="5000" dirty="0" smtClean="0"/>
              <a:t>, </a:t>
            </a:r>
            <a:r>
              <a:rPr lang="ru-RU" sz="5000" dirty="0" err="1" smtClean="0"/>
              <a:t>що</a:t>
            </a:r>
            <a:r>
              <a:rPr lang="ru-RU" sz="5000" dirty="0" smtClean="0"/>
              <a:t> ставила </a:t>
            </a:r>
            <a:r>
              <a:rPr lang="ru-RU" sz="5000" dirty="0" err="1" smtClean="0"/>
              <a:t>собі</a:t>
            </a:r>
            <a:r>
              <a:rPr lang="ru-RU" sz="5000" dirty="0" smtClean="0"/>
              <a:t> за мету </a:t>
            </a:r>
            <a:r>
              <a:rPr lang="ru-RU" sz="5000" dirty="0" err="1" smtClean="0"/>
              <a:t>організацію</a:t>
            </a:r>
            <a:r>
              <a:rPr lang="ru-RU" sz="5000" dirty="0" smtClean="0"/>
              <a:t> </a:t>
            </a:r>
            <a:r>
              <a:rPr lang="ru-RU" sz="5000" dirty="0" err="1" smtClean="0"/>
              <a:t>терору</a:t>
            </a:r>
            <a:r>
              <a:rPr lang="ru-RU" sz="5000" dirty="0" smtClean="0"/>
              <a:t> </a:t>
            </a:r>
            <a:r>
              <a:rPr lang="ru-RU" sz="5000" dirty="0" err="1" smtClean="0"/>
              <a:t>проти</a:t>
            </a:r>
            <a:r>
              <a:rPr lang="ru-RU" sz="5000" dirty="0" smtClean="0"/>
              <a:t> </a:t>
            </a:r>
            <a:r>
              <a:rPr lang="ru-RU" sz="5000" dirty="0" err="1" smtClean="0"/>
              <a:t>керівників</a:t>
            </a:r>
            <a:r>
              <a:rPr lang="ru-RU" sz="5000" dirty="0" smtClean="0"/>
              <a:t> </a:t>
            </a:r>
            <a:r>
              <a:rPr lang="ru-RU" sz="5000" dirty="0" err="1" smtClean="0"/>
              <a:t>партії</a:t>
            </a:r>
            <a:r>
              <a:rPr lang="ru-RU" sz="5000" dirty="0" smtClean="0"/>
              <a:t>».</a:t>
            </a:r>
          </a:p>
          <a:p>
            <a:endParaRPr lang="ru-RU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4797152"/>
            <a:ext cx="2438400" cy="1828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err="1">
                <a:solidFill>
                  <a:schemeClr val="bg2">
                    <a:lumMod val="10000"/>
                  </a:schemeClr>
                </a:solidFill>
              </a:rPr>
              <a:t>Загибель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7239000" cy="494856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Проте</a:t>
            </a:r>
            <a:r>
              <a:rPr lang="ru-RU" dirty="0" smtClean="0">
                <a:solidFill>
                  <a:srgbClr val="002060"/>
                </a:solidFill>
              </a:rPr>
              <a:t> 11 </a:t>
            </a:r>
            <a:r>
              <a:rPr lang="ru-RU" dirty="0" err="1" smtClean="0">
                <a:solidFill>
                  <a:srgbClr val="002060"/>
                </a:solidFill>
              </a:rPr>
              <a:t>січня</a:t>
            </a:r>
            <a:r>
              <a:rPr lang="ru-RU" dirty="0" smtClean="0">
                <a:solidFill>
                  <a:srgbClr val="002060"/>
                </a:solidFill>
              </a:rPr>
              <a:t> 1935 року в </a:t>
            </a:r>
            <a:r>
              <a:rPr lang="ru-RU" dirty="0" err="1" smtClean="0">
                <a:solidFill>
                  <a:srgbClr val="002060"/>
                </a:solidFill>
              </a:rPr>
              <a:t>протоколі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з'явилося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зізнання</a:t>
            </a:r>
            <a:r>
              <a:rPr lang="ru-RU" dirty="0" smtClean="0">
                <a:solidFill>
                  <a:srgbClr val="002060"/>
                </a:solidFill>
              </a:rPr>
              <a:t>» </a:t>
            </a:r>
            <a:r>
              <a:rPr lang="ru-RU" dirty="0" err="1" smtClean="0">
                <a:solidFill>
                  <a:srgbClr val="002060"/>
                </a:solidFill>
              </a:rPr>
              <a:t>Підмогильного</a:t>
            </a:r>
            <a:r>
              <a:rPr lang="ru-RU" dirty="0" smtClean="0">
                <a:solidFill>
                  <a:srgbClr val="002060"/>
                </a:solidFill>
              </a:rPr>
              <a:t> про те,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ніби-то</a:t>
            </a:r>
            <a:r>
              <a:rPr lang="ru-RU" dirty="0" smtClean="0">
                <a:solidFill>
                  <a:srgbClr val="002060"/>
                </a:solidFill>
              </a:rPr>
              <a:t> належав до «</a:t>
            </a:r>
            <a:r>
              <a:rPr lang="ru-RU" dirty="0" err="1" smtClean="0">
                <a:solidFill>
                  <a:srgbClr val="002060"/>
                </a:solidFill>
              </a:rPr>
              <a:t>групи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письменників-націоналістів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терористичними</a:t>
            </a:r>
            <a:r>
              <a:rPr lang="ru-RU" dirty="0" smtClean="0">
                <a:solidFill>
                  <a:srgbClr val="002060"/>
                </a:solidFill>
              </a:rPr>
              <a:t> настроями у </a:t>
            </a:r>
            <a:r>
              <a:rPr lang="ru-RU" dirty="0" err="1" smtClean="0">
                <a:solidFill>
                  <a:srgbClr val="002060"/>
                </a:solidFill>
              </a:rPr>
              <a:t>ставленні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вождів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партії</a:t>
            </a:r>
            <a:r>
              <a:rPr lang="ru-RU" dirty="0" smtClean="0">
                <a:solidFill>
                  <a:srgbClr val="002060"/>
                </a:solidFill>
              </a:rPr>
              <a:t>». Так звана «</a:t>
            </a:r>
            <a:r>
              <a:rPr lang="ru-RU" dirty="0" err="1" smtClean="0">
                <a:solidFill>
                  <a:srgbClr val="002060"/>
                </a:solidFill>
              </a:rPr>
              <a:t>група</a:t>
            </a:r>
            <a:r>
              <a:rPr lang="ru-RU" dirty="0" smtClean="0">
                <a:solidFill>
                  <a:srgbClr val="002060"/>
                </a:solidFill>
              </a:rPr>
              <a:t>» </a:t>
            </a:r>
            <a:r>
              <a:rPr lang="ru-RU" dirty="0" err="1" smtClean="0">
                <a:solidFill>
                  <a:srgbClr val="002060"/>
                </a:solidFill>
              </a:rPr>
              <a:t>складалась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сімнадцяти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чоловік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серед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яких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Микола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Куліш</a:t>
            </a:r>
            <a:r>
              <a:rPr lang="ru-RU" dirty="0" smtClean="0">
                <a:solidFill>
                  <a:srgbClr val="002060"/>
                </a:solidFill>
              </a:rPr>
              <a:t>, Г. </a:t>
            </a:r>
            <a:r>
              <a:rPr lang="ru-RU" dirty="0" err="1" smtClean="0">
                <a:solidFill>
                  <a:srgbClr val="002060"/>
                </a:solidFill>
              </a:rPr>
              <a:t>Епік</a:t>
            </a:r>
            <a:r>
              <a:rPr lang="ru-RU" dirty="0" smtClean="0">
                <a:solidFill>
                  <a:srgbClr val="002060"/>
                </a:solidFill>
              </a:rPr>
              <a:t>, О. </a:t>
            </a:r>
            <a:r>
              <a:rPr lang="ru-RU" dirty="0" err="1" smtClean="0">
                <a:solidFill>
                  <a:srgbClr val="002060"/>
                </a:solidFill>
              </a:rPr>
              <a:t>Ковінька</a:t>
            </a:r>
            <a:r>
              <a:rPr lang="ru-RU" dirty="0" smtClean="0">
                <a:solidFill>
                  <a:srgbClr val="002060"/>
                </a:solidFill>
              </a:rPr>
              <a:t>, </a:t>
            </a:r>
            <a:r>
              <a:rPr lang="ru-RU" dirty="0" err="1" smtClean="0">
                <a:solidFill>
                  <a:srgbClr val="002060"/>
                </a:solidFill>
              </a:rPr>
              <a:t>Євген</a:t>
            </a:r>
            <a:r>
              <a:rPr lang="ru-RU" dirty="0" smtClean="0">
                <a:solidFill>
                  <a:srgbClr val="002060"/>
                </a:solidFill>
              </a:rPr>
              <a:t> Плужник. </a:t>
            </a:r>
            <a:r>
              <a:rPr lang="ru-RU" dirty="0" err="1" smtClean="0">
                <a:solidFill>
                  <a:srgbClr val="002060"/>
                </a:solidFill>
              </a:rPr>
              <a:t>Серед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звинувачень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Підмогильному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протоколі</a:t>
            </a:r>
            <a:r>
              <a:rPr lang="ru-RU" dirty="0" smtClean="0">
                <a:solidFill>
                  <a:srgbClr val="002060"/>
                </a:solidFill>
              </a:rPr>
              <a:t> наводиться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про те,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політика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колективізації</a:t>
            </a:r>
            <a:r>
              <a:rPr lang="ru-RU" dirty="0" smtClean="0">
                <a:solidFill>
                  <a:srgbClr val="002060"/>
                </a:solidFill>
              </a:rPr>
              <a:t> привела </a:t>
            </a:r>
            <a:r>
              <a:rPr lang="ru-RU" dirty="0" err="1" smtClean="0">
                <a:solidFill>
                  <a:srgbClr val="002060"/>
                </a:solidFill>
              </a:rPr>
              <a:t>українське</a:t>
            </a:r>
            <a:r>
              <a:rPr lang="ru-RU" dirty="0" smtClean="0">
                <a:solidFill>
                  <a:srgbClr val="002060"/>
                </a:solidFill>
              </a:rPr>
              <a:t> село до голоду». На </a:t>
            </a:r>
            <a:r>
              <a:rPr lang="ru-RU" dirty="0" err="1" smtClean="0">
                <a:solidFill>
                  <a:srgbClr val="002060"/>
                </a:solidFill>
              </a:rPr>
              <a:t>допиті</a:t>
            </a:r>
            <a:r>
              <a:rPr lang="ru-RU" dirty="0" smtClean="0">
                <a:solidFill>
                  <a:srgbClr val="002060"/>
                </a:solidFill>
              </a:rPr>
              <a:t> 19 </a:t>
            </a:r>
            <a:r>
              <a:rPr lang="ru-RU" dirty="0" err="1" smtClean="0">
                <a:solidFill>
                  <a:srgbClr val="002060"/>
                </a:solidFill>
              </a:rPr>
              <a:t>січня</a:t>
            </a:r>
            <a:r>
              <a:rPr lang="ru-RU" dirty="0" smtClean="0">
                <a:solidFill>
                  <a:srgbClr val="002060"/>
                </a:solidFill>
              </a:rPr>
              <a:t> 1935 року </a:t>
            </a:r>
            <a:r>
              <a:rPr lang="ru-RU" dirty="0" err="1" smtClean="0">
                <a:solidFill>
                  <a:srgbClr val="002060"/>
                </a:solidFill>
              </a:rPr>
              <a:t>прокуророві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Українського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військового</a:t>
            </a:r>
            <a:r>
              <a:rPr lang="ru-RU" dirty="0" smtClean="0">
                <a:solidFill>
                  <a:srgbClr val="002060"/>
                </a:solidFill>
              </a:rPr>
              <a:t> округу </a:t>
            </a:r>
            <a:r>
              <a:rPr lang="ru-RU" dirty="0" err="1" smtClean="0">
                <a:solidFill>
                  <a:srgbClr val="002060"/>
                </a:solidFill>
              </a:rPr>
              <a:t>Підмогильний</a:t>
            </a:r>
            <a:r>
              <a:rPr lang="ru-RU" dirty="0" smtClean="0">
                <a:solidFill>
                  <a:srgbClr val="002060"/>
                </a:solidFill>
              </a:rPr>
              <a:t> сказав: «Я не належав до </a:t>
            </a:r>
            <a:r>
              <a:rPr lang="ru-RU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dirty="0" smtClean="0">
                <a:solidFill>
                  <a:srgbClr val="002060"/>
                </a:solidFill>
              </a:rPr>
              <a:t>. Я </a:t>
            </a:r>
            <a:r>
              <a:rPr lang="ru-RU" dirty="0" err="1" smtClean="0">
                <a:solidFill>
                  <a:srgbClr val="002060"/>
                </a:solidFill>
              </a:rPr>
              <a:t>вважав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постанови </a:t>
            </a:r>
            <a:r>
              <a:rPr lang="ru-RU" dirty="0" err="1" smtClean="0">
                <a:solidFill>
                  <a:srgbClr val="002060"/>
                </a:solidFill>
              </a:rPr>
              <a:t>партії</a:t>
            </a:r>
            <a:r>
              <a:rPr lang="ru-RU" dirty="0" smtClean="0">
                <a:solidFill>
                  <a:srgbClr val="002060"/>
                </a:solidFill>
              </a:rPr>
              <a:t> по </a:t>
            </a:r>
            <a:r>
              <a:rPr lang="ru-RU" dirty="0" err="1" smtClean="0">
                <a:solidFill>
                  <a:srgbClr val="002060"/>
                </a:solidFill>
              </a:rPr>
              <a:t>національному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питанню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життя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проводяться</a:t>
            </a:r>
            <a:r>
              <a:rPr lang="ru-RU" dirty="0" smtClean="0">
                <a:solidFill>
                  <a:srgbClr val="002060"/>
                </a:solidFill>
              </a:rPr>
              <a:t>… Для мене </a:t>
            </a:r>
            <a:r>
              <a:rPr lang="ru-RU" dirty="0" err="1" smtClean="0">
                <a:solidFill>
                  <a:srgbClr val="002060"/>
                </a:solidFill>
              </a:rPr>
              <a:t>представниками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партії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літературі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Хвильовий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Яловий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Шумський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Раніше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заарештовані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друзі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Підмогильного</a:t>
            </a:r>
            <a:r>
              <a:rPr lang="ru-RU" dirty="0" smtClean="0">
                <a:solidFill>
                  <a:srgbClr val="002060"/>
                </a:solidFill>
              </a:rPr>
              <a:t> В. </a:t>
            </a:r>
            <a:r>
              <a:rPr lang="ru-RU" dirty="0" err="1" smtClean="0">
                <a:solidFill>
                  <a:srgbClr val="002060"/>
                </a:solidFill>
              </a:rPr>
              <a:t>Поліщук</a:t>
            </a:r>
            <a:r>
              <a:rPr lang="ru-RU" dirty="0" smtClean="0">
                <a:solidFill>
                  <a:srgbClr val="002060"/>
                </a:solidFill>
              </a:rPr>
              <a:t> та Василь </a:t>
            </a:r>
            <a:r>
              <a:rPr lang="ru-RU" dirty="0" err="1" smtClean="0">
                <a:solidFill>
                  <a:srgbClr val="002060"/>
                </a:solidFill>
              </a:rPr>
              <a:t>Вражливий</a:t>
            </a:r>
            <a:r>
              <a:rPr lang="ru-RU" dirty="0" smtClean="0">
                <a:solidFill>
                  <a:srgbClr val="002060"/>
                </a:solidFill>
              </a:rPr>
              <a:t>, а </a:t>
            </a:r>
            <a:r>
              <a:rPr lang="ru-RU" dirty="0" err="1" smtClean="0">
                <a:solidFill>
                  <a:srgbClr val="002060"/>
                </a:solidFill>
              </a:rPr>
              <a:t>також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Григорій</a:t>
            </a:r>
            <a:r>
              <a:rPr lang="ru-RU" dirty="0" smtClean="0">
                <a:solidFill>
                  <a:srgbClr val="002060"/>
                </a:solidFill>
              </a:rPr>
              <a:t> Косинка, </a:t>
            </a:r>
            <a:r>
              <a:rPr lang="ru-RU" dirty="0" err="1" smtClean="0">
                <a:solidFill>
                  <a:srgbClr val="002060"/>
                </a:solidFill>
              </a:rPr>
              <a:t>найближчий</a:t>
            </a:r>
            <a:r>
              <a:rPr lang="ru-RU" dirty="0" smtClean="0">
                <a:solidFill>
                  <a:srgbClr val="002060"/>
                </a:solidFill>
              </a:rPr>
              <a:t> побратим </a:t>
            </a:r>
            <a:r>
              <a:rPr lang="ru-RU" dirty="0" err="1" smtClean="0">
                <a:solidFill>
                  <a:srgbClr val="002060"/>
                </a:solidFill>
              </a:rPr>
              <a:t>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спілки</a:t>
            </a:r>
            <a:r>
              <a:rPr lang="ru-RU" dirty="0" smtClean="0">
                <a:solidFill>
                  <a:srgbClr val="002060"/>
                </a:solidFill>
              </a:rPr>
              <a:t> МАРС (</a:t>
            </a:r>
            <a:r>
              <a:rPr lang="ru-RU" dirty="0" err="1" smtClean="0">
                <a:solidFill>
                  <a:srgbClr val="002060"/>
                </a:solidFill>
              </a:rPr>
              <a:t>майстерня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революційного</a:t>
            </a:r>
            <a:r>
              <a:rPr lang="ru-RU" dirty="0" smtClean="0">
                <a:solidFill>
                  <a:srgbClr val="002060"/>
                </a:solidFill>
              </a:rPr>
              <a:t> слова). </a:t>
            </a:r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самогубства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Миколи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Хвильового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та   М</a:t>
            </a:r>
            <a:r>
              <a:rPr lang="ru-RU" dirty="0" smtClean="0">
                <a:solidFill>
                  <a:srgbClr val="002060"/>
                </a:solidFill>
              </a:rPr>
              <a:t>. </a:t>
            </a:r>
            <a:r>
              <a:rPr lang="ru-RU" dirty="0" err="1" smtClean="0">
                <a:solidFill>
                  <a:srgbClr val="002060"/>
                </a:solidFill>
              </a:rPr>
              <a:t>Скрипника</a:t>
            </a:r>
            <a:r>
              <a:rPr lang="ru-RU" dirty="0" smtClean="0">
                <a:solidFill>
                  <a:srgbClr val="002060"/>
                </a:solidFill>
              </a:rPr>
              <a:t>, практично того ж </a:t>
            </a:r>
            <a:r>
              <a:rPr lang="ru-RU" dirty="0" err="1" smtClean="0">
                <a:solidFill>
                  <a:srgbClr val="002060"/>
                </a:solidFill>
              </a:rPr>
              <a:t>розстрілу</a:t>
            </a:r>
            <a:r>
              <a:rPr lang="ru-RU" dirty="0" smtClean="0">
                <a:solidFill>
                  <a:srgbClr val="002060"/>
                </a:solidFill>
              </a:rPr>
              <a:t> без суду, за </a:t>
            </a:r>
            <a:r>
              <a:rPr lang="ru-RU" dirty="0" err="1" smtClean="0">
                <a:solidFill>
                  <a:srgbClr val="002060"/>
                </a:solidFill>
              </a:rPr>
              <a:t>вироком</a:t>
            </a:r>
            <a:r>
              <a:rPr lang="ru-RU" dirty="0" smtClean="0">
                <a:solidFill>
                  <a:srgbClr val="002060"/>
                </a:solidFill>
              </a:rPr>
              <a:t> — вороги, «</a:t>
            </a:r>
            <a:r>
              <a:rPr lang="ru-RU" dirty="0" err="1" smtClean="0">
                <a:solidFill>
                  <a:srgbClr val="002060"/>
                </a:solidFill>
              </a:rPr>
              <a:t>терористи</a:t>
            </a:r>
            <a:r>
              <a:rPr lang="ru-RU" dirty="0" smtClean="0">
                <a:solidFill>
                  <a:srgbClr val="002060"/>
                </a:solidFill>
              </a:rPr>
              <a:t>» в </a:t>
            </a:r>
            <a:r>
              <a:rPr lang="ru-RU" dirty="0" err="1" smtClean="0">
                <a:solidFill>
                  <a:srgbClr val="002060"/>
                </a:solidFill>
              </a:rPr>
              <a:t>вузьких</a:t>
            </a:r>
            <a:r>
              <a:rPr lang="ru-RU" dirty="0" smtClean="0">
                <a:solidFill>
                  <a:srgbClr val="002060"/>
                </a:solidFill>
              </a:rPr>
              <a:t> колах </a:t>
            </a:r>
            <a:r>
              <a:rPr lang="ru-RU" dirty="0" err="1" smtClean="0">
                <a:solidFill>
                  <a:srgbClr val="002060"/>
                </a:solidFill>
              </a:rPr>
              <a:t>називали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Постишева</a:t>
            </a:r>
            <a:r>
              <a:rPr lang="ru-RU" dirty="0" smtClean="0">
                <a:solidFill>
                  <a:srgbClr val="002060"/>
                </a:solidFill>
              </a:rPr>
              <a:t> «душителем </a:t>
            </a:r>
            <a:r>
              <a:rPr lang="ru-RU" dirty="0" err="1" smtClean="0">
                <a:solidFill>
                  <a:srgbClr val="002060"/>
                </a:solidFill>
              </a:rPr>
              <a:t>українського</a:t>
            </a:r>
            <a:r>
              <a:rPr lang="ru-RU" dirty="0" smtClean="0">
                <a:solidFill>
                  <a:srgbClr val="002060"/>
                </a:solidFill>
              </a:rPr>
              <a:t> народу».</a:t>
            </a:r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7239000" cy="61006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Без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свідків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адвокатів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виїзна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сесія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Військової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колегії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Верховного Суду СРСР 27-28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березня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1935 року засудила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Валер'яна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заарештованих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справі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»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термін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«десять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конфіскацією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особистого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майна».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Невдовзі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доправлений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Соловецького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табору особливого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призначення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соловецькому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таборі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нелюдських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умовах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ізолятора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продовжував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писати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листах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дружини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родичів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згадується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невелика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повість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одного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будинку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потім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оповідання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весни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1936 року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неодноразово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згадує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листах про те,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працює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над романом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Осінь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1929»,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йшлося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про початок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колективізації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Україні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Збереглось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25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листів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дружини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розповідає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свої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переклади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розпочаті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повісті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оповідання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листопада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1937 року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двадцятилітнього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ювілею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Жовтневої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революції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особлива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трійка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УНКВС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винесла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новий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вирок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: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Розстріляти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»,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звільнити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місце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нових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мучеників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режиму. Разом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Валер'яном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урочищі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Сандармох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у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Карелії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розстріляно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більше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1000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в'язнів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серед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них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Микола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Зеров,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Валер'ян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Поліщук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Григорій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Епік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 Лесь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Курбас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Микола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Куліш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 Мирослав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Ірчан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Юліан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Шпол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Валеріана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реабілітовано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1956 року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Байковому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кладовищі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Києва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могила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сім'ї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Підмогильних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озстріляне відродження. Валерьян Підмогильний.mp4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2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3399"/>
                </a:solidFill>
              </a:rPr>
              <a:t>Дитинство</a:t>
            </a:r>
            <a:r>
              <a:rPr lang="ru-RU" dirty="0" smtClean="0">
                <a:solidFill>
                  <a:srgbClr val="003399"/>
                </a:solidFill>
              </a:rPr>
              <a:t> </a:t>
            </a:r>
            <a:r>
              <a:rPr lang="ru-RU" dirty="0" err="1" smtClean="0">
                <a:solidFill>
                  <a:srgbClr val="003399"/>
                </a:solidFill>
              </a:rPr>
              <a:t>і</a:t>
            </a:r>
            <a:r>
              <a:rPr lang="ru-RU" dirty="0" smtClean="0">
                <a:solidFill>
                  <a:srgbClr val="003399"/>
                </a:solidFill>
              </a:rPr>
              <a:t> </a:t>
            </a:r>
            <a:r>
              <a:rPr lang="ru-RU" dirty="0" err="1" smtClean="0">
                <a:solidFill>
                  <a:srgbClr val="003399"/>
                </a:solidFill>
              </a:rPr>
              <a:t>юність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Ланка19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124744"/>
            <a:ext cx="6624736" cy="5410201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6192688" cy="666936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</a:rPr>
              <a:t>Валер'ян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Підмогильний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народився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dirty="0" smtClean="0">
                <a:solidFill>
                  <a:srgbClr val="C00000"/>
                </a:solidFill>
              </a:rPr>
              <a:t>2 лютого</a:t>
            </a:r>
            <a:r>
              <a:rPr lang="ru-RU" sz="2400" dirty="0" smtClean="0">
                <a:solidFill>
                  <a:srgbClr val="C00000"/>
                </a:solidFill>
              </a:rPr>
              <a:t> 1901 року в </a:t>
            </a:r>
            <a:r>
              <a:rPr lang="ru-RU" sz="2400" dirty="0" err="1" smtClean="0">
                <a:solidFill>
                  <a:srgbClr val="C00000"/>
                </a:solidFill>
              </a:rPr>
              <a:t>селі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dirty="0" err="1" smtClean="0">
                <a:solidFill>
                  <a:srgbClr val="C00000"/>
                </a:solidFill>
              </a:rPr>
              <a:t>Писарівка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dirty="0" err="1" smtClean="0">
                <a:solidFill>
                  <a:srgbClr val="C00000"/>
                </a:solidFill>
              </a:rPr>
              <a:t>Павлоградського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повіту</a:t>
            </a:r>
            <a:r>
              <a:rPr lang="ru-RU" sz="2400" dirty="0" smtClean="0">
                <a:solidFill>
                  <a:srgbClr val="C00000"/>
                </a:solidFill>
              </a:rPr>
              <a:t> (зараз </a:t>
            </a:r>
            <a:r>
              <a:rPr lang="ru-RU" sz="2400" dirty="0" err="1" smtClean="0">
                <a:solidFill>
                  <a:srgbClr val="C00000"/>
                </a:solidFill>
              </a:rPr>
              <a:t>Синельниківський</a:t>
            </a:r>
            <a:r>
              <a:rPr lang="ru-RU" sz="2400" dirty="0" smtClean="0">
                <a:solidFill>
                  <a:srgbClr val="C00000"/>
                </a:solidFill>
              </a:rPr>
              <a:t> район) на </a:t>
            </a:r>
            <a:r>
              <a:rPr lang="ru-RU" sz="2400" dirty="0" err="1" smtClean="0">
                <a:solidFill>
                  <a:srgbClr val="C00000"/>
                </a:solidFill>
              </a:rPr>
              <a:t>Катеринославщині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бідній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селянській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родині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smtClean="0">
                <a:solidFill>
                  <a:srgbClr val="C00000"/>
                </a:solidFill>
              </a:rPr>
              <a:t>Коли </a:t>
            </a:r>
            <a:r>
              <a:rPr lang="ru-RU" sz="2400" dirty="0" err="1" smtClean="0">
                <a:solidFill>
                  <a:srgbClr val="C00000"/>
                </a:solidFill>
              </a:rPr>
              <a:t>йому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було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близько</a:t>
            </a:r>
            <a:r>
              <a:rPr lang="ru-RU" sz="2400" dirty="0" smtClean="0">
                <a:solidFill>
                  <a:srgbClr val="C00000"/>
                </a:solidFill>
              </a:rPr>
              <a:t> 14 </a:t>
            </a:r>
            <a:r>
              <a:rPr lang="ru-RU" sz="2400" dirty="0" err="1" smtClean="0">
                <a:solidFill>
                  <a:srgbClr val="C00000"/>
                </a:solidFill>
              </a:rPr>
              <a:t>років</a:t>
            </a:r>
            <a:r>
              <a:rPr lang="ru-RU" sz="2400" dirty="0" smtClean="0">
                <a:solidFill>
                  <a:srgbClr val="C00000"/>
                </a:solidFill>
              </a:rPr>
              <a:t>, батьки переселились до </a:t>
            </a:r>
            <a:r>
              <a:rPr lang="ru-RU" sz="2400" dirty="0" err="1" smtClean="0">
                <a:solidFill>
                  <a:srgbClr val="C00000"/>
                </a:solidFill>
              </a:rPr>
              <a:t>панської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економії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селі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dirty="0" err="1" smtClean="0">
                <a:solidFill>
                  <a:srgbClr val="C00000"/>
                </a:solidFill>
              </a:rPr>
              <a:t>Чаплі</a:t>
            </a:r>
            <a:r>
              <a:rPr lang="ru-RU" sz="2400" dirty="0" smtClean="0">
                <a:solidFill>
                  <a:srgbClr val="C00000"/>
                </a:solidFill>
              </a:rPr>
              <a:t>. 1910–1918 роки </a:t>
            </a:r>
            <a:r>
              <a:rPr lang="ru-RU" sz="2400" dirty="0" err="1" smtClean="0">
                <a:solidFill>
                  <a:srgbClr val="C00000"/>
                </a:solidFill>
              </a:rPr>
              <a:t>навчався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Першому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катеринославському</a:t>
            </a:r>
            <a:r>
              <a:rPr lang="ru-RU" sz="2400" dirty="0" smtClean="0">
                <a:solidFill>
                  <a:srgbClr val="C00000"/>
                </a:solidFill>
              </a:rPr>
              <a:t> реальному </a:t>
            </a:r>
            <a:r>
              <a:rPr lang="ru-RU" sz="2400" dirty="0" err="1" smtClean="0">
                <a:solidFill>
                  <a:srgbClr val="C00000"/>
                </a:solidFill>
              </a:rPr>
              <a:t>училищі</a:t>
            </a:r>
            <a:r>
              <a:rPr lang="ru-RU" sz="2400" dirty="0" smtClean="0">
                <a:solidFill>
                  <a:srgbClr val="C00000"/>
                </a:solidFill>
              </a:rPr>
              <a:t>, яке </a:t>
            </a:r>
            <a:r>
              <a:rPr lang="ru-RU" sz="2400" dirty="0" err="1" smtClean="0">
                <a:solidFill>
                  <a:srgbClr val="C00000"/>
                </a:solidFill>
              </a:rPr>
              <a:t>закінчив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solidFill>
                  <a:srgbClr val="C00000"/>
                </a:solidFill>
              </a:rPr>
              <a:t> «</a:t>
            </a:r>
            <a:r>
              <a:rPr lang="ru-RU" sz="2400" dirty="0" err="1" smtClean="0">
                <a:solidFill>
                  <a:srgbClr val="C00000"/>
                </a:solidFill>
              </a:rPr>
              <a:t>відзнакою</a:t>
            </a:r>
            <a:r>
              <a:rPr lang="ru-RU" sz="2400" dirty="0" smtClean="0">
                <a:solidFill>
                  <a:srgbClr val="C00000"/>
                </a:solidFill>
              </a:rPr>
              <a:t>». </a:t>
            </a:r>
            <a:r>
              <a:rPr lang="ru-RU" sz="2400" dirty="0" err="1" smtClean="0">
                <a:solidFill>
                  <a:srgbClr val="C00000"/>
                </a:solidFill>
              </a:rPr>
              <a:t>Потім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навчався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перервами</a:t>
            </a:r>
            <a:r>
              <a:rPr lang="ru-RU" sz="2400" dirty="0" smtClean="0">
                <a:solidFill>
                  <a:srgbClr val="C00000"/>
                </a:solidFill>
              </a:rPr>
              <a:t>, через </a:t>
            </a:r>
            <a:r>
              <a:rPr lang="ru-RU" sz="2400" dirty="0" err="1" smtClean="0">
                <a:solidFill>
                  <a:srgbClr val="C00000"/>
                </a:solidFill>
              </a:rPr>
              <a:t>матеріальну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скруту</a:t>
            </a:r>
            <a:r>
              <a:rPr lang="ru-RU" sz="2400" dirty="0" smtClean="0">
                <a:solidFill>
                  <a:srgbClr val="C00000"/>
                </a:solidFill>
              </a:rPr>
              <a:t>, на </a:t>
            </a:r>
            <a:r>
              <a:rPr lang="ru-RU" sz="2400" dirty="0" err="1" smtClean="0">
                <a:solidFill>
                  <a:srgbClr val="C00000"/>
                </a:solidFill>
              </a:rPr>
              <a:t>математичному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юридичному</a:t>
            </a:r>
            <a:r>
              <a:rPr lang="ru-RU" sz="2400" dirty="0" smtClean="0">
                <a:solidFill>
                  <a:srgbClr val="C00000"/>
                </a:solidFill>
              </a:rPr>
              <a:t> факультетах </a:t>
            </a:r>
            <a:r>
              <a:rPr lang="ru-RU" sz="2400" dirty="0" err="1" smtClean="0">
                <a:solidFill>
                  <a:srgbClr val="C00000"/>
                </a:solidFill>
              </a:rPr>
              <a:t>Катеринославського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університету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який</a:t>
            </a:r>
            <a:r>
              <a:rPr lang="ru-RU" sz="2400" dirty="0" smtClean="0">
                <a:solidFill>
                  <a:srgbClr val="C00000"/>
                </a:solidFill>
              </a:rPr>
              <a:t> так </a:t>
            </a:r>
            <a:r>
              <a:rPr lang="ru-RU" sz="2400" dirty="0" err="1" smtClean="0">
                <a:solidFill>
                  <a:srgbClr val="C00000"/>
                </a:solidFill>
              </a:rPr>
              <a:t>і</a:t>
            </a:r>
            <a:r>
              <a:rPr lang="ru-RU" sz="2400" dirty="0" smtClean="0">
                <a:solidFill>
                  <a:srgbClr val="C00000"/>
                </a:solidFill>
              </a:rPr>
              <a:t> не </a:t>
            </a:r>
            <a:r>
              <a:rPr lang="ru-RU" sz="2400" dirty="0" err="1" smtClean="0">
                <a:solidFill>
                  <a:srgbClr val="C00000"/>
                </a:solidFill>
              </a:rPr>
              <a:t>закінчив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71768043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08920"/>
            <a:ext cx="3714750" cy="32194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3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7616" y="3401616"/>
            <a:ext cx="3456384" cy="345638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444208" cy="6669360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00B050"/>
                </a:solidFill>
              </a:rPr>
              <a:t>Друкуватися</a:t>
            </a:r>
            <a:r>
              <a:rPr lang="ru-RU" dirty="0" smtClean="0">
                <a:solidFill>
                  <a:srgbClr val="00B050"/>
                </a:solidFill>
              </a:rPr>
              <a:t> почав </a:t>
            </a:r>
            <a:r>
              <a:rPr lang="ru-RU" dirty="0" err="1" smtClean="0">
                <a:solidFill>
                  <a:srgbClr val="00B050"/>
                </a:solidFill>
              </a:rPr>
              <a:t>ще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школи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під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псевдонімом</a:t>
            </a:r>
            <a:r>
              <a:rPr lang="ru-RU" dirty="0" smtClean="0">
                <a:solidFill>
                  <a:srgbClr val="00B050"/>
                </a:solidFill>
              </a:rPr>
              <a:t> Лорд </a:t>
            </a:r>
            <a:r>
              <a:rPr lang="ru-RU" dirty="0" err="1" smtClean="0">
                <a:solidFill>
                  <a:srgbClr val="00B050"/>
                </a:solidFill>
              </a:rPr>
              <a:t>Лістер</a:t>
            </a:r>
            <a:r>
              <a:rPr lang="ru-RU" dirty="0" smtClean="0">
                <a:solidFill>
                  <a:srgbClr val="00B050"/>
                </a:solidFill>
              </a:rPr>
              <a:t>. У </a:t>
            </a:r>
            <a:r>
              <a:rPr lang="ru-RU" dirty="0" err="1" smtClean="0">
                <a:solidFill>
                  <a:srgbClr val="00B050"/>
                </a:solidFill>
              </a:rPr>
              <a:t>шкільному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журналі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він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публікував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свої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пригодницькі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оповідання</a:t>
            </a:r>
            <a:r>
              <a:rPr lang="ru-RU" dirty="0" smtClean="0">
                <a:solidFill>
                  <a:srgbClr val="00B050"/>
                </a:solidFill>
              </a:rPr>
              <a:t>. 1917 року </a:t>
            </a:r>
            <a:r>
              <a:rPr lang="ru-RU" dirty="0" err="1" smtClean="0">
                <a:solidFill>
                  <a:srgbClr val="00B050"/>
                </a:solidFill>
              </a:rPr>
              <a:t>було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написане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оповідання</a:t>
            </a:r>
            <a:r>
              <a:rPr lang="ru-RU" dirty="0" smtClean="0">
                <a:solidFill>
                  <a:srgbClr val="00B050"/>
                </a:solidFill>
              </a:rPr>
              <a:t> «</a:t>
            </a:r>
            <a:r>
              <a:rPr lang="ru-RU" dirty="0" err="1" smtClean="0">
                <a:solidFill>
                  <a:srgbClr val="00B050"/>
                </a:solidFill>
              </a:rPr>
              <a:t>Важке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питання</a:t>
            </a:r>
            <a:r>
              <a:rPr lang="ru-RU" dirty="0" smtClean="0">
                <a:solidFill>
                  <a:srgbClr val="00B050"/>
                </a:solidFill>
              </a:rPr>
              <a:t>». 1919 року написав </a:t>
            </a:r>
            <a:r>
              <a:rPr lang="ru-RU" dirty="0" err="1" smtClean="0">
                <a:solidFill>
                  <a:srgbClr val="00B050"/>
                </a:solidFill>
              </a:rPr>
              <a:t>оповідання</a:t>
            </a:r>
            <a:r>
              <a:rPr lang="ru-RU" dirty="0" smtClean="0">
                <a:solidFill>
                  <a:srgbClr val="00B050"/>
                </a:solidFill>
              </a:rPr>
              <a:t> «</a:t>
            </a:r>
            <a:r>
              <a:rPr lang="ru-RU" dirty="0" err="1" smtClean="0">
                <a:solidFill>
                  <a:srgbClr val="00B050"/>
                </a:solidFill>
              </a:rPr>
              <a:t>Добрий</a:t>
            </a:r>
            <a:r>
              <a:rPr lang="ru-RU" dirty="0" smtClean="0">
                <a:solidFill>
                  <a:srgbClr val="00B050"/>
                </a:solidFill>
              </a:rPr>
              <a:t> Бог», «Гайдамака», «Пророк», «На </a:t>
            </a:r>
            <a:r>
              <a:rPr lang="ru-RU" dirty="0" err="1" smtClean="0">
                <a:solidFill>
                  <a:srgbClr val="00B050"/>
                </a:solidFill>
              </a:rPr>
              <a:t>селі</a:t>
            </a:r>
            <a:r>
              <a:rPr lang="ru-RU" dirty="0" smtClean="0">
                <a:solidFill>
                  <a:srgbClr val="00B050"/>
                </a:solidFill>
              </a:rPr>
              <a:t>» та </a:t>
            </a:r>
            <a:r>
              <a:rPr lang="ru-RU" dirty="0" err="1" smtClean="0">
                <a:solidFill>
                  <a:srgbClr val="00B050"/>
                </a:solidFill>
              </a:rPr>
              <a:t>опублікував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оповідання</a:t>
            </a:r>
            <a:r>
              <a:rPr lang="ru-RU" dirty="0" smtClean="0">
                <a:solidFill>
                  <a:srgbClr val="00B050"/>
                </a:solidFill>
              </a:rPr>
              <a:t> «Ваня» та «</a:t>
            </a:r>
            <a:r>
              <a:rPr lang="ru-RU" dirty="0" err="1" smtClean="0">
                <a:solidFill>
                  <a:srgbClr val="00B050"/>
                </a:solidFill>
              </a:rPr>
              <a:t>Старець</a:t>
            </a:r>
            <a:r>
              <a:rPr lang="ru-RU" dirty="0" smtClean="0">
                <a:solidFill>
                  <a:srgbClr val="00B050"/>
                </a:solidFill>
              </a:rPr>
              <a:t>» у </a:t>
            </a:r>
            <a:r>
              <a:rPr lang="ru-RU" dirty="0" err="1" smtClean="0">
                <a:solidFill>
                  <a:srgbClr val="00B050"/>
                </a:solidFill>
              </a:rPr>
              <a:t>катеринославському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збірнику</a:t>
            </a:r>
            <a:r>
              <a:rPr lang="ru-RU" dirty="0" smtClean="0">
                <a:solidFill>
                  <a:srgbClr val="00B050"/>
                </a:solidFill>
              </a:rPr>
              <a:t> «</a:t>
            </a:r>
            <a:r>
              <a:rPr lang="ru-RU" dirty="0" err="1" smtClean="0">
                <a:solidFill>
                  <a:srgbClr val="00B050"/>
                </a:solidFill>
              </a:rPr>
              <a:t>Січ</a:t>
            </a:r>
            <a:r>
              <a:rPr lang="ru-RU" dirty="0" smtClean="0">
                <a:solidFill>
                  <a:srgbClr val="00B050"/>
                </a:solidFill>
              </a:rPr>
              <a:t>». До </a:t>
            </a:r>
            <a:r>
              <a:rPr lang="ru-RU" dirty="0" err="1" smtClean="0">
                <a:solidFill>
                  <a:srgbClr val="00B050"/>
                </a:solidFill>
              </a:rPr>
              <a:t>першої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збірки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Підмогильного</a:t>
            </a:r>
            <a:r>
              <a:rPr lang="ru-RU" dirty="0" smtClean="0">
                <a:solidFill>
                  <a:srgbClr val="00B050"/>
                </a:solidFill>
              </a:rPr>
              <a:t>, яка </a:t>
            </a:r>
            <a:r>
              <a:rPr lang="ru-RU" dirty="0" err="1" smtClean="0">
                <a:solidFill>
                  <a:srgbClr val="00B050"/>
                </a:solidFill>
              </a:rPr>
              <a:t>була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опублікована</a:t>
            </a:r>
            <a:r>
              <a:rPr lang="ru-RU" dirty="0" smtClean="0">
                <a:solidFill>
                  <a:srgbClr val="00B050"/>
                </a:solidFill>
              </a:rPr>
              <a:t> 1920 року </a:t>
            </a:r>
            <a:r>
              <a:rPr lang="ru-RU" dirty="0" err="1" smtClean="0">
                <a:solidFill>
                  <a:srgbClr val="00B050"/>
                </a:solidFill>
              </a:rPr>
              <a:t>й</a:t>
            </a:r>
            <a:r>
              <a:rPr lang="ru-RU" dirty="0" smtClean="0">
                <a:solidFill>
                  <a:srgbClr val="00B050"/>
                </a:solidFill>
              </a:rPr>
              <a:t> мала </a:t>
            </a:r>
            <a:r>
              <a:rPr lang="ru-RU" dirty="0" err="1" smtClean="0">
                <a:solidFill>
                  <a:srgbClr val="00B050"/>
                </a:solidFill>
              </a:rPr>
              <a:t>назву</a:t>
            </a:r>
            <a:r>
              <a:rPr lang="ru-RU" dirty="0" smtClean="0">
                <a:solidFill>
                  <a:srgbClr val="00B050"/>
                </a:solidFill>
              </a:rPr>
              <a:t> «Твори Т. 1», </a:t>
            </a:r>
            <a:r>
              <a:rPr lang="ru-RU" dirty="0" err="1" smtClean="0">
                <a:solidFill>
                  <a:srgbClr val="00B050"/>
                </a:solidFill>
              </a:rPr>
              <a:t>увійшло</a:t>
            </a:r>
            <a:r>
              <a:rPr lang="ru-RU" dirty="0" smtClean="0">
                <a:solidFill>
                  <a:srgbClr val="00B050"/>
                </a:solidFill>
              </a:rPr>
              <a:t> 9 </a:t>
            </a:r>
            <a:r>
              <a:rPr lang="ru-RU" dirty="0" err="1" smtClean="0">
                <a:solidFill>
                  <a:srgbClr val="00B050"/>
                </a:solidFill>
              </a:rPr>
              <a:t>оповідань</a:t>
            </a:r>
            <a:r>
              <a:rPr lang="ru-RU" dirty="0" smtClean="0">
                <a:solidFill>
                  <a:srgbClr val="00B050"/>
                </a:solidFill>
              </a:rPr>
              <a:t>: </a:t>
            </a:r>
            <a:r>
              <a:rPr lang="ru-RU" dirty="0" err="1" smtClean="0">
                <a:solidFill>
                  <a:srgbClr val="00B050"/>
                </a:solidFill>
              </a:rPr>
              <a:t>Старець</a:t>
            </a:r>
            <a:r>
              <a:rPr lang="ru-RU" dirty="0" smtClean="0">
                <a:solidFill>
                  <a:srgbClr val="00B050"/>
                </a:solidFill>
              </a:rPr>
              <a:t>; Ваня; </a:t>
            </a:r>
            <a:r>
              <a:rPr lang="ru-RU" dirty="0" err="1" smtClean="0">
                <a:solidFill>
                  <a:srgbClr val="00B050"/>
                </a:solidFill>
              </a:rPr>
              <a:t>Важке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питання</a:t>
            </a:r>
            <a:r>
              <a:rPr lang="ru-RU" dirty="0" smtClean="0">
                <a:solidFill>
                  <a:srgbClr val="00B050"/>
                </a:solidFill>
              </a:rPr>
              <a:t>; Пророк; Гайдамака; </a:t>
            </a:r>
            <a:r>
              <a:rPr lang="ru-RU" dirty="0" err="1" smtClean="0">
                <a:solidFill>
                  <a:srgbClr val="00B050"/>
                </a:solidFill>
              </a:rPr>
              <a:t>Добрий</a:t>
            </a:r>
            <a:r>
              <a:rPr lang="ru-RU" dirty="0" smtClean="0">
                <a:solidFill>
                  <a:srgbClr val="00B050"/>
                </a:solidFill>
              </a:rPr>
              <a:t> бог; На </a:t>
            </a:r>
            <a:r>
              <a:rPr lang="ru-RU" dirty="0" err="1" smtClean="0">
                <a:solidFill>
                  <a:srgbClr val="00B050"/>
                </a:solidFill>
              </a:rPr>
              <a:t>селі</a:t>
            </a:r>
            <a:r>
              <a:rPr lang="ru-RU" dirty="0" smtClean="0">
                <a:solidFill>
                  <a:srgbClr val="00B050"/>
                </a:solidFill>
              </a:rPr>
              <a:t>; На </a:t>
            </a:r>
            <a:r>
              <a:rPr lang="ru-RU" dirty="0" err="1" smtClean="0">
                <a:solidFill>
                  <a:srgbClr val="00B050"/>
                </a:solidFill>
              </a:rPr>
              <a:t>іменинах</a:t>
            </a:r>
            <a:r>
              <a:rPr lang="ru-RU" dirty="0" smtClean="0">
                <a:solidFill>
                  <a:srgbClr val="00B050"/>
                </a:solidFill>
              </a:rPr>
              <a:t>; </a:t>
            </a:r>
            <a:r>
              <a:rPr lang="ru-RU" dirty="0" err="1" smtClean="0">
                <a:solidFill>
                  <a:srgbClr val="00B050"/>
                </a:solidFill>
              </a:rPr>
              <a:t>Дід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Яким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588224" y="4149080"/>
            <a:ext cx="2153464" cy="60251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Петро </a:t>
            </a:r>
            <a:r>
              <a:rPr lang="ru-RU" sz="3600" dirty="0" err="1" smtClean="0">
                <a:solidFill>
                  <a:srgbClr val="002060"/>
                </a:solidFill>
              </a:rPr>
              <a:t>Єфремов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5842992" cy="617269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Літературна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діяльність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переривалась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вчителюванням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працею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видавництвах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Так у 1920–1921 роках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вчителював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Павлограді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Катеринославщині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цей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період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важливу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роль 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становленні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творчої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особистості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Підмогильного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відіграв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літературознавець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Петро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Єфремов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брат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Сергія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Єфремова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Саме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Єфремову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належить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перша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серйозна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розвідка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творчість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Підмогильного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«Поет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чарів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ночі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Чималий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Підмогильного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мала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особистість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Дмитра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Яворницького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Своїм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духовним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наставником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відчутті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слова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вважав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Михайла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Коцюбинського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Єфремов_С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16632"/>
            <a:ext cx="2583676" cy="388843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entimentalizm_prezentaciya_17_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2022207" cy="20608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Київський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Ворзельський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періоди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980712" y="548680"/>
            <a:ext cx="929328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619672" y="1340768"/>
            <a:ext cx="6120680" cy="49685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1921 року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Підмогильний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переїхав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Києва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працював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бібліографом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Книжкової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палати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У 1921–1923 роки, коли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Києві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лютував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голод,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залишив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місто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викладав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українську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мову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політосвіту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у 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Ворзельській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трудовій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школі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1921 року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письменник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одружився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донькою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ворзелівського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священика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Катрею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Червінською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актрисою Театру юного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глядача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Тоді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ж написав цикл 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Повстанці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Частину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оповідань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надруковано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катеринославській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газеті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Український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пролетар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». Голод 1921–1923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років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змалював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оповіданнях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Син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 (1923).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260648"/>
            <a:ext cx="7092280" cy="64807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1922 року </a:t>
            </a:r>
            <a:r>
              <a:rPr lang="ru-RU" dirty="0" err="1" smtClean="0"/>
              <a:t>Валер'ян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дружиною </a:t>
            </a:r>
            <a:r>
              <a:rPr lang="ru-RU" dirty="0" err="1" smtClean="0"/>
              <a:t>переїхав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Ворзеля до </a:t>
            </a:r>
            <a:r>
              <a:rPr lang="ru-RU" dirty="0" err="1" smtClean="0"/>
              <a:t>Києва</a:t>
            </a:r>
            <a:r>
              <a:rPr lang="ru-RU" dirty="0" smtClean="0"/>
              <a:t>, де </a:t>
            </a:r>
            <a:r>
              <a:rPr lang="ru-RU" dirty="0" err="1" smtClean="0"/>
              <a:t>оселився</a:t>
            </a:r>
            <a:r>
              <a:rPr lang="ru-RU" dirty="0" smtClean="0"/>
              <a:t> в </a:t>
            </a:r>
            <a:r>
              <a:rPr lang="ru-RU" dirty="0" err="1" smtClean="0"/>
              <a:t>будинку</a:t>
            </a:r>
            <a:r>
              <a:rPr lang="ru-RU" dirty="0" smtClean="0"/>
              <a:t> недалеко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Сінного</a:t>
            </a:r>
            <a:r>
              <a:rPr lang="ru-RU" dirty="0" smtClean="0"/>
              <a:t> </a:t>
            </a:r>
            <a:r>
              <a:rPr lang="ru-RU" dirty="0" smtClean="0"/>
              <a:t>базару, </a:t>
            </a:r>
            <a:r>
              <a:rPr lang="ru-RU" dirty="0" smtClean="0"/>
              <a:t>на </a:t>
            </a:r>
            <a:r>
              <a:rPr lang="ru-RU" dirty="0" err="1" smtClean="0"/>
              <a:t>розі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. У 1922 р. </a:t>
            </a:r>
            <a:r>
              <a:rPr lang="ru-RU" dirty="0" err="1" smtClean="0"/>
              <a:t>виходить</a:t>
            </a:r>
            <a:r>
              <a:rPr lang="ru-RU" dirty="0" smtClean="0"/>
              <a:t> книжка </a:t>
            </a:r>
            <a:r>
              <a:rPr lang="ru-RU" dirty="0" err="1" smtClean="0"/>
              <a:t>оповідань</a:t>
            </a:r>
            <a:r>
              <a:rPr lang="ru-RU" dirty="0" smtClean="0"/>
              <a:t> «В </a:t>
            </a:r>
            <a:r>
              <a:rPr lang="ru-RU" dirty="0" err="1" smtClean="0"/>
              <a:t>епідемічному</a:t>
            </a:r>
            <a:r>
              <a:rPr lang="ru-RU" dirty="0" smtClean="0"/>
              <a:t> </a:t>
            </a:r>
            <a:r>
              <a:rPr lang="ru-RU" dirty="0" err="1" smtClean="0"/>
              <a:t>бараці</a:t>
            </a:r>
            <a:r>
              <a:rPr lang="ru-RU" dirty="0" smtClean="0"/>
              <a:t>». </a:t>
            </a:r>
            <a:r>
              <a:rPr lang="ru-RU" dirty="0" err="1" smtClean="0"/>
              <a:t>Він</a:t>
            </a:r>
            <a:r>
              <a:rPr lang="ru-RU" dirty="0" smtClean="0"/>
              <a:t> активно </a:t>
            </a:r>
            <a:r>
              <a:rPr lang="ru-RU" dirty="0" err="1" smtClean="0"/>
              <a:t>включився</a:t>
            </a:r>
            <a:r>
              <a:rPr lang="ru-RU" dirty="0" smtClean="0"/>
              <a:t> в </a:t>
            </a:r>
            <a:r>
              <a:rPr lang="ru-RU" dirty="0" err="1" smtClean="0"/>
              <a:t>літературно-мистецьке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Став членом </a:t>
            </a:r>
            <a:r>
              <a:rPr lang="ru-RU" dirty="0" err="1" smtClean="0"/>
              <a:t>щойно</a:t>
            </a:r>
            <a:r>
              <a:rPr lang="ru-RU" dirty="0" smtClean="0"/>
              <a:t> </a:t>
            </a:r>
            <a:r>
              <a:rPr lang="ru-RU" dirty="0" err="1" smtClean="0"/>
              <a:t>створеного</a:t>
            </a:r>
            <a:r>
              <a:rPr lang="ru-RU" dirty="0" smtClean="0"/>
              <a:t> «</a:t>
            </a:r>
            <a:r>
              <a:rPr lang="ru-RU" dirty="0" err="1" smtClean="0"/>
              <a:t>Аспису</a:t>
            </a:r>
            <a:r>
              <a:rPr lang="ru-RU" dirty="0" smtClean="0"/>
              <a:t>» (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виокремилось</a:t>
            </a:r>
            <a:r>
              <a:rPr lang="ru-RU" dirty="0" smtClean="0"/>
              <a:t> </a:t>
            </a:r>
            <a:r>
              <a:rPr lang="ru-RU" dirty="0" err="1" smtClean="0"/>
              <a:t>літературне</a:t>
            </a:r>
            <a:r>
              <a:rPr lang="ru-RU" dirty="0" smtClean="0"/>
              <a:t> </a:t>
            </a:r>
            <a:r>
              <a:rPr lang="ru-RU" dirty="0" err="1" smtClean="0"/>
              <a:t>угруповання</a:t>
            </a:r>
            <a:r>
              <a:rPr lang="ru-RU" dirty="0" smtClean="0"/>
              <a:t> «Ланка» (1924–1926), яке </a:t>
            </a:r>
            <a:r>
              <a:rPr lang="ru-RU" dirty="0" err="1" smtClean="0"/>
              <a:t>з</a:t>
            </a:r>
            <a:r>
              <a:rPr lang="ru-RU" dirty="0" smtClean="0"/>
              <a:t> 1926 року </a:t>
            </a:r>
            <a:r>
              <a:rPr lang="ru-RU" dirty="0" err="1" smtClean="0"/>
              <a:t>перезвалося</a:t>
            </a:r>
            <a:r>
              <a:rPr lang="ru-RU" dirty="0" smtClean="0"/>
              <a:t> на «Марс», </a:t>
            </a:r>
            <a:r>
              <a:rPr lang="ru-RU" dirty="0" err="1" smtClean="0"/>
              <a:t>тобто</a:t>
            </a:r>
            <a:r>
              <a:rPr lang="ru-RU" dirty="0" smtClean="0"/>
              <a:t> «</a:t>
            </a:r>
            <a:r>
              <a:rPr lang="ru-RU" dirty="0" err="1" smtClean="0"/>
              <a:t>Майстерню</a:t>
            </a:r>
            <a:r>
              <a:rPr lang="ru-RU" dirty="0" smtClean="0"/>
              <a:t> </a:t>
            </a:r>
            <a:r>
              <a:rPr lang="ru-RU" dirty="0" err="1" smtClean="0"/>
              <a:t>революційного</a:t>
            </a:r>
            <a:r>
              <a:rPr lang="ru-RU" dirty="0" smtClean="0"/>
              <a:t> слова</a:t>
            </a:r>
            <a:r>
              <a:rPr lang="ru-RU" dirty="0" smtClean="0"/>
              <a:t>».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стала, по </a:t>
            </a:r>
            <a:r>
              <a:rPr lang="ru-RU" dirty="0" err="1" smtClean="0"/>
              <a:t>суті</a:t>
            </a:r>
            <a:r>
              <a:rPr lang="ru-RU" dirty="0" smtClean="0"/>
              <a:t>, </a:t>
            </a:r>
            <a:r>
              <a:rPr lang="ru-RU" dirty="0" err="1" smtClean="0"/>
              <a:t>київською</a:t>
            </a:r>
            <a:r>
              <a:rPr lang="ru-RU" dirty="0" smtClean="0"/>
              <a:t> </a:t>
            </a:r>
            <a:r>
              <a:rPr lang="ru-RU" dirty="0" err="1" smtClean="0"/>
              <a:t>філією</a:t>
            </a:r>
            <a:r>
              <a:rPr lang="ru-RU" dirty="0" smtClean="0"/>
              <a:t> «</a:t>
            </a:r>
            <a:r>
              <a:rPr lang="ru-RU" dirty="0" err="1" smtClean="0"/>
              <a:t>Вапліте</a:t>
            </a:r>
            <a:r>
              <a:rPr lang="ru-RU" dirty="0" smtClean="0"/>
              <a:t>». До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«Ланка-Марс»,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Підмогильного</a:t>
            </a:r>
            <a:r>
              <a:rPr lang="ru-RU" dirty="0" smtClean="0"/>
              <a:t>, входило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літераторів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: Борис </a:t>
            </a:r>
            <a:r>
              <a:rPr lang="ru-RU" dirty="0" err="1" smtClean="0"/>
              <a:t>Антоненко-Давидович</a:t>
            </a:r>
            <a:r>
              <a:rPr lang="ru-RU" dirty="0" smtClean="0"/>
              <a:t>, </a:t>
            </a:r>
            <a:r>
              <a:rPr lang="ru-RU" dirty="0" smtClean="0"/>
              <a:t>М. </a:t>
            </a:r>
            <a:r>
              <a:rPr lang="ru-RU" dirty="0" err="1" smtClean="0"/>
              <a:t>Галчин</a:t>
            </a:r>
            <a:r>
              <a:rPr lang="ru-RU" dirty="0" smtClean="0"/>
              <a:t>, Михайло </a:t>
            </a:r>
            <a:r>
              <a:rPr lang="ru-RU" dirty="0" err="1" smtClean="0"/>
              <a:t>Івченко</a:t>
            </a:r>
            <a:r>
              <a:rPr lang="ru-RU" dirty="0" smtClean="0"/>
              <a:t>, Я. Качур, </a:t>
            </a:r>
            <a:r>
              <a:rPr lang="ru-RU" dirty="0" err="1" smtClean="0"/>
              <a:t>Григорій</a:t>
            </a:r>
            <a:r>
              <a:rPr lang="ru-RU" dirty="0" smtClean="0"/>
              <a:t> Косинка, </a:t>
            </a:r>
            <a:r>
              <a:rPr lang="ru-RU" dirty="0" err="1" smtClean="0"/>
              <a:t>Тодось</a:t>
            </a:r>
            <a:r>
              <a:rPr lang="ru-RU" dirty="0" smtClean="0"/>
              <a:t> </a:t>
            </a:r>
            <a:r>
              <a:rPr lang="ru-RU" dirty="0" err="1" smtClean="0"/>
              <a:t>Осьмачка</a:t>
            </a:r>
            <a:r>
              <a:rPr lang="ru-RU" dirty="0" smtClean="0"/>
              <a:t>, </a:t>
            </a:r>
            <a:r>
              <a:rPr lang="ru-RU" dirty="0" err="1" smtClean="0"/>
              <a:t>Євген</a:t>
            </a:r>
            <a:r>
              <a:rPr lang="ru-RU" dirty="0" smtClean="0"/>
              <a:t> Плужник, 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Таса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Могилянський</a:t>
            </a:r>
            <a:r>
              <a:rPr lang="ru-RU" dirty="0" smtClean="0"/>
              <a:t>), Борис Тенета, </a:t>
            </a:r>
            <a:r>
              <a:rPr lang="ru-RU" dirty="0" err="1" smtClean="0"/>
              <a:t>Микола</a:t>
            </a:r>
            <a:r>
              <a:rPr lang="ru-RU" dirty="0" smtClean="0"/>
              <a:t> Терещенко, 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Фальківський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3861048"/>
            <a:ext cx="1905000" cy="2847975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m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1772816"/>
            <a:ext cx="2857500" cy="2857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7488832" cy="6408712"/>
          </a:xfrm>
        </p:spPr>
        <p:txBody>
          <a:bodyPr>
            <a:normAutofit/>
          </a:bodyPr>
          <a:lstStyle/>
          <a:p>
            <a:r>
              <a:rPr lang="ru-RU" dirty="0" smtClean="0"/>
              <a:t>1923 </a:t>
            </a:r>
            <a:r>
              <a:rPr lang="ru-RU" dirty="0" smtClean="0">
                <a:solidFill>
                  <a:srgbClr val="800000"/>
                </a:solidFill>
              </a:rPr>
              <a:t>року в </a:t>
            </a:r>
            <a:r>
              <a:rPr lang="ru-RU" dirty="0" err="1" smtClean="0">
                <a:solidFill>
                  <a:srgbClr val="800000"/>
                </a:solidFill>
              </a:rPr>
              <a:t>журналі</a:t>
            </a:r>
            <a:r>
              <a:rPr lang="ru-RU" dirty="0" smtClean="0">
                <a:solidFill>
                  <a:srgbClr val="800000"/>
                </a:solidFill>
              </a:rPr>
              <a:t> «Нова </a:t>
            </a:r>
            <a:r>
              <a:rPr lang="ru-RU" dirty="0" err="1" smtClean="0">
                <a:solidFill>
                  <a:srgbClr val="800000"/>
                </a:solidFill>
              </a:rPr>
              <a:t>Укра</a:t>
            </a:r>
            <a:r>
              <a:rPr lang="en-US" dirty="0" smtClean="0">
                <a:solidFill>
                  <a:srgbClr val="800000"/>
                </a:solidFill>
              </a:rPr>
              <a:t>ï</a:t>
            </a:r>
            <a:r>
              <a:rPr lang="ru-RU" dirty="0" smtClean="0">
                <a:solidFill>
                  <a:srgbClr val="800000"/>
                </a:solidFill>
              </a:rPr>
              <a:t>на» (Прага), </a:t>
            </a:r>
            <a:r>
              <a:rPr lang="ru-RU" dirty="0" err="1" smtClean="0">
                <a:solidFill>
                  <a:srgbClr val="800000"/>
                </a:solidFill>
              </a:rPr>
              <a:t>було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опубліковано</a:t>
            </a:r>
            <a:r>
              <a:rPr lang="ru-RU" dirty="0" smtClean="0">
                <a:solidFill>
                  <a:srgbClr val="800000"/>
                </a:solidFill>
              </a:rPr>
              <a:t> новели </a:t>
            </a:r>
            <a:r>
              <a:rPr lang="ru-RU" dirty="0" err="1" smtClean="0">
                <a:solidFill>
                  <a:srgbClr val="800000"/>
                </a:solidFill>
              </a:rPr>
              <a:t>Підмогильного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з</a:t>
            </a:r>
            <a:r>
              <a:rPr lang="ru-RU" dirty="0" smtClean="0">
                <a:solidFill>
                  <a:srgbClr val="800000"/>
                </a:solidFill>
              </a:rPr>
              <a:t> циклу «</a:t>
            </a:r>
            <a:r>
              <a:rPr lang="ru-RU" dirty="0" err="1" smtClean="0">
                <a:solidFill>
                  <a:srgbClr val="800000"/>
                </a:solidFill>
              </a:rPr>
              <a:t>Повстанці</a:t>
            </a:r>
            <a:r>
              <a:rPr lang="ru-RU" dirty="0" smtClean="0">
                <a:solidFill>
                  <a:srgbClr val="800000"/>
                </a:solidFill>
              </a:rPr>
              <a:t>», </a:t>
            </a:r>
            <a:r>
              <a:rPr lang="ru-RU" dirty="0" err="1" smtClean="0">
                <a:solidFill>
                  <a:srgbClr val="800000"/>
                </a:solidFill>
              </a:rPr>
              <a:t>оповідання</a:t>
            </a:r>
            <a:r>
              <a:rPr lang="ru-RU" dirty="0" smtClean="0">
                <a:solidFill>
                  <a:srgbClr val="800000"/>
                </a:solidFill>
              </a:rPr>
              <a:t> «</a:t>
            </a:r>
            <a:r>
              <a:rPr lang="ru-RU" dirty="0" err="1" smtClean="0">
                <a:solidFill>
                  <a:srgbClr val="800000"/>
                </a:solidFill>
              </a:rPr>
              <a:t>Іван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Босий</a:t>
            </a:r>
            <a:r>
              <a:rPr lang="ru-RU" dirty="0" smtClean="0">
                <a:solidFill>
                  <a:srgbClr val="800000"/>
                </a:solidFill>
              </a:rPr>
              <a:t>». Цей журнал, </a:t>
            </a:r>
            <a:r>
              <a:rPr lang="ru-RU" dirty="0" err="1" smtClean="0">
                <a:solidFill>
                  <a:srgbClr val="800000"/>
                </a:solidFill>
              </a:rPr>
              <a:t>що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його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видавав</a:t>
            </a:r>
            <a:r>
              <a:rPr lang="ru-RU" dirty="0" smtClean="0">
                <a:solidFill>
                  <a:srgbClr val="800000"/>
                </a:solidFill>
              </a:rPr>
              <a:t> у </a:t>
            </a:r>
            <a:r>
              <a:rPr lang="ru-RU" dirty="0" err="1" smtClean="0">
                <a:solidFill>
                  <a:srgbClr val="800000"/>
                </a:solidFill>
              </a:rPr>
              <a:t>Празі</a:t>
            </a:r>
            <a:r>
              <a:rPr lang="ru-RU" dirty="0" smtClean="0">
                <a:solidFill>
                  <a:srgbClr val="800000"/>
                </a:solidFill>
              </a:rPr>
              <a:t> </a:t>
            </a:r>
            <a:r>
              <a:rPr lang="ru-RU" dirty="0" err="1" smtClean="0">
                <a:solidFill>
                  <a:srgbClr val="800000"/>
                </a:solidFill>
              </a:rPr>
              <a:t>Володимир</a:t>
            </a:r>
            <a:r>
              <a:rPr lang="ru-RU" dirty="0" smtClean="0">
                <a:solidFill>
                  <a:srgbClr val="800000"/>
                </a:solidFill>
              </a:rPr>
              <a:t> Винниченко, </a:t>
            </a:r>
            <a:r>
              <a:rPr lang="ru-RU" dirty="0" err="1" smtClean="0">
                <a:solidFill>
                  <a:srgbClr val="800000"/>
                </a:solidFill>
              </a:rPr>
              <a:t>пізніше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фігурував</a:t>
            </a:r>
            <a:r>
              <a:rPr lang="ru-RU" dirty="0" smtClean="0">
                <a:solidFill>
                  <a:srgbClr val="800000"/>
                </a:solidFill>
              </a:rPr>
              <a:t> у </a:t>
            </a:r>
            <a:r>
              <a:rPr lang="ru-RU" dirty="0" err="1" smtClean="0">
                <a:solidFill>
                  <a:srgbClr val="800000"/>
                </a:solidFill>
              </a:rPr>
              <a:t>справі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Підмогильного</a:t>
            </a:r>
            <a:r>
              <a:rPr lang="ru-RU" dirty="0" smtClean="0">
                <a:solidFill>
                  <a:srgbClr val="800000"/>
                </a:solidFill>
              </a:rPr>
              <a:t> як </a:t>
            </a:r>
            <a:r>
              <a:rPr lang="ru-RU" dirty="0" err="1" smtClean="0">
                <a:solidFill>
                  <a:srgbClr val="800000"/>
                </a:solidFill>
              </a:rPr>
              <a:t>речовий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доказ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його</a:t>
            </a:r>
            <a:r>
              <a:rPr lang="ru-RU" dirty="0" smtClean="0">
                <a:solidFill>
                  <a:srgbClr val="800000"/>
                </a:solidFill>
              </a:rPr>
              <a:t> «</a:t>
            </a:r>
            <a:r>
              <a:rPr lang="ru-RU" dirty="0" err="1" smtClean="0">
                <a:solidFill>
                  <a:srgbClr val="800000"/>
                </a:solidFill>
              </a:rPr>
              <a:t>контрреволюційно</a:t>
            </a:r>
            <a:r>
              <a:rPr lang="en-US" dirty="0" smtClean="0">
                <a:solidFill>
                  <a:srgbClr val="800000"/>
                </a:solidFill>
              </a:rPr>
              <a:t>ï </a:t>
            </a:r>
            <a:r>
              <a:rPr lang="ru-RU" dirty="0" err="1" smtClean="0">
                <a:solidFill>
                  <a:srgbClr val="800000"/>
                </a:solidFill>
              </a:rPr>
              <a:t>діяльності</a:t>
            </a:r>
            <a:r>
              <a:rPr lang="ru-RU" dirty="0" smtClean="0">
                <a:solidFill>
                  <a:srgbClr val="800000"/>
                </a:solidFill>
              </a:rPr>
              <a:t>». У ЛНВ </a:t>
            </a:r>
            <a:r>
              <a:rPr lang="ru-RU" dirty="0" err="1" smtClean="0">
                <a:solidFill>
                  <a:srgbClr val="800000"/>
                </a:solidFill>
              </a:rPr>
              <a:t>під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псевдонімом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було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надруковано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новелу</a:t>
            </a:r>
            <a:r>
              <a:rPr lang="ru-RU" dirty="0" smtClean="0">
                <a:solidFill>
                  <a:srgbClr val="800000"/>
                </a:solidFill>
              </a:rPr>
              <a:t> "</a:t>
            </a:r>
            <a:r>
              <a:rPr lang="ru-RU" dirty="0" err="1" smtClean="0">
                <a:solidFill>
                  <a:srgbClr val="800000"/>
                </a:solidFill>
              </a:rPr>
              <a:t>Комуніст</a:t>
            </a:r>
            <a:r>
              <a:rPr lang="ru-RU" dirty="0" smtClean="0">
                <a:solidFill>
                  <a:srgbClr val="800000"/>
                </a:solidFill>
              </a:rPr>
              <a:t>".</a:t>
            </a:r>
            <a:endParaRPr lang="ru-RU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796952" y="260648"/>
            <a:ext cx="6347048" cy="64087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1924 року </a:t>
            </a:r>
            <a:r>
              <a:rPr lang="ru-RU" dirty="0" err="1" smtClean="0">
                <a:solidFill>
                  <a:srgbClr val="002060"/>
                </a:solidFill>
              </a:rPr>
              <a:t>вийшла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друком</a:t>
            </a:r>
            <a:r>
              <a:rPr lang="ru-RU" dirty="0" smtClean="0">
                <a:solidFill>
                  <a:srgbClr val="002060"/>
                </a:solidFill>
              </a:rPr>
              <a:t> книжка </a:t>
            </a:r>
            <a:r>
              <a:rPr lang="ru-RU" dirty="0" err="1" smtClean="0">
                <a:solidFill>
                  <a:srgbClr val="002060"/>
                </a:solidFill>
              </a:rPr>
              <a:t>Підмогильного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Військовий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літун</a:t>
            </a:r>
            <a:r>
              <a:rPr lang="ru-RU" dirty="0" smtClean="0">
                <a:solidFill>
                  <a:srgbClr val="002060"/>
                </a:solidFill>
              </a:rPr>
              <a:t>», а 1926 року — </a:t>
            </a:r>
            <a:r>
              <a:rPr lang="ru-RU" dirty="0" err="1" smtClean="0">
                <a:solidFill>
                  <a:srgbClr val="002060"/>
                </a:solidFill>
              </a:rPr>
              <a:t>окреме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видання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повісті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Третя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революція</a:t>
            </a:r>
            <a:r>
              <a:rPr lang="ru-RU" dirty="0" smtClean="0">
                <a:solidFill>
                  <a:srgbClr val="002060"/>
                </a:solidFill>
              </a:rPr>
              <a:t>». Разом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Євгеном</a:t>
            </a:r>
            <a:r>
              <a:rPr lang="ru-RU" dirty="0" smtClean="0">
                <a:solidFill>
                  <a:srgbClr val="002060"/>
                </a:solidFill>
              </a:rPr>
              <a:t> Плужником у 1926–1927 роках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підготував</a:t>
            </a:r>
            <a:r>
              <a:rPr lang="ru-RU" dirty="0" smtClean="0">
                <a:solidFill>
                  <a:srgbClr val="002060"/>
                </a:solidFill>
              </a:rPr>
              <a:t> два </a:t>
            </a:r>
            <a:r>
              <a:rPr lang="ru-RU" dirty="0" err="1" smtClean="0">
                <a:solidFill>
                  <a:srgbClr val="002060"/>
                </a:solidFill>
              </a:rPr>
              <a:t>видання</a:t>
            </a:r>
            <a:r>
              <a:rPr lang="ru-RU" dirty="0" smtClean="0">
                <a:solidFill>
                  <a:srgbClr val="002060"/>
                </a:solidFill>
              </a:rPr>
              <a:t> словника «</a:t>
            </a:r>
            <a:r>
              <a:rPr lang="ru-RU" dirty="0" err="1" smtClean="0">
                <a:solidFill>
                  <a:srgbClr val="002060"/>
                </a:solidFill>
              </a:rPr>
              <a:t>Фразеологія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ділово</a:t>
            </a:r>
            <a:r>
              <a:rPr lang="en-US" dirty="0" smtClean="0">
                <a:solidFill>
                  <a:srgbClr val="002060"/>
                </a:solidFill>
              </a:rPr>
              <a:t>ï </a:t>
            </a:r>
            <a:r>
              <a:rPr lang="ru-RU" dirty="0" err="1" smtClean="0">
                <a:solidFill>
                  <a:srgbClr val="002060"/>
                </a:solidFill>
              </a:rPr>
              <a:t>мови</a:t>
            </a:r>
            <a:r>
              <a:rPr lang="ru-RU" dirty="0" smtClean="0">
                <a:solidFill>
                  <a:srgbClr val="002060"/>
                </a:solidFill>
              </a:rPr>
              <a:t>», </a:t>
            </a:r>
            <a:r>
              <a:rPr lang="ru-RU" dirty="0" err="1" smtClean="0">
                <a:solidFill>
                  <a:srgbClr val="002060"/>
                </a:solidFill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</a:rPr>
              <a:t> над </a:t>
            </a:r>
            <a:r>
              <a:rPr lang="ru-RU" dirty="0" err="1" smtClean="0">
                <a:solidFill>
                  <a:srgbClr val="002060"/>
                </a:solidFill>
              </a:rPr>
              <a:t>сценарієм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фільму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Коломба</a:t>
            </a:r>
            <a:r>
              <a:rPr lang="ru-RU" dirty="0" smtClean="0">
                <a:solidFill>
                  <a:srgbClr val="002060"/>
                </a:solidFill>
              </a:rPr>
              <a:t>» за романом </a:t>
            </a:r>
            <a:r>
              <a:rPr lang="ru-RU" dirty="0" err="1" smtClean="0">
                <a:solidFill>
                  <a:srgbClr val="002060"/>
                </a:solidFill>
              </a:rPr>
              <a:t>Проспера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Меріме</a:t>
            </a:r>
            <a:r>
              <a:rPr lang="ru-RU" dirty="0" smtClean="0">
                <a:solidFill>
                  <a:srgbClr val="002060"/>
                </a:solidFill>
              </a:rPr>
              <a:t>. 1927 року </a:t>
            </a:r>
            <a:r>
              <a:rPr lang="ru-RU" dirty="0" err="1" smtClean="0">
                <a:solidFill>
                  <a:srgbClr val="002060"/>
                </a:solidFill>
              </a:rPr>
              <a:t>була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опублікована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збірка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оповідань</a:t>
            </a:r>
            <a:r>
              <a:rPr lang="ru-RU" dirty="0" smtClean="0">
                <a:solidFill>
                  <a:srgbClr val="002060"/>
                </a:solidFill>
              </a:rPr>
              <a:t> «Проблема </a:t>
            </a:r>
            <a:r>
              <a:rPr lang="ru-RU" dirty="0" err="1" smtClean="0">
                <a:solidFill>
                  <a:srgbClr val="002060"/>
                </a:solidFill>
              </a:rPr>
              <a:t>хліба</a:t>
            </a:r>
            <a:r>
              <a:rPr lang="ru-RU" dirty="0" smtClean="0">
                <a:solidFill>
                  <a:srgbClr val="002060"/>
                </a:solidFill>
              </a:rPr>
              <a:t>» та роман «Та</a:t>
            </a:r>
            <a:r>
              <a:rPr lang="en-US" dirty="0" smtClean="0">
                <a:solidFill>
                  <a:srgbClr val="002060"/>
                </a:solidFill>
              </a:rPr>
              <a:t>ï</a:t>
            </a:r>
            <a:r>
              <a:rPr lang="ru-RU" dirty="0" smtClean="0">
                <a:solidFill>
                  <a:srgbClr val="002060"/>
                </a:solidFill>
              </a:rPr>
              <a:t>с» Анатоля Франса у </a:t>
            </a:r>
            <a:r>
              <a:rPr lang="ru-RU" dirty="0" err="1" smtClean="0">
                <a:solidFill>
                  <a:srgbClr val="002060"/>
                </a:solidFill>
              </a:rPr>
              <a:t>перекладі</a:t>
            </a:r>
            <a:r>
              <a:rPr lang="ru-RU" dirty="0" smtClean="0">
                <a:solidFill>
                  <a:srgbClr val="002060"/>
                </a:solidFill>
              </a:rPr>
              <a:t> В. </a:t>
            </a:r>
            <a:r>
              <a:rPr lang="ru-RU" dirty="0" err="1" smtClean="0">
                <a:solidFill>
                  <a:srgbClr val="002060"/>
                </a:solidFill>
              </a:rPr>
              <a:t>Підмогильного</a:t>
            </a:r>
            <a:r>
              <a:rPr lang="ru-RU" dirty="0" smtClean="0">
                <a:solidFill>
                  <a:srgbClr val="002060"/>
                </a:solidFill>
              </a:rPr>
              <a:t>. 1928 року у </a:t>
            </a:r>
            <a:r>
              <a:rPr lang="ru-RU" dirty="0" err="1" smtClean="0">
                <a:solidFill>
                  <a:srgbClr val="002060"/>
                </a:solidFill>
              </a:rPr>
              <a:t>Харкові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виходить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друком</a:t>
            </a:r>
            <a:r>
              <a:rPr lang="ru-RU" dirty="0" smtClean="0">
                <a:solidFill>
                  <a:srgbClr val="002060"/>
                </a:solidFill>
              </a:rPr>
              <a:t> роман «</a:t>
            </a:r>
            <a:r>
              <a:rPr lang="ru-RU" dirty="0" err="1" smtClean="0">
                <a:solidFill>
                  <a:srgbClr val="002060"/>
                </a:solidFill>
              </a:rPr>
              <a:t>Місто</a:t>
            </a:r>
            <a:r>
              <a:rPr lang="ru-RU" dirty="0" smtClean="0">
                <a:solidFill>
                  <a:srgbClr val="002060"/>
                </a:solidFill>
              </a:rPr>
              <a:t>». У </a:t>
            </a:r>
            <a:r>
              <a:rPr lang="ru-RU" dirty="0" err="1" smtClean="0">
                <a:solidFill>
                  <a:srgbClr val="002060"/>
                </a:solidFill>
              </a:rPr>
              <a:t>цей</a:t>
            </a:r>
            <a:r>
              <a:rPr lang="ru-RU" dirty="0" smtClean="0">
                <a:solidFill>
                  <a:srgbClr val="002060"/>
                </a:solidFill>
              </a:rPr>
              <a:t> же час </a:t>
            </a:r>
            <a:r>
              <a:rPr lang="ru-RU" dirty="0" err="1" smtClean="0">
                <a:solidFill>
                  <a:srgbClr val="002060"/>
                </a:solidFill>
              </a:rPr>
              <a:t>Підмогильний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відвідав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Німеччину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Чехословаччину</a:t>
            </a:r>
            <a:r>
              <a:rPr lang="ru-RU" dirty="0" smtClean="0">
                <a:solidFill>
                  <a:srgbClr val="002060"/>
                </a:solidFill>
              </a:rPr>
              <a:t> «для </a:t>
            </a:r>
            <a:r>
              <a:rPr lang="ru-RU" dirty="0" err="1" smtClean="0">
                <a:solidFill>
                  <a:srgbClr val="002060"/>
                </a:solidFill>
              </a:rPr>
              <a:t>налагодження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творчих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зв'язків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Підмогильний</a:t>
            </a:r>
            <a:r>
              <a:rPr lang="ru-RU" dirty="0" smtClean="0">
                <a:solidFill>
                  <a:srgbClr val="002060"/>
                </a:solidFill>
              </a:rPr>
              <a:t> брав участь у </a:t>
            </a:r>
            <a:r>
              <a:rPr lang="ru-RU" dirty="0" err="1" smtClean="0">
                <a:solidFill>
                  <a:srgbClr val="002060"/>
                </a:solidFill>
              </a:rPr>
              <a:t>літературній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дискусії</a:t>
            </a:r>
            <a:r>
              <a:rPr lang="ru-RU" dirty="0" smtClean="0">
                <a:solidFill>
                  <a:srgbClr val="002060"/>
                </a:solidFill>
              </a:rPr>
              <a:t> 1925–1928 </a:t>
            </a:r>
            <a:r>
              <a:rPr lang="ru-RU" dirty="0" err="1" smtClean="0">
                <a:solidFill>
                  <a:srgbClr val="002060"/>
                </a:solidFill>
              </a:rPr>
              <a:t>років</a:t>
            </a:r>
            <a:r>
              <a:rPr lang="ru-RU" dirty="0" smtClean="0">
                <a:solidFill>
                  <a:srgbClr val="002060"/>
                </a:solidFill>
              </a:rPr>
              <a:t>. 24 </a:t>
            </a:r>
            <a:r>
              <a:rPr lang="ru-RU" dirty="0" err="1" smtClean="0">
                <a:solidFill>
                  <a:srgbClr val="002060"/>
                </a:solidFill>
              </a:rPr>
              <a:t>травня</a:t>
            </a:r>
            <a:r>
              <a:rPr lang="ru-RU" dirty="0" smtClean="0">
                <a:solidFill>
                  <a:srgbClr val="002060"/>
                </a:solidFill>
              </a:rPr>
              <a:t> 1925 року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виступив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великій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залі</a:t>
            </a:r>
            <a:r>
              <a:rPr lang="ru-RU" dirty="0" smtClean="0">
                <a:solidFill>
                  <a:srgbClr val="002060"/>
                </a:solidFill>
              </a:rPr>
              <a:t> Всенародно</a:t>
            </a:r>
            <a:r>
              <a:rPr lang="en-US" dirty="0" smtClean="0">
                <a:solidFill>
                  <a:srgbClr val="002060"/>
                </a:solidFill>
              </a:rPr>
              <a:t>ï </a:t>
            </a:r>
            <a:r>
              <a:rPr lang="ru-RU" dirty="0" err="1" smtClean="0">
                <a:solidFill>
                  <a:srgbClr val="002060"/>
                </a:solidFill>
              </a:rPr>
              <a:t>бібліотеки</a:t>
            </a:r>
            <a:r>
              <a:rPr lang="ru-RU" dirty="0" smtClean="0">
                <a:solidFill>
                  <a:srgbClr val="002060"/>
                </a:solidFill>
              </a:rPr>
              <a:t> перед </a:t>
            </a:r>
            <a:r>
              <a:rPr lang="ru-RU" dirty="0" err="1" smtClean="0">
                <a:solidFill>
                  <a:srgbClr val="002060"/>
                </a:solidFill>
              </a:rPr>
              <a:t>представниками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літературно-громадських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організацій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вузівською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молоддю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міською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інтелігенцією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диспуті</a:t>
            </a:r>
            <a:r>
              <a:rPr lang="ru-RU" dirty="0" smtClean="0">
                <a:solidFill>
                  <a:srgbClr val="002060"/>
                </a:solidFill>
              </a:rPr>
              <a:t> «Шляхи </a:t>
            </a:r>
            <a:r>
              <a:rPr lang="ru-RU" dirty="0" err="1" smtClean="0">
                <a:solidFill>
                  <a:srgbClr val="002060"/>
                </a:solidFill>
              </a:rPr>
              <a:t>розвитку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сучасно</a:t>
            </a:r>
            <a:r>
              <a:rPr lang="en-US" dirty="0" smtClean="0">
                <a:solidFill>
                  <a:srgbClr val="002060"/>
                </a:solidFill>
              </a:rPr>
              <a:t>ï </a:t>
            </a:r>
            <a:r>
              <a:rPr lang="ru-RU" dirty="0" err="1" smtClean="0">
                <a:solidFill>
                  <a:srgbClr val="002060"/>
                </a:solidFill>
              </a:rPr>
              <a:t>літератури</a:t>
            </a:r>
            <a:r>
              <a:rPr lang="ru-RU" dirty="0" smtClean="0">
                <a:solidFill>
                  <a:srgbClr val="002060"/>
                </a:solidFill>
              </a:rPr>
              <a:t>»:</a:t>
            </a:r>
          </a:p>
          <a:p>
            <a:endParaRPr lang="ru-RU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3059832" cy="388843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</TotalTime>
  <Words>184</Words>
  <Application>Microsoft Office PowerPoint</Application>
  <PresentationFormat>Экран (4:3)</PresentationFormat>
  <Paragraphs>27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Підмогильний Валер'ян Петрович </vt:lpstr>
      <vt:lpstr>Дитинство і юність </vt:lpstr>
      <vt:lpstr>Слайд 3</vt:lpstr>
      <vt:lpstr>Слайд 4</vt:lpstr>
      <vt:lpstr>Слайд 5</vt:lpstr>
      <vt:lpstr>Київський та Ворзельський періоди </vt:lpstr>
      <vt:lpstr>Слайд 7</vt:lpstr>
      <vt:lpstr>Слайд 8</vt:lpstr>
      <vt:lpstr>Слайд 9</vt:lpstr>
      <vt:lpstr>Слайд 10</vt:lpstr>
      <vt:lpstr>Харківський період </vt:lpstr>
      <vt:lpstr>Загибель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</dc:creator>
  <cp:lastModifiedBy>Кристина</cp:lastModifiedBy>
  <cp:revision>11</cp:revision>
  <dcterms:created xsi:type="dcterms:W3CDTF">2013-11-11T16:39:34Z</dcterms:created>
  <dcterms:modified xsi:type="dcterms:W3CDTF">2013-11-13T17:35:28Z</dcterms:modified>
</cp:coreProperties>
</file>