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66" r:id="rId6"/>
    <p:sldId id="267" r:id="rId7"/>
    <p:sldId id="268" r:id="rId8"/>
    <p:sldId id="269" r:id="rId9"/>
    <p:sldId id="271" r:id="rId10"/>
    <p:sldId id="270" r:id="rId11"/>
    <p:sldId id="27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FF"/>
    <a:srgbClr val="FFFF99"/>
    <a:srgbClr val="CC6600"/>
    <a:srgbClr val="CCECFF"/>
    <a:srgbClr val="CCFF66"/>
    <a:srgbClr val="969696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007F97DC-90C5-46F4-9B0B-4254A9F3675B}" type="datetimeFigureOut">
              <a:rPr lang="ru-RU" smtClean="0"/>
              <a:t>05.03.2015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53F73-9DD0-44F1-A987-BD051F5D3A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F97DC-90C5-46F4-9B0B-4254A9F3675B}" type="datetimeFigureOut">
              <a:rPr lang="ru-RU" smtClean="0"/>
              <a:t>05.03.2015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53F73-9DD0-44F1-A987-BD051F5D3A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F97DC-90C5-46F4-9B0B-4254A9F3675B}" type="datetimeFigureOut">
              <a:rPr lang="ru-RU" smtClean="0"/>
              <a:t>05.03.2015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53F73-9DD0-44F1-A987-BD051F5D3A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F97DC-90C5-46F4-9B0B-4254A9F3675B}" type="datetimeFigureOut">
              <a:rPr lang="ru-RU" smtClean="0"/>
              <a:t>05.03.2015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53F73-9DD0-44F1-A987-BD051F5D3ADF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F97DC-90C5-46F4-9B0B-4254A9F3675B}" type="datetimeFigureOut">
              <a:rPr lang="ru-RU" smtClean="0"/>
              <a:t>05.03.2015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53F73-9DD0-44F1-A987-BD051F5D3ADF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F97DC-90C5-46F4-9B0B-4254A9F3675B}" type="datetimeFigureOut">
              <a:rPr lang="ru-RU" smtClean="0"/>
              <a:t>05.03.2015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53F73-9DD0-44F1-A987-BD051F5D3ADF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F97DC-90C5-46F4-9B0B-4254A9F3675B}" type="datetimeFigureOut">
              <a:rPr lang="ru-RU" smtClean="0"/>
              <a:t>05.03.2015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53F73-9DD0-44F1-A987-BD051F5D3A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F97DC-90C5-46F4-9B0B-4254A9F3675B}" type="datetimeFigureOut">
              <a:rPr lang="ru-RU" smtClean="0"/>
              <a:t>05.03.2015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53F73-9DD0-44F1-A987-BD051F5D3ADF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F97DC-90C5-46F4-9B0B-4254A9F3675B}" type="datetimeFigureOut">
              <a:rPr lang="ru-RU" smtClean="0"/>
              <a:t>05.03.2015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53F73-9DD0-44F1-A987-BD051F5D3A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F97DC-90C5-46F4-9B0B-4254A9F3675B}" type="datetimeFigureOut">
              <a:rPr lang="ru-RU" smtClean="0"/>
              <a:t>05.03.2015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53F73-9DD0-44F1-A987-BD051F5D3AD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F97DC-90C5-46F4-9B0B-4254A9F3675B}" type="datetimeFigureOut">
              <a:rPr lang="ru-RU" smtClean="0"/>
              <a:t>05.03.2015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53F73-9DD0-44F1-A987-BD051F5D3A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007F97DC-90C5-46F4-9B0B-4254A9F3675B}" type="datetimeFigureOut">
              <a:rPr lang="ru-RU" smtClean="0"/>
              <a:t>05.03.2015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2853F73-9DD0-44F1-A987-BD051F5D3AD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34888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dirty="0" smtClean="0"/>
              <a:t>Іван Федорович Драч</a:t>
            </a:r>
            <a:endParaRPr lang="ru-RU" sz="5400" dirty="0"/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4149080"/>
            <a:ext cx="6400800" cy="1584176"/>
          </a:xfrm>
        </p:spPr>
        <p:txBody>
          <a:bodyPr>
            <a:noAutofit/>
          </a:bodyPr>
          <a:lstStyle/>
          <a:p>
            <a:pPr algn="r"/>
            <a:endParaRPr lang="uk-UA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899592" y="40050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877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demiart.ru/forum/journal_uploads5/j186577_1342452802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06" y="-1913"/>
            <a:ext cx="9144001" cy="685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6619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/>
              <a:t>За творчу діяльність був нагороджений Державною премією ім. Т. Шевченка за збірку поезій «Корінь і крона» , Державною премією СРСР, орденом князя Ярослава Мудрого </a:t>
            </a:r>
            <a:r>
              <a:rPr lang="en-US" sz="2800" dirty="0" smtClean="0"/>
              <a:t>V</a:t>
            </a:r>
            <a:r>
              <a:rPr lang="uk-UA" sz="2800" dirty="0" smtClean="0"/>
              <a:t> ступеня, а в 2006 році </a:t>
            </a:r>
            <a:r>
              <a:rPr lang="uk-UA" sz="2800" dirty="0"/>
              <a:t>І</a:t>
            </a:r>
            <a:r>
              <a:rPr lang="uk-UA" sz="2800" dirty="0" smtClean="0"/>
              <a:t>ван Драч удостоєний звання Героя України.</a:t>
            </a:r>
            <a:endParaRPr lang="ru-RU" sz="2800" dirty="0"/>
          </a:p>
        </p:txBody>
      </p:sp>
      <p:pic>
        <p:nvPicPr>
          <p:cNvPr id="7174" name="Picture 6" descr="Файл:UKRAINE-AWARD-STATE-PREM-SHEV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0694"/>
            <a:ext cx="3027785" cy="367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Файл:J mudr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446" y="2247673"/>
            <a:ext cx="3086100" cy="460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Файл:Ukraine-republic00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494632"/>
            <a:ext cx="95250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Файл:Order of Golden Star Ukrain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8135" y="1721334"/>
            <a:ext cx="1440160" cy="373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4794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uk-UA" sz="6600" dirty="0" smtClean="0"/>
              <a:t>Дякую за увагу!</a:t>
            </a:r>
            <a:endParaRPr lang="uk-UA" sz="6600" dirty="0"/>
          </a:p>
        </p:txBody>
      </p:sp>
    </p:spTree>
    <p:extLst>
      <p:ext uri="{BB962C8B-B14F-4D97-AF65-F5344CB8AC3E}">
        <p14:creationId xmlns:p14="http://schemas.microsoft.com/office/powerpoint/2010/main" val="8895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tat20.privet.ru/lr/0b2644ecac7a7b89f5131f127c09c3d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7504" y="1196752"/>
            <a:ext cx="4838989" cy="3108543"/>
          </a:xfrm>
          <a:prstGeom prst="rect">
            <a:avLst/>
          </a:prstGeom>
          <a:solidFill>
            <a:srgbClr val="CCFF66">
              <a:alpha val="50196"/>
            </a:srgbClr>
          </a:solidFill>
        </p:spPr>
        <p:txBody>
          <a:bodyPr wrap="square">
            <a:spAutoFit/>
          </a:bodyPr>
          <a:lstStyle/>
          <a:p>
            <a:r>
              <a:rPr lang="uk-UA" sz="2800" b="1" dirty="0"/>
              <a:t>Іван Федорович </a:t>
            </a:r>
            <a:r>
              <a:rPr lang="uk-UA" sz="2800" b="1" dirty="0" smtClean="0"/>
              <a:t>Драч</a:t>
            </a:r>
            <a:r>
              <a:rPr lang="vi-V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vi-VN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— український поет, перекладач, кіносценарист, драматург, державний і громадський діяч. Перший голова Народного Руху України (1989). Герой України (2006).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5" name="Picture 2" descr="http://litukr.at.ua/portret/ivan_Dra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5098" y="735788"/>
            <a:ext cx="4298902" cy="53864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2121216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emiart.ru/forum/journal_uploads5/j186577_1346075448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54262" y="116632"/>
            <a:ext cx="92525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chemeClr val="tx1"/>
                </a:solidFill>
              </a:rPr>
              <a:t>Народився</a:t>
            </a:r>
            <a:r>
              <a:rPr lang="ru-RU" sz="2800" b="1" dirty="0" smtClean="0">
                <a:solidFill>
                  <a:schemeClr val="tx1"/>
                </a:solidFill>
              </a:rPr>
              <a:t> в </a:t>
            </a:r>
            <a:r>
              <a:rPr lang="ru-RU" sz="2800" b="1" dirty="0" err="1" smtClean="0">
                <a:solidFill>
                  <a:schemeClr val="tx1"/>
                </a:solidFill>
              </a:rPr>
              <a:t>родині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</a:rPr>
              <a:t>робітника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</a:rPr>
              <a:t>радгоспу</a:t>
            </a:r>
            <a:r>
              <a:rPr lang="ru-RU" sz="2800" b="1" dirty="0" smtClean="0">
                <a:solidFill>
                  <a:schemeClr val="tx1"/>
                </a:solidFill>
              </a:rPr>
              <a:t> 17 </a:t>
            </a:r>
            <a:r>
              <a:rPr lang="ru-RU" sz="2800" b="1" dirty="0" err="1" smtClean="0">
                <a:solidFill>
                  <a:schemeClr val="tx1"/>
                </a:solidFill>
              </a:rPr>
              <a:t>жовтня</a:t>
            </a:r>
            <a:r>
              <a:rPr lang="ru-RU" sz="2800" b="1" dirty="0" smtClean="0">
                <a:solidFill>
                  <a:schemeClr val="tx1"/>
                </a:solidFill>
              </a:rPr>
              <a:t> 1936 року на </a:t>
            </a:r>
            <a:r>
              <a:rPr lang="ru-RU" sz="2800" b="1" dirty="0" err="1" smtClean="0">
                <a:solidFill>
                  <a:schemeClr val="tx1"/>
                </a:solidFill>
              </a:rPr>
              <a:t>Київщині</a:t>
            </a:r>
            <a:r>
              <a:rPr lang="ru-RU" sz="2800" b="1" dirty="0" smtClean="0">
                <a:solidFill>
                  <a:schemeClr val="tx1"/>
                </a:solidFill>
              </a:rPr>
              <a:t>.</a:t>
            </a:r>
            <a:endParaRPr lang="ru-RU" sz="2800" dirty="0"/>
          </a:p>
        </p:txBody>
      </p:sp>
      <p:pic>
        <p:nvPicPr>
          <p:cNvPr id="1028" name="Picture 4" descr="Файл:Ukraine location map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78" y="1412944"/>
            <a:ext cx="8048300" cy="5412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Файл:Red pog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51920" y="3475370"/>
            <a:ext cx="224435" cy="224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1ua.com.ua/manage/foto/201012/b723885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74" y="1107854"/>
            <a:ext cx="8041404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95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demiart.ru/forum/journal_uploads5/j186577_1344602486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502"/>
            <a:ext cx="9144000" cy="6929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2216" y="2995431"/>
            <a:ext cx="9115400" cy="2062103"/>
          </a:xfrm>
          <a:prstGeom prst="rect">
            <a:avLst/>
          </a:prstGeom>
          <a:solidFill>
            <a:srgbClr val="9966FF">
              <a:alpha val="50196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chemeClr val="tx1"/>
                </a:solidFill>
              </a:rPr>
              <a:t>Після</a:t>
            </a:r>
            <a:r>
              <a:rPr lang="ru-RU" sz="3200" b="1" dirty="0" smtClean="0">
                <a:solidFill>
                  <a:schemeClr val="tx1"/>
                </a:solidFill>
              </a:rPr>
              <a:t> </a:t>
            </a:r>
            <a:r>
              <a:rPr lang="ru-RU" sz="3200" b="1" dirty="0" err="1" smtClean="0">
                <a:solidFill>
                  <a:schemeClr val="tx1"/>
                </a:solidFill>
              </a:rPr>
              <a:t>закінчення</a:t>
            </a:r>
            <a:r>
              <a:rPr lang="ru-RU" sz="3200" b="1" dirty="0" smtClean="0">
                <a:solidFill>
                  <a:schemeClr val="tx1"/>
                </a:solidFill>
              </a:rPr>
              <a:t> </a:t>
            </a:r>
            <a:r>
              <a:rPr lang="ru-RU" sz="3200" b="1" dirty="0" err="1" smtClean="0">
                <a:solidFill>
                  <a:schemeClr val="tx1"/>
                </a:solidFill>
              </a:rPr>
              <a:t>Тетіївської</a:t>
            </a:r>
            <a:r>
              <a:rPr lang="ru-RU" sz="3200" b="1" dirty="0" smtClean="0">
                <a:solidFill>
                  <a:schemeClr val="tx1"/>
                </a:solidFill>
              </a:rPr>
              <a:t> </a:t>
            </a:r>
            <a:r>
              <a:rPr lang="ru-RU" sz="3200" b="1" dirty="0" err="1" smtClean="0">
                <a:solidFill>
                  <a:schemeClr val="tx1"/>
                </a:solidFill>
              </a:rPr>
              <a:t>середньої</a:t>
            </a:r>
            <a:r>
              <a:rPr lang="ru-RU" sz="3200" b="1" dirty="0" smtClean="0">
                <a:solidFill>
                  <a:schemeClr val="tx1"/>
                </a:solidFill>
              </a:rPr>
              <a:t> </a:t>
            </a:r>
            <a:r>
              <a:rPr lang="ru-RU" sz="3200" b="1" dirty="0" err="1" smtClean="0">
                <a:solidFill>
                  <a:schemeClr val="tx1"/>
                </a:solidFill>
              </a:rPr>
              <a:t>школи</a:t>
            </a:r>
            <a:r>
              <a:rPr lang="ru-RU" sz="3200" b="1" dirty="0" smtClean="0">
                <a:solidFill>
                  <a:schemeClr val="tx1"/>
                </a:solidFill>
              </a:rPr>
              <a:t> </a:t>
            </a:r>
            <a:r>
              <a:rPr lang="ru-RU" sz="3200" b="1" dirty="0" err="1" smtClean="0">
                <a:solidFill>
                  <a:schemeClr val="tx1"/>
                </a:solidFill>
              </a:rPr>
              <a:t>викладав</a:t>
            </a:r>
            <a:r>
              <a:rPr lang="ru-RU" sz="3200" b="1" dirty="0" smtClean="0">
                <a:solidFill>
                  <a:schemeClr val="tx1"/>
                </a:solidFill>
              </a:rPr>
              <a:t> </a:t>
            </a:r>
            <a:r>
              <a:rPr lang="ru-RU" sz="3200" b="1" dirty="0" err="1" smtClean="0">
                <a:solidFill>
                  <a:schemeClr val="tx1"/>
                </a:solidFill>
              </a:rPr>
              <a:t>російську</a:t>
            </a:r>
            <a:r>
              <a:rPr lang="ru-RU" sz="3200" b="1" dirty="0" smtClean="0">
                <a:solidFill>
                  <a:schemeClr val="tx1"/>
                </a:solidFill>
              </a:rPr>
              <a:t> </a:t>
            </a:r>
            <a:r>
              <a:rPr lang="ru-RU" sz="3200" b="1" dirty="0" err="1" smtClean="0">
                <a:solidFill>
                  <a:schemeClr val="tx1"/>
                </a:solidFill>
              </a:rPr>
              <a:t>мову</a:t>
            </a:r>
            <a:r>
              <a:rPr lang="ru-RU" sz="3200" b="1" dirty="0" smtClean="0">
                <a:solidFill>
                  <a:schemeClr val="tx1"/>
                </a:solidFill>
              </a:rPr>
              <a:t> й </a:t>
            </a:r>
            <a:r>
              <a:rPr lang="ru-RU" sz="3200" b="1" dirty="0" err="1" smtClean="0">
                <a:solidFill>
                  <a:schemeClr val="tx1"/>
                </a:solidFill>
              </a:rPr>
              <a:t>літературу</a:t>
            </a:r>
            <a:r>
              <a:rPr lang="ru-RU" sz="3200" b="1" dirty="0" smtClean="0">
                <a:solidFill>
                  <a:schemeClr val="tx1"/>
                </a:solidFill>
              </a:rPr>
              <a:t> в </a:t>
            </a:r>
            <a:r>
              <a:rPr lang="ru-RU" sz="3200" b="1" dirty="0" err="1" smtClean="0">
                <a:solidFill>
                  <a:schemeClr val="tx1"/>
                </a:solidFill>
              </a:rPr>
              <a:t>семирічці</a:t>
            </a:r>
            <a:r>
              <a:rPr lang="ru-RU" sz="3200" b="1" dirty="0" smtClean="0">
                <a:solidFill>
                  <a:schemeClr val="tx1"/>
                </a:solidFill>
              </a:rPr>
              <a:t> села </a:t>
            </a:r>
            <a:r>
              <a:rPr lang="ru-RU" sz="3200" b="1" dirty="0" err="1" smtClean="0">
                <a:solidFill>
                  <a:schemeClr val="tx1"/>
                </a:solidFill>
              </a:rPr>
              <a:t>Дзвіняче</a:t>
            </a:r>
            <a:r>
              <a:rPr lang="ru-RU" sz="3200" b="1" dirty="0" smtClean="0">
                <a:solidFill>
                  <a:schemeClr val="tx1"/>
                </a:solidFill>
              </a:rPr>
              <a:t> </a:t>
            </a:r>
            <a:r>
              <a:rPr lang="ru-RU" sz="3200" b="1" dirty="0" err="1" smtClean="0">
                <a:solidFill>
                  <a:schemeClr val="tx1"/>
                </a:solidFill>
              </a:rPr>
              <a:t>Тетіївського</a:t>
            </a:r>
            <a:r>
              <a:rPr lang="ru-RU" sz="3200" b="1" dirty="0" smtClean="0">
                <a:solidFill>
                  <a:schemeClr val="tx1"/>
                </a:solidFill>
              </a:rPr>
              <a:t> району. 1955–1958 служив у </a:t>
            </a:r>
            <a:r>
              <a:rPr lang="ru-RU" sz="3200" b="1" dirty="0" err="1" smtClean="0">
                <a:solidFill>
                  <a:schemeClr val="tx1"/>
                </a:solidFill>
              </a:rPr>
              <a:t>армії</a:t>
            </a:r>
            <a:r>
              <a:rPr lang="ru-RU" sz="3200" b="1" dirty="0" smtClean="0">
                <a:solidFill>
                  <a:schemeClr val="tx1"/>
                </a:solidFill>
              </a:rPr>
              <a:t>.</a:t>
            </a:r>
            <a:endParaRPr lang="ru-RU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81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demiart.ru/forum/journal_uploads5/j186577_1343878192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" y="0"/>
            <a:ext cx="91432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 txBox="1">
            <a:spLocks/>
          </p:cNvSpPr>
          <p:nvPr/>
        </p:nvSpPr>
        <p:spPr>
          <a:xfrm>
            <a:off x="827584" y="476672"/>
            <a:ext cx="7772400" cy="5688632"/>
          </a:xfrm>
          <a:prstGeom prst="rect">
            <a:avLst/>
          </a:prstGeom>
          <a:solidFill>
            <a:srgbClr val="A28E6A">
              <a:alpha val="50196"/>
            </a:srgbClr>
          </a:solidFill>
        </p:spPr>
        <p:txBody>
          <a:bodyPr>
            <a:noAutofit/>
          </a:bodyPr>
          <a:lstStyle>
            <a:lvl1pPr marL="0" indent="-27432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Tx/>
              <a:buFont typeface="Wingdings" pitchFamily="2" charset="2"/>
              <a:buChar char="v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err="1" smtClean="0"/>
              <a:t>Від</a:t>
            </a:r>
            <a:r>
              <a:rPr lang="ru-RU" sz="2400" b="1" dirty="0" smtClean="0"/>
              <a:t> 1958 </a:t>
            </a:r>
            <a:r>
              <a:rPr lang="ru-RU" sz="2400" b="1" dirty="0" err="1" smtClean="0"/>
              <a:t>навчався</a:t>
            </a:r>
            <a:r>
              <a:rPr lang="ru-RU" sz="2400" b="1" dirty="0" smtClean="0"/>
              <a:t> у </a:t>
            </a:r>
            <a:r>
              <a:rPr lang="ru-RU" sz="2400" b="1" dirty="0" err="1" smtClean="0"/>
              <a:t>Київському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університеті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Виключений</a:t>
            </a:r>
            <a:r>
              <a:rPr lang="ru-RU" sz="2400" b="1" dirty="0" smtClean="0"/>
              <a:t> за </a:t>
            </a:r>
            <a:r>
              <a:rPr lang="ru-RU" sz="2400" b="1" dirty="0" err="1" smtClean="0"/>
              <a:t>політичні</a:t>
            </a:r>
            <a:r>
              <a:rPr lang="ru-RU" sz="2400" b="1" dirty="0" smtClean="0"/>
              <a:t> погляди. </a:t>
            </a:r>
          </a:p>
          <a:p>
            <a:r>
              <a:rPr lang="ru-RU" sz="2400" b="1" dirty="0" smtClean="0"/>
              <a:t>У </a:t>
            </a:r>
            <a:r>
              <a:rPr lang="ru-RU" sz="2400" b="1" dirty="0" err="1" smtClean="0"/>
              <a:t>вересні</a:t>
            </a:r>
            <a:r>
              <a:rPr lang="ru-RU" sz="2400" b="1" dirty="0" smtClean="0"/>
              <a:t> 1961 </a:t>
            </a:r>
            <a:r>
              <a:rPr lang="ru-RU" sz="2400" b="1" dirty="0" err="1" smtClean="0"/>
              <a:t>перейшов</a:t>
            </a:r>
            <a:r>
              <a:rPr lang="ru-RU" sz="2400" b="1" dirty="0" smtClean="0"/>
              <a:t> на </a:t>
            </a:r>
            <a:r>
              <a:rPr lang="ru-RU" sz="2400" b="1" dirty="0" err="1" smtClean="0"/>
              <a:t>заочний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відділ</a:t>
            </a:r>
            <a:r>
              <a:rPr lang="ru-RU" sz="2400" b="1" dirty="0" smtClean="0"/>
              <a:t> і став </a:t>
            </a:r>
            <a:r>
              <a:rPr lang="ru-RU" sz="2400" b="1" dirty="0" err="1" smtClean="0"/>
              <a:t>працювати</a:t>
            </a:r>
            <a:r>
              <a:rPr lang="ru-RU" sz="2400" b="1" dirty="0" smtClean="0"/>
              <a:t> в </a:t>
            </a:r>
            <a:r>
              <a:rPr lang="ru-RU" sz="2400" b="1" dirty="0" err="1" smtClean="0"/>
              <a:t>редакції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газети</a:t>
            </a:r>
            <a:r>
              <a:rPr lang="ru-RU" sz="2400" b="1" dirty="0" smtClean="0"/>
              <a:t> «</a:t>
            </a:r>
            <a:r>
              <a:rPr lang="ru-RU" sz="2400" b="1" dirty="0" err="1" smtClean="0"/>
              <a:t>Літературна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Україна</a:t>
            </a:r>
            <a:r>
              <a:rPr lang="ru-RU" sz="2400" b="1" dirty="0" smtClean="0"/>
              <a:t>». </a:t>
            </a:r>
          </a:p>
          <a:p>
            <a:r>
              <a:rPr lang="ru-RU" sz="2400" b="1" dirty="0" err="1" smtClean="0"/>
              <a:t>Закінчив</a:t>
            </a:r>
            <a:r>
              <a:rPr lang="ru-RU" sz="2400" b="1" dirty="0" smtClean="0"/>
              <a:t> </a:t>
            </a:r>
            <a:r>
              <a:rPr lang="ru-RU" sz="2400" b="1" dirty="0" err="1" smtClean="0"/>
              <a:t>Вищі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сценарні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курси</a:t>
            </a:r>
            <a:r>
              <a:rPr lang="ru-RU" sz="2400" b="1" dirty="0" smtClean="0"/>
              <a:t> в </a:t>
            </a:r>
            <a:r>
              <a:rPr lang="ru-RU" sz="2400" b="1" dirty="0" err="1" smtClean="0"/>
              <a:t>Москві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Тоді</a:t>
            </a:r>
            <a:r>
              <a:rPr lang="ru-RU" sz="2400" b="1" dirty="0" smtClean="0"/>
              <a:t> ж написав </a:t>
            </a:r>
            <a:r>
              <a:rPr lang="ru-RU" sz="2400" b="1" dirty="0" err="1" smtClean="0"/>
              <a:t>перші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вірші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деякі</a:t>
            </a:r>
            <a:r>
              <a:rPr lang="ru-RU" sz="2400" b="1" dirty="0" smtClean="0"/>
              <a:t> з них </a:t>
            </a:r>
            <a:r>
              <a:rPr lang="ru-RU" sz="2400" b="1" dirty="0" err="1" smtClean="0"/>
              <a:t>були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критичними</a:t>
            </a:r>
            <a:r>
              <a:rPr lang="ru-RU" sz="2400" b="1" dirty="0" smtClean="0"/>
              <a:t> по </a:t>
            </a:r>
            <a:r>
              <a:rPr lang="ru-RU" sz="2400" b="1" dirty="0" err="1" smtClean="0"/>
              <a:t>відношенню</a:t>
            </a:r>
            <a:r>
              <a:rPr lang="ru-RU" sz="2400" b="1" dirty="0" smtClean="0"/>
              <a:t> до </a:t>
            </a:r>
            <a:r>
              <a:rPr lang="ru-RU" sz="2400" b="1" dirty="0" err="1" smtClean="0"/>
              <a:t>радянської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влади</a:t>
            </a:r>
            <a:r>
              <a:rPr lang="ru-RU" sz="2400" b="1" dirty="0" smtClean="0"/>
              <a:t>. </a:t>
            </a:r>
          </a:p>
          <a:p>
            <a:r>
              <a:rPr lang="ru-RU" sz="2400" b="1" dirty="0" smtClean="0"/>
              <a:t>Член КПРС в 1959-1990 </a:t>
            </a:r>
            <a:r>
              <a:rPr lang="ru-RU" sz="2400" b="1" dirty="0" err="1" smtClean="0"/>
              <a:t>рр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16449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demiart.ru/forum/journal_uploads5/j186577_1344239609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60" y="-18418"/>
            <a:ext cx="9162059" cy="6876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18060" y="1003744"/>
            <a:ext cx="4801425" cy="4832092"/>
          </a:xfrm>
          <a:prstGeom prst="rect">
            <a:avLst/>
          </a:prstGeom>
          <a:solidFill>
            <a:srgbClr val="969696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На </a:t>
            </a:r>
            <a:r>
              <a:rPr lang="uk-UA" sz="2800" dirty="0" err="1" smtClean="0"/>
              <a:t>творчіть</a:t>
            </a:r>
            <a:r>
              <a:rPr lang="uk-UA" sz="2800" dirty="0" smtClean="0"/>
              <a:t> Івана Драча вплинули: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sz="2800" dirty="0" smtClean="0"/>
              <a:t>Праці Олександра Довженка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sz="2800" dirty="0" smtClean="0"/>
              <a:t>Творчість раннього Павла Тичини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sz="2800" dirty="0" smtClean="0"/>
              <a:t>Поети «Розстріляного відродження»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sz="2800" dirty="0" smtClean="0"/>
              <a:t>Модерна європейська література.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sz="2800" dirty="0"/>
          </a:p>
        </p:txBody>
      </p:sp>
      <p:pic>
        <p:nvPicPr>
          <p:cNvPr id="3076" name="Picture 4" descr="Файл:Ivan Drach 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365" y="562290"/>
            <a:ext cx="41529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481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demiart.ru/forum/journal_uploads5/j186577_1343206949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0"/>
            <a:ext cx="6804248" cy="6863417"/>
          </a:xfrm>
          <a:prstGeom prst="rect">
            <a:avLst/>
          </a:prstGeom>
          <a:solidFill>
            <a:srgbClr val="FFFF99">
              <a:alpha val="4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/>
              <a:t>Творчість Івана Драча можна поділити на три етапи:</a:t>
            </a:r>
          </a:p>
          <a:p>
            <a:pPr marL="342900" indent="-342900">
              <a:buAutoNum type="arabicPeriod"/>
            </a:pPr>
            <a:r>
              <a:rPr lang="uk-UA" sz="2400" b="1" dirty="0" smtClean="0"/>
              <a:t>Ранній</a:t>
            </a:r>
            <a:r>
              <a:rPr lang="uk-UA" sz="2400" dirty="0" smtClean="0"/>
              <a:t> (1961 – 1972), характеризується невтомними пошуками нових образів та експериментами з формою.  ( «Ніж у сонці» 1961р. , «Соняшник» 1962р., «Протуберанці серця» 1965р. , «Балади буднів» 1987 р. , «До джерел» 1972р.)</a:t>
            </a:r>
          </a:p>
          <a:p>
            <a:pPr marL="342900" indent="-342900">
              <a:buAutoNum type="arabicPeriod"/>
            </a:pPr>
            <a:r>
              <a:rPr lang="uk-UA" sz="2400" b="1" dirty="0" smtClean="0"/>
              <a:t>Мистецька самореалізація </a:t>
            </a:r>
            <a:r>
              <a:rPr lang="uk-UA" sz="2400" dirty="0" smtClean="0"/>
              <a:t>( 1973 – 1986 ), позначений образним та жанровим багатством, різноманіттям естетичних відкриттів, утвердженням на засадах немодерністського стилю. («Корінь і крона» 1974р., «Київське небо» 1976р., «Сонячний фенікс» 1978р., «Сонце і слово» 1979р., «Американський зошит» 1980 р., «Шабля хустина» 1981р., «Теліжинці» 1985 р.)</a:t>
            </a:r>
          </a:p>
          <a:p>
            <a:pPr marL="342900" indent="-342900">
              <a:buAutoNum type="arabicPeriod"/>
            </a:pPr>
            <a:r>
              <a:rPr lang="uk-UA" sz="2400" b="1" dirty="0" smtClean="0"/>
              <a:t>Зрілий</a:t>
            </a:r>
            <a:r>
              <a:rPr lang="uk-UA" sz="2400" dirty="0" smtClean="0"/>
              <a:t> ( з 1986 року до наших днів ). </a:t>
            </a:r>
            <a:endParaRPr lang="ru-RU" sz="2400" dirty="0"/>
          </a:p>
        </p:txBody>
      </p:sp>
      <p:pic>
        <p:nvPicPr>
          <p:cNvPr id="5" name="Picture 4" descr="http://library.franko.lviv.ua/bibl/photo_Gallery/Drach/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2474" y="35781"/>
            <a:ext cx="2442551" cy="4187229"/>
          </a:xfrm>
          <a:prstGeom prst="rect">
            <a:avLst/>
          </a:prstGeom>
          <a:solidFill>
            <a:srgbClr val="FFCC00"/>
          </a:solidFill>
          <a:ln w="190500" cap="rnd">
            <a:solidFill>
              <a:srgbClr val="FFC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124" name="Picture 4" descr="http://shkola.ostriv.in.ua/images/publications/4/3124/content/drach_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862664"/>
            <a:ext cx="2609187" cy="400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86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demiart.ru/forum/journal_uploads5/j186577_1342623970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954" y="-12701"/>
            <a:ext cx="9172954" cy="6970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691" y="-103912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i="1" dirty="0" smtClean="0"/>
              <a:t>І. Драч </a:t>
            </a:r>
            <a:r>
              <a:rPr lang="ru-RU" sz="2800" i="1" dirty="0" err="1" smtClean="0"/>
              <a:t>працює</a:t>
            </a:r>
            <a:r>
              <a:rPr lang="ru-RU" sz="2800" i="1" dirty="0" smtClean="0"/>
              <a:t> в </a:t>
            </a:r>
            <a:r>
              <a:rPr lang="ru-RU" sz="2800" i="1" dirty="0" err="1" smtClean="0"/>
              <a:t>багатьох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напрямах</a:t>
            </a:r>
            <a:r>
              <a:rPr lang="ru-RU" sz="2800" i="1" dirty="0" smtClean="0"/>
              <a:t>. </a:t>
            </a:r>
            <a:r>
              <a:rPr lang="ru-RU" sz="2800" i="1" dirty="0" err="1" smtClean="0"/>
              <a:t>Він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видає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кіноповісті</a:t>
            </a:r>
            <a:r>
              <a:rPr lang="ru-RU" sz="2800" i="1" dirty="0" smtClean="0"/>
              <a:t> «</a:t>
            </a:r>
            <a:r>
              <a:rPr lang="ru-RU" sz="2800" i="1" dirty="0" err="1" smtClean="0"/>
              <a:t>Криниця</a:t>
            </a:r>
            <a:r>
              <a:rPr lang="ru-RU" sz="2800" i="1" dirty="0" smtClean="0"/>
              <a:t> для </a:t>
            </a:r>
            <a:r>
              <a:rPr lang="ru-RU" sz="2800" i="1" dirty="0" err="1" smtClean="0"/>
              <a:t>спраглих</a:t>
            </a:r>
            <a:r>
              <a:rPr lang="ru-RU" sz="2800" i="1" dirty="0" smtClean="0"/>
              <a:t>» та «</a:t>
            </a:r>
            <a:r>
              <a:rPr lang="ru-RU" sz="2800" i="1" dirty="0" err="1" smtClean="0"/>
              <a:t>Іду</a:t>
            </a:r>
            <a:r>
              <a:rPr lang="ru-RU" sz="2800" i="1" dirty="0" smtClean="0"/>
              <a:t> до тебе» (1970), </a:t>
            </a:r>
            <a:r>
              <a:rPr lang="ru-RU" sz="2800" i="1" dirty="0" err="1" smtClean="0"/>
              <a:t>можна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додати</a:t>
            </a:r>
            <a:r>
              <a:rPr lang="ru-RU" sz="2800" i="1" dirty="0" smtClean="0"/>
              <a:t> до них і поему для </a:t>
            </a:r>
            <a:r>
              <a:rPr lang="ru-RU" sz="2800" i="1" dirty="0" err="1" smtClean="0"/>
              <a:t>кіно</a:t>
            </a:r>
            <a:r>
              <a:rPr lang="ru-RU" sz="2800" i="1" dirty="0" smtClean="0"/>
              <a:t> «</a:t>
            </a:r>
            <a:r>
              <a:rPr lang="ru-RU" sz="2800" i="1" dirty="0" err="1" smtClean="0"/>
              <a:t>Київський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оберіг</a:t>
            </a:r>
            <a:r>
              <a:rPr lang="ru-RU" sz="2800" i="1" dirty="0" smtClean="0"/>
              <a:t>».</a:t>
            </a:r>
            <a:endParaRPr lang="ru-RU" sz="2800" i="1" dirty="0"/>
          </a:p>
        </p:txBody>
      </p:sp>
      <p:pic>
        <p:nvPicPr>
          <p:cNvPr id="4" name="Picture 2" descr="http://kinoprostir.com/wp-content/uploads/2012/05/krunitsi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0"/>
            <a:ext cx="2908470" cy="41173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" name="Picture 4" descr="http://images.kassiopeya.com/ygkyy5uj4ufdu3k77pbncnngbgf2fui5dp2et5juizrun2np6dhq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374" y="3933056"/>
            <a:ext cx="3887626" cy="26997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" name="Picture 6" descr="http://mybiblio.com.ua/image/ico.jpg?Table=article&amp;Column=image&amp;Type=jpeg&amp;ID=248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295" y="2970176"/>
            <a:ext cx="3024336" cy="38020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2784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miart.ru/forum/journal_uploads5/j186577_1342103934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097" y="0"/>
            <a:ext cx="901439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dirty="0" err="1" smtClean="0"/>
              <a:t>Творчість</a:t>
            </a:r>
            <a:r>
              <a:rPr lang="ru-RU" sz="2800" dirty="0" smtClean="0"/>
              <a:t> І. Драча </a:t>
            </a:r>
            <a:r>
              <a:rPr lang="ru-RU" sz="2800" dirty="0" err="1" smtClean="0"/>
              <a:t>набула</a:t>
            </a:r>
            <a:r>
              <a:rPr lang="ru-RU" sz="2800" dirty="0" smtClean="0"/>
              <a:t> </a:t>
            </a:r>
            <a:r>
              <a:rPr lang="ru-RU" sz="2800" dirty="0" err="1" smtClean="0"/>
              <a:t>широкої</a:t>
            </a:r>
            <a:r>
              <a:rPr lang="ru-RU" sz="2800" dirty="0" smtClean="0"/>
              <a:t> </a:t>
            </a:r>
            <a:r>
              <a:rPr lang="ru-RU" sz="2800" dirty="0" err="1" smtClean="0"/>
              <a:t>популярності</a:t>
            </a:r>
            <a:r>
              <a:rPr lang="ru-RU" sz="2800" dirty="0" smtClean="0"/>
              <a:t> і в </a:t>
            </a:r>
            <a:r>
              <a:rPr lang="ru-RU" sz="2800" dirty="0" err="1" smtClean="0"/>
              <a:t>нашій</a:t>
            </a:r>
            <a:r>
              <a:rPr lang="ru-RU" sz="2800" dirty="0" smtClean="0"/>
              <a:t> </a:t>
            </a:r>
            <a:r>
              <a:rPr lang="ru-RU" sz="2800" dirty="0" err="1" smtClean="0"/>
              <a:t>країні</a:t>
            </a:r>
            <a:r>
              <a:rPr lang="ru-RU" sz="2800" dirty="0" smtClean="0"/>
              <a:t>, і в </a:t>
            </a:r>
            <a:r>
              <a:rPr lang="ru-RU" sz="2800" dirty="0" err="1" smtClean="0"/>
              <a:t>зарубіжжі</a:t>
            </a:r>
            <a:r>
              <a:rPr lang="ru-RU" sz="2800" dirty="0" smtClean="0"/>
              <a:t>. </a:t>
            </a:r>
            <a:r>
              <a:rPr lang="ru-RU" sz="2800" dirty="0" err="1" smtClean="0"/>
              <a:t>Його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поезії</a:t>
            </a:r>
            <a:r>
              <a:rPr lang="ru-RU" sz="2800" dirty="0" smtClean="0"/>
              <a:t> </a:t>
            </a:r>
            <a:r>
              <a:rPr lang="ru-RU" sz="2800" dirty="0" err="1" smtClean="0"/>
              <a:t>відомі</a:t>
            </a:r>
            <a:r>
              <a:rPr lang="ru-RU" sz="2800" dirty="0" smtClean="0"/>
              <a:t> в перекладах на </a:t>
            </a:r>
            <a:r>
              <a:rPr lang="ru-RU" sz="2800" dirty="0" err="1" smtClean="0"/>
              <a:t>російську</a:t>
            </a:r>
            <a:r>
              <a:rPr lang="ru-RU" sz="2800" dirty="0" smtClean="0"/>
              <a:t> (</a:t>
            </a:r>
            <a:r>
              <a:rPr lang="ru-RU" sz="2800" dirty="0" err="1" smtClean="0"/>
              <a:t>кілька</a:t>
            </a:r>
            <a:r>
              <a:rPr lang="ru-RU" sz="2800" dirty="0" smtClean="0"/>
              <a:t> </a:t>
            </a:r>
            <a:r>
              <a:rPr lang="ru-RU" sz="2800" dirty="0" err="1" smtClean="0"/>
              <a:t>окремих</a:t>
            </a:r>
            <a:r>
              <a:rPr lang="ru-RU" sz="2800" dirty="0" smtClean="0"/>
              <a:t> </a:t>
            </a:r>
            <a:r>
              <a:rPr lang="ru-RU" sz="2800" dirty="0" err="1" smtClean="0"/>
              <a:t>видань</a:t>
            </a:r>
            <a:r>
              <a:rPr lang="ru-RU" sz="2800" dirty="0" smtClean="0"/>
              <a:t>), </a:t>
            </a:r>
            <a:r>
              <a:rPr lang="ru-RU" sz="2800" dirty="0" err="1" smtClean="0"/>
              <a:t>білоруську</a:t>
            </a:r>
            <a:r>
              <a:rPr lang="ru-RU" sz="2800" dirty="0" smtClean="0"/>
              <a:t>, </a:t>
            </a:r>
            <a:r>
              <a:rPr lang="ru-RU" sz="2800" dirty="0" err="1" smtClean="0"/>
              <a:t>азербайджанську</a:t>
            </a:r>
            <a:r>
              <a:rPr lang="ru-RU" sz="2800" dirty="0" smtClean="0"/>
              <a:t>, </a:t>
            </a:r>
            <a:r>
              <a:rPr lang="ru-RU" sz="2800" dirty="0" err="1" smtClean="0"/>
              <a:t>латиську</a:t>
            </a:r>
            <a:r>
              <a:rPr lang="ru-RU" sz="2800" dirty="0" smtClean="0"/>
              <a:t>, </a:t>
            </a:r>
            <a:r>
              <a:rPr lang="ru-RU" sz="2800" dirty="0" err="1" smtClean="0"/>
              <a:t>молдавську</a:t>
            </a:r>
            <a:r>
              <a:rPr lang="ru-RU" sz="2800" dirty="0" smtClean="0"/>
              <a:t>, </a:t>
            </a:r>
            <a:r>
              <a:rPr lang="ru-RU" sz="2800" dirty="0" err="1" smtClean="0"/>
              <a:t>польську</a:t>
            </a:r>
            <a:r>
              <a:rPr lang="ru-RU" sz="2800" dirty="0" smtClean="0"/>
              <a:t>, </a:t>
            </a:r>
            <a:r>
              <a:rPr lang="ru-RU" sz="2800" dirty="0" err="1" smtClean="0"/>
              <a:t>чеську</a:t>
            </a:r>
            <a:r>
              <a:rPr lang="ru-RU" sz="2800" dirty="0" smtClean="0"/>
              <a:t>, </a:t>
            </a:r>
            <a:r>
              <a:rPr lang="ru-RU" sz="2800" dirty="0" err="1" smtClean="0"/>
              <a:t>німецьку</a:t>
            </a:r>
            <a:r>
              <a:rPr lang="ru-RU" sz="2800" dirty="0" smtClean="0"/>
              <a:t> та </a:t>
            </a:r>
            <a:r>
              <a:rPr lang="ru-RU" sz="2800" dirty="0" err="1" smtClean="0"/>
              <a:t>інші</a:t>
            </a:r>
            <a:r>
              <a:rPr lang="ru-RU" sz="2800" dirty="0" smtClean="0"/>
              <a:t> </a:t>
            </a:r>
            <a:r>
              <a:rPr lang="ru-RU" sz="2800" dirty="0" err="1" smtClean="0"/>
              <a:t>мови</a:t>
            </a:r>
            <a:r>
              <a:rPr lang="ru-RU" sz="2800" dirty="0" smtClean="0"/>
              <a:t>, і </a:t>
            </a:r>
            <a:r>
              <a:rPr lang="ru-RU" sz="2800" dirty="0" err="1" smtClean="0"/>
              <a:t>кількість</a:t>
            </a:r>
            <a:r>
              <a:rPr lang="ru-RU" sz="2800" dirty="0" smtClean="0"/>
              <a:t> </a:t>
            </a:r>
            <a:r>
              <a:rPr lang="ru-RU" sz="2800" dirty="0" err="1" smtClean="0"/>
              <a:t>перекладних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видань</a:t>
            </a:r>
            <a:r>
              <a:rPr lang="ru-RU" sz="2800" dirty="0" smtClean="0"/>
              <a:t> </a:t>
            </a:r>
            <a:r>
              <a:rPr lang="ru-RU" sz="2800" dirty="0" err="1" smtClean="0"/>
              <a:t>зростає</a:t>
            </a:r>
            <a:r>
              <a:rPr lang="ru-RU" sz="2800" dirty="0" smtClean="0"/>
              <a:t>. </a:t>
            </a:r>
            <a:endParaRPr lang="ru-RU" sz="2800" dirty="0"/>
          </a:p>
        </p:txBody>
      </p:sp>
      <p:pic>
        <p:nvPicPr>
          <p:cNvPr id="8196" name="Picture 4" descr="File:Ivan Drach 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048" y="2672028"/>
            <a:ext cx="6190223" cy="41706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999FF">
                <a:alpha val="50196"/>
              </a:srgb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2" descr="http://my-edu.ru/edu_ukrlit/img/1_03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5" y="2699574"/>
            <a:ext cx="2987824" cy="41431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999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827191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91</TotalTime>
  <Words>327</Words>
  <Application>Microsoft Office PowerPoint</Application>
  <PresentationFormat>Экран (4:3)</PresentationFormat>
  <Paragraphs>21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Кутюр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Алла</cp:lastModifiedBy>
  <cp:revision>14</cp:revision>
  <dcterms:created xsi:type="dcterms:W3CDTF">2013-03-17T18:51:01Z</dcterms:created>
  <dcterms:modified xsi:type="dcterms:W3CDTF">2015-03-05T17:14:17Z</dcterms:modified>
</cp:coreProperties>
</file>