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7FEB6E-FEA7-42EF-A574-9BBA6088DC20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99D03D-EBC9-438C-85F4-31C6902C8B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5"/>
            <a:ext cx="8458200" cy="564718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Світ Галактик. Проблеми космології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943600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jOfYIDams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71744"/>
            <a:ext cx="768667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Магелланові</a:t>
            </a:r>
            <a:r>
              <a:rPr lang="ru-RU" dirty="0" smtClean="0"/>
              <a:t> Хмари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929198"/>
            <a:ext cx="8686800" cy="1643074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smtClean="0">
                <a:latin typeface="Franklin Gothic Medium" pitchFamily="34" charset="0"/>
              </a:rPr>
              <a:t>Найяскравішими на небі галактиками є Магелланові  Хмари.</a:t>
            </a:r>
            <a:br>
              <a:rPr lang="uk-UA" i="1" dirty="0" smtClean="0">
                <a:latin typeface="Franklin Gothic Medium" pitchFamily="34" charset="0"/>
              </a:rPr>
            </a:br>
            <a:r>
              <a:rPr lang="uk-UA" i="1" dirty="0" smtClean="0">
                <a:latin typeface="Franklin Gothic Medium" pitchFamily="34" charset="0"/>
              </a:rPr>
              <a:t>Їх добре видно в Південній півкулі неозброєним оком як дві туманних хмари, подібно до Чумацького Шляху. Світло від Великої Магелланової Хмари  йде до нас 170 тисяч років, від Малої - 200 тисяч років.</a:t>
            </a:r>
          </a:p>
          <a:p>
            <a:endParaRPr lang="ru-RU" dirty="0"/>
          </a:p>
        </p:txBody>
      </p:sp>
      <p:pic>
        <p:nvPicPr>
          <p:cNvPr id="4" name="Picture 4" descr="1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143644" cy="363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4572032" cy="12858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Неправильна </a:t>
            </a:r>
            <a:r>
              <a:rPr lang="ru-RU" sz="2800" dirty="0" smtClean="0"/>
              <a:t>галактика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4" name="Picture 5" descr="1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5783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8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7181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94" y="1785926"/>
            <a:ext cx="3086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Мала Магелланова Хмара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14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1"/>
            <a:ext cx="8686800" cy="2357454"/>
          </a:xfrm>
        </p:spPr>
        <p:txBody>
          <a:bodyPr>
            <a:normAutofit/>
          </a:bodyPr>
          <a:lstStyle/>
          <a:p>
            <a:r>
              <a:rPr lang="uk-UA" i="1" dirty="0" smtClean="0">
                <a:latin typeface="Franklin Gothic Medium" pitchFamily="34" charset="0"/>
              </a:rPr>
              <a:t>У XX столітті великі телескопи виявили, що 5-10% </a:t>
            </a:r>
            <a:r>
              <a:rPr lang="uk-UA" i="1" dirty="0" smtClean="0">
                <a:latin typeface="Franklin Gothic Medium" pitchFamily="34" charset="0"/>
              </a:rPr>
              <a:t>від загального числа галактик </a:t>
            </a:r>
            <a:r>
              <a:rPr lang="uk-UA" i="1" dirty="0" smtClean="0">
                <a:latin typeface="Franklin Gothic Medium" pitchFamily="34" charset="0"/>
              </a:rPr>
              <a:t>мають дуже дивний, </a:t>
            </a:r>
            <a:r>
              <a:rPr lang="uk-UA" i="1" dirty="0" smtClean="0">
                <a:latin typeface="Franklin Gothic Medium" pitchFamily="34" charset="0"/>
              </a:rPr>
              <a:t>спотворений вигляд</a:t>
            </a:r>
            <a:r>
              <a:rPr lang="uk-UA" i="1" dirty="0" smtClean="0">
                <a:latin typeface="Franklin Gothic Medium" pitchFamily="34" charset="0"/>
              </a:rPr>
              <a:t>, так що їх </a:t>
            </a:r>
            <a:r>
              <a:rPr lang="uk-UA" i="1" dirty="0" smtClean="0">
                <a:latin typeface="Franklin Gothic Medium" pitchFamily="34" charset="0"/>
              </a:rPr>
              <a:t>важко класифікувати </a:t>
            </a:r>
            <a:r>
              <a:rPr lang="uk-UA" i="1" dirty="0" smtClean="0">
                <a:latin typeface="Franklin Gothic Medium" pitchFamily="34" charset="0"/>
              </a:rPr>
              <a:t>за </a:t>
            </a:r>
            <a:r>
              <a:rPr lang="uk-UA" i="1" dirty="0" err="1" smtClean="0">
                <a:latin typeface="Franklin Gothic Medium" pitchFamily="34" charset="0"/>
              </a:rPr>
              <a:t>Хабблом</a:t>
            </a:r>
            <a:r>
              <a:rPr lang="uk-UA" i="1" dirty="0" smtClean="0">
                <a:latin typeface="Franklin Gothic Medium" pitchFamily="34" charset="0"/>
              </a:rPr>
              <a:t>. </a:t>
            </a:r>
            <a:r>
              <a:rPr lang="uk-UA" i="1" dirty="0" smtClean="0">
                <a:latin typeface="Franklin Gothic Medium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4" descr="18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429420" cy="387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929486" cy="62388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Взаємодіюча</a:t>
            </a:r>
            <a:r>
              <a:rPr lang="ru-RU" sz="3200" dirty="0" smtClean="0"/>
              <a:t> галактика Колесо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54162"/>
            <a:ext cx="4848228" cy="4525963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atin typeface="Franklin Gothic Medium" pitchFamily="34" charset="0"/>
              </a:rPr>
              <a:t>Іноді у таких галактик є гало або перемичка. А іноді мають величезні хвости у сотні світлових років. Для них характерні : змінність,  висока потужність, компактне джерело випромінювання.</a:t>
            </a:r>
            <a:endParaRPr lang="uk-UA" sz="2800" i="1" dirty="0">
              <a:latin typeface="Franklin Gothic Medium" pitchFamily="34" charset="0"/>
            </a:endParaRPr>
          </a:p>
        </p:txBody>
      </p:sp>
      <p:pic>
        <p:nvPicPr>
          <p:cNvPr id="5" name="Picture 4" descr="1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11"/>
            <a:ext cx="3944997" cy="35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86322"/>
            <a:ext cx="8686800" cy="1928826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Franklin Gothic Medium" pitchFamily="34" charset="0"/>
              </a:rPr>
              <a:t>Радіогалактика </a:t>
            </a:r>
            <a:r>
              <a:rPr lang="uk-UA" sz="2800" i="1" dirty="0" smtClean="0">
                <a:latin typeface="Franklin Gothic Medium" pitchFamily="34" charset="0"/>
              </a:rPr>
              <a:t>Центавр А (NGC 5128) вважається результатом злиття спіральної</a:t>
            </a:r>
            <a:br>
              <a:rPr lang="uk-UA" sz="2800" i="1" dirty="0" smtClean="0">
                <a:latin typeface="Franklin Gothic Medium" pitchFamily="34" charset="0"/>
              </a:rPr>
            </a:br>
            <a:r>
              <a:rPr lang="uk-UA" sz="2800" i="1" dirty="0" smtClean="0">
                <a:latin typeface="Franklin Gothic Medium" pitchFamily="34" charset="0"/>
              </a:rPr>
              <a:t>галактики з еліптичною. Саме тому в цій галактиці так багато пилу.</a:t>
            </a:r>
          </a:p>
          <a:p>
            <a:endParaRPr lang="ru-RU" dirty="0"/>
          </a:p>
        </p:txBody>
      </p:sp>
      <p:pic>
        <p:nvPicPr>
          <p:cNvPr id="4" name="Picture 4" descr="18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66976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572140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Сейфертовська</a:t>
            </a:r>
            <a:r>
              <a:rPr lang="ru-RU" dirty="0" smtClean="0"/>
              <a:t> галактика Персей А </a:t>
            </a:r>
          </a:p>
          <a:p>
            <a:pPr algn="ctr"/>
            <a:endParaRPr lang="ru-RU" dirty="0"/>
          </a:p>
        </p:txBody>
      </p:sp>
      <p:pic>
        <p:nvPicPr>
          <p:cNvPr id="4" name="Picture 4" descr="1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8405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721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28868"/>
            <a:ext cx="8686800" cy="36512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7200" dirty="0" smtClean="0"/>
              <a:t>Дякую за увагу!!!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634442" cy="6215106"/>
          </a:xfrm>
        </p:spPr>
        <p:txBody>
          <a:bodyPr/>
          <a:lstStyle/>
          <a:p>
            <a:r>
              <a:rPr lang="ru-RU" dirty="0" smtClean="0"/>
              <a:t>Галактики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зоряні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  силами </a:t>
            </a:r>
            <a:r>
              <a:rPr lang="ru-RU" dirty="0" err="1" smtClean="0"/>
              <a:t>гравітації</a:t>
            </a:r>
            <a:r>
              <a:rPr lang="ru-RU" dirty="0" smtClean="0"/>
              <a:t>. </a:t>
            </a:r>
            <a:r>
              <a:rPr lang="ru-RU" dirty="0" err="1" smtClean="0"/>
              <a:t>Існують</a:t>
            </a:r>
            <a:r>
              <a:rPr lang="ru-RU" dirty="0" smtClean="0"/>
              <a:t> галактики,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трильйони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OLCZG0iNq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04816"/>
            <a:ext cx="4786347" cy="4460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ru-RU" dirty="0" smtClean="0"/>
              <a:t>Наша Галактика – </a:t>
            </a:r>
            <a:r>
              <a:rPr lang="ru-RU" dirty="0" err="1" smtClean="0"/>
              <a:t>Молочний</a:t>
            </a:r>
            <a:r>
              <a:rPr lang="ru-RU" dirty="0" smtClean="0"/>
              <a:t> Шлях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Чумацький</a:t>
            </a:r>
            <a:r>
              <a:rPr lang="ru-RU" dirty="0" smtClean="0"/>
              <a:t> Шлях,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велика.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 </a:t>
            </a:r>
            <a:r>
              <a:rPr lang="ru-RU" dirty="0" err="1" smtClean="0"/>
              <a:t>приблизно</a:t>
            </a:r>
            <a:r>
              <a:rPr lang="ru-RU" dirty="0" smtClean="0"/>
              <a:t> 200 </a:t>
            </a:r>
            <a:r>
              <a:rPr lang="ru-RU" dirty="0" err="1" smtClean="0"/>
              <a:t>х</a:t>
            </a:r>
            <a:r>
              <a:rPr lang="ru-RU" dirty="0" smtClean="0"/>
              <a:t> 109 </a:t>
            </a:r>
            <a:r>
              <a:rPr lang="ru-RU" dirty="0" err="1" smtClean="0"/>
              <a:t>мас</a:t>
            </a:r>
            <a:r>
              <a:rPr lang="ru-RU" dirty="0" smtClean="0"/>
              <a:t>  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52df50937d669_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4063956" cy="2501873"/>
          </a:xfrm>
          <a:prstGeom prst="rect">
            <a:avLst/>
          </a:prstGeom>
        </p:spPr>
      </p:pic>
      <p:pic>
        <p:nvPicPr>
          <p:cNvPr id="5" name="Рисунок 4" descr="169212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14488"/>
            <a:ext cx="3619504" cy="2500314"/>
          </a:xfrm>
          <a:prstGeom prst="rect">
            <a:avLst/>
          </a:prstGeom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500570"/>
            <a:ext cx="3316764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uk-UA" dirty="0" smtClean="0"/>
              <a:t>Типи Галактик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/>
              <a:t>S - </a:t>
            </a:r>
            <a:r>
              <a:rPr lang="ru-RU" sz="2800" dirty="0" err="1" smtClean="0"/>
              <a:t>Спіральна</a:t>
            </a:r>
            <a:r>
              <a:rPr lang="ru-RU" sz="2800" dirty="0" smtClean="0"/>
              <a:t> ( </a:t>
            </a:r>
            <a:r>
              <a:rPr lang="en-GB" sz="2800" dirty="0" smtClean="0"/>
              <a:t>Spiral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C </a:t>
            </a:r>
            <a:r>
              <a:rPr lang="en-GB" sz="2800" dirty="0" smtClean="0"/>
              <a:t>- </a:t>
            </a:r>
            <a:r>
              <a:rPr lang="ru-RU" sz="2800" dirty="0" smtClean="0"/>
              <a:t>Компактна ( </a:t>
            </a:r>
            <a:r>
              <a:rPr lang="en-GB" sz="2800" dirty="0" smtClean="0"/>
              <a:t>Compact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E </a:t>
            </a:r>
            <a:r>
              <a:rPr lang="en-GB" sz="2800" dirty="0" smtClean="0"/>
              <a:t>- </a:t>
            </a:r>
            <a:r>
              <a:rPr lang="ru-RU" sz="2800" dirty="0" err="1" smtClean="0"/>
              <a:t>Еліптична</a:t>
            </a:r>
            <a:r>
              <a:rPr lang="ru-RU" sz="2800" dirty="0" smtClean="0"/>
              <a:t> ( </a:t>
            </a:r>
            <a:r>
              <a:rPr lang="en-GB" sz="2800" dirty="0" err="1" smtClean="0"/>
              <a:t>Ellipticals</a:t>
            </a:r>
            <a:r>
              <a:rPr lang="en-GB" sz="2800" dirty="0" smtClean="0"/>
              <a:t>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I </a:t>
            </a:r>
            <a:r>
              <a:rPr lang="en-GB" sz="2800" dirty="0" smtClean="0"/>
              <a:t>- </a:t>
            </a:r>
            <a:r>
              <a:rPr lang="ru-RU" sz="2800" dirty="0" smtClean="0"/>
              <a:t>Неправильна ( </a:t>
            </a:r>
            <a:r>
              <a:rPr lang="en-GB" sz="2800" dirty="0" smtClean="0"/>
              <a:t>Irregular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D </a:t>
            </a:r>
            <a:r>
              <a:rPr lang="en-GB" sz="2800" dirty="0" smtClean="0"/>
              <a:t>- </a:t>
            </a:r>
            <a:r>
              <a:rPr lang="ru-RU" sz="2800" dirty="0" err="1" smtClean="0"/>
              <a:t>Карликова</a:t>
            </a:r>
            <a:r>
              <a:rPr lang="ru-RU" sz="2800" dirty="0" smtClean="0"/>
              <a:t> ( </a:t>
            </a:r>
            <a:r>
              <a:rPr lang="en-GB" sz="2800" dirty="0" smtClean="0"/>
              <a:t>Dwarf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L </a:t>
            </a:r>
            <a:r>
              <a:rPr lang="en-GB" sz="2800" dirty="0" smtClean="0"/>
              <a:t>- </a:t>
            </a:r>
            <a:r>
              <a:rPr lang="ru-RU" sz="2800" dirty="0" err="1" smtClean="0"/>
              <a:t>Лінзоподібна</a:t>
            </a:r>
            <a:r>
              <a:rPr lang="ru-RU" sz="2800" dirty="0" smtClean="0"/>
              <a:t> ( </a:t>
            </a:r>
            <a:r>
              <a:rPr lang="en-GB" sz="2800" dirty="0" smtClean="0"/>
              <a:t>S0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P </a:t>
            </a:r>
            <a:r>
              <a:rPr lang="en-GB" sz="2800" dirty="0" smtClean="0"/>
              <a:t>- </a:t>
            </a:r>
            <a:r>
              <a:rPr lang="ru-RU" sz="2800" dirty="0" err="1" smtClean="0"/>
              <a:t>Спеціальна</a:t>
            </a:r>
            <a:r>
              <a:rPr lang="ru-RU" sz="2800" dirty="0" smtClean="0"/>
              <a:t> ( </a:t>
            </a:r>
            <a:r>
              <a:rPr lang="en-GB" sz="2800" dirty="0" smtClean="0"/>
              <a:t>Peculiar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B </a:t>
            </a:r>
            <a:r>
              <a:rPr lang="en-GB" sz="2800" dirty="0" smtClean="0"/>
              <a:t>- </a:t>
            </a:r>
            <a:r>
              <a:rPr lang="ru-RU" sz="2800" dirty="0" smtClean="0"/>
              <a:t>З </a:t>
            </a:r>
            <a:r>
              <a:rPr lang="ru-RU" sz="2800" dirty="0" err="1" smtClean="0"/>
              <a:t>перемичкою</a:t>
            </a:r>
            <a:r>
              <a:rPr lang="ru-RU" sz="2800" dirty="0" smtClean="0"/>
              <a:t> ( </a:t>
            </a:r>
            <a:r>
              <a:rPr lang="en-GB" sz="2800" dirty="0" smtClean="0"/>
              <a:t>Barred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R </a:t>
            </a:r>
            <a:r>
              <a:rPr lang="en-GB" sz="2800" dirty="0" smtClean="0"/>
              <a:t>- </a:t>
            </a:r>
            <a:r>
              <a:rPr lang="ru-RU" sz="2800" dirty="0" err="1" smtClean="0"/>
              <a:t>Кільцева</a:t>
            </a:r>
            <a:r>
              <a:rPr lang="ru-RU" sz="2800" dirty="0" smtClean="0"/>
              <a:t> ( </a:t>
            </a:r>
            <a:r>
              <a:rPr lang="en-GB" sz="2800" dirty="0" smtClean="0"/>
              <a:t>Ring </a:t>
            </a:r>
            <a:r>
              <a:rPr lang="en-GB" sz="2800" dirty="0" smtClean="0"/>
              <a:t>)</a:t>
            </a:r>
            <a:endParaRPr lang="uk-UA" sz="2800" dirty="0" smtClean="0"/>
          </a:p>
          <a:p>
            <a:pPr>
              <a:buNone/>
            </a:pPr>
            <a:r>
              <a:rPr lang="en-GB" sz="2800" dirty="0" smtClean="0"/>
              <a:t>M </a:t>
            </a:r>
            <a:r>
              <a:rPr lang="en-GB" sz="2800" dirty="0" smtClean="0"/>
              <a:t>- multiple</a:t>
            </a:r>
            <a:endParaRPr lang="ru-RU" sz="2800" dirty="0"/>
          </a:p>
        </p:txBody>
      </p:sp>
      <p:pic>
        <p:nvPicPr>
          <p:cNvPr id="4" name="Picture 4" descr="http://www.astrolab.ru/i/m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142984"/>
            <a:ext cx="2357422" cy="202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2428868"/>
            <a:ext cx="2581275" cy="2581275"/>
          </a:xfrm>
          <a:prstGeom prst="rect">
            <a:avLst/>
          </a:prstGeom>
          <a:noFill/>
        </p:spPr>
      </p:pic>
      <p:pic>
        <p:nvPicPr>
          <p:cNvPr id="6" name="Picture 4" descr="17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572008"/>
            <a:ext cx="23209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249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8579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572008"/>
            <a:ext cx="7858180" cy="156966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зміщенням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спектральних</a:t>
            </a:r>
            <a:r>
              <a:rPr lang="ru-RU" sz="2400" dirty="0"/>
              <a:t> </a:t>
            </a:r>
            <a:r>
              <a:rPr lang="ru-RU" sz="2400" dirty="0" err="1" smtClean="0"/>
              <a:t>ліній</a:t>
            </a:r>
            <a:r>
              <a:rPr lang="ru-RU" sz="2400" dirty="0" smtClean="0"/>
              <a:t>  </a:t>
            </a:r>
            <a:r>
              <a:rPr lang="ru-RU" sz="2400" dirty="0" err="1" smtClean="0"/>
              <a:t>зрозуміло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галактики </a:t>
            </a:r>
            <a:r>
              <a:rPr lang="ru-RU" sz="2400" dirty="0" err="1" smtClean="0"/>
              <a:t>рухаються</a:t>
            </a:r>
            <a:r>
              <a:rPr lang="ru-RU" sz="2400" dirty="0" smtClean="0"/>
              <a:t>.  За </a:t>
            </a:r>
            <a:r>
              <a:rPr lang="ru-RU" sz="2400" dirty="0" err="1" smtClean="0"/>
              <a:t>ефекту</a:t>
            </a:r>
            <a:r>
              <a:rPr lang="ru-RU" sz="2400" dirty="0" smtClean="0"/>
              <a:t> Доплера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 </a:t>
            </a:r>
            <a:r>
              <a:rPr lang="ru-RU" sz="2400" dirty="0" err="1" smtClean="0"/>
              <a:t>оцінити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обертання</a:t>
            </a:r>
            <a:r>
              <a:rPr lang="ru-RU" sz="2400" dirty="0" smtClean="0"/>
              <a:t> галактики. 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масу</a:t>
            </a:r>
            <a:r>
              <a:rPr lang="ru-RU" sz="2400" dirty="0" smtClean="0"/>
              <a:t> галактики.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553480" cy="21431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двадцятих</a:t>
            </a:r>
            <a:r>
              <a:rPr lang="ru-RU" dirty="0" smtClean="0"/>
              <a:t> роках XX века </a:t>
            </a:r>
            <a:r>
              <a:rPr lang="ru-RU" dirty="0" err="1" smtClean="0"/>
              <a:t>американський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астроном </a:t>
            </a:r>
            <a:r>
              <a:rPr lang="ru-RU" dirty="0" err="1" smtClean="0"/>
              <a:t>Едвін</a:t>
            </a:r>
            <a:r>
              <a:rPr lang="ru-RU" dirty="0" smtClean="0"/>
              <a:t> Хаббл, </a:t>
            </a:r>
            <a:r>
              <a:rPr lang="ru-RU" dirty="0" err="1" smtClean="0"/>
              <a:t>спостерігаючи</a:t>
            </a:r>
            <a:r>
              <a:rPr lang="ru-RU" dirty="0" smtClean="0"/>
              <a:t> за </a:t>
            </a:r>
            <a:r>
              <a:rPr lang="ru-RU" dirty="0" err="1" smtClean="0"/>
              <a:t>цефеїд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туманності</a:t>
            </a:r>
            <a:r>
              <a:rPr lang="ru-RU" dirty="0" smtClean="0"/>
              <a:t> </a:t>
            </a:r>
            <a:r>
              <a:rPr lang="ru-RU" dirty="0" err="1" smtClean="0"/>
              <a:t>Андромеди</a:t>
            </a:r>
            <a:r>
              <a:rPr lang="ru-RU" dirty="0" smtClean="0"/>
              <a:t>, </a:t>
            </a:r>
            <a:r>
              <a:rPr lang="ru-RU" dirty="0" err="1" smtClean="0"/>
              <a:t>прийшов</a:t>
            </a:r>
            <a:r>
              <a:rPr lang="ru-RU" dirty="0" smtClean="0"/>
              <a:t> до </a:t>
            </a:r>
            <a:r>
              <a:rPr lang="ru-RU" dirty="0" err="1" smtClean="0"/>
              <a:t>висновку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- </a:t>
            </a:r>
            <a:r>
              <a:rPr lang="ru-RU" dirty="0" err="1" smtClean="0"/>
              <a:t>позагалактичне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галактик</a:t>
            </a:r>
            <a:endParaRPr lang="ru-RU" dirty="0"/>
          </a:p>
        </p:txBody>
      </p:sp>
      <p:pic>
        <p:nvPicPr>
          <p:cNvPr id="4" name="Рисунок 3" descr="FEyIEvhuAv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3286147" cy="2524673"/>
          </a:xfrm>
          <a:prstGeom prst="rect">
            <a:avLst/>
          </a:prstGeom>
        </p:spPr>
      </p:pic>
      <p:pic>
        <p:nvPicPr>
          <p:cNvPr id="5" name="Рисунок 4" descr="K_9s0ROXu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071678"/>
            <a:ext cx="2741447" cy="3341915"/>
          </a:xfrm>
          <a:prstGeom prst="rect">
            <a:avLst/>
          </a:prstGeom>
        </p:spPr>
      </p:pic>
      <p:pic>
        <p:nvPicPr>
          <p:cNvPr id="6" name="Рисунок 5" descr="liGkRjZ8lX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000504"/>
            <a:ext cx="2527661" cy="2673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1071570"/>
          </a:xfrm>
        </p:spPr>
        <p:txBody>
          <a:bodyPr/>
          <a:lstStyle/>
          <a:p>
            <a:pPr algn="ctr"/>
            <a:r>
              <a:rPr lang="uk-UA" dirty="0" smtClean="0"/>
              <a:t>Спіральні галактики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21431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Спіральні</a:t>
            </a:r>
            <a:r>
              <a:rPr lang="ru-RU" dirty="0" smtClean="0"/>
              <a:t> галактики </a:t>
            </a:r>
            <a:r>
              <a:rPr lang="ru-RU" dirty="0" err="1" smtClean="0"/>
              <a:t>можуть</a:t>
            </a:r>
            <a:r>
              <a:rPr lang="ru-RU" dirty="0" smtClean="0"/>
              <a:t> бути  </a:t>
            </a:r>
            <a:r>
              <a:rPr lang="ru-RU" dirty="0" err="1" smtClean="0"/>
              <a:t>мальовничі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еліптичних</a:t>
            </a:r>
            <a:r>
              <a:rPr lang="ru-RU" dirty="0" smtClean="0"/>
              <a:t> галактик, </a:t>
            </a:r>
            <a:r>
              <a:rPr lang="ru-RU" dirty="0" err="1" smtClean="0"/>
              <a:t>являють</a:t>
            </a:r>
            <a:r>
              <a:rPr lang="ru-RU" dirty="0" smtClean="0"/>
              <a:t> собою приклад </a:t>
            </a:r>
            <a:r>
              <a:rPr lang="ru-RU" dirty="0" err="1" smtClean="0"/>
              <a:t>динамічності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 </a:t>
            </a:r>
            <a:r>
              <a:rPr lang="ru-RU" dirty="0" smtClean="0"/>
              <a:t>Наша </a:t>
            </a:r>
            <a:r>
              <a:rPr lang="ru-RU" dirty="0" smtClean="0"/>
              <a:t>Галактика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проміжного</a:t>
            </a:r>
            <a:r>
              <a:rPr lang="ru-RU" dirty="0" smtClean="0"/>
              <a:t> </a:t>
            </a:r>
            <a:r>
              <a:rPr lang="ru-RU" dirty="0" smtClean="0"/>
              <a:t>типу </a:t>
            </a:r>
            <a:r>
              <a:rPr lang="ru-RU" dirty="0" err="1" smtClean="0"/>
              <a:t>спіральних</a:t>
            </a:r>
            <a:r>
              <a:rPr lang="ru-RU" dirty="0" smtClean="0"/>
              <a:t> галактик </a:t>
            </a:r>
            <a:r>
              <a:rPr lang="en-GB" dirty="0" err="1" smtClean="0"/>
              <a:t>Sb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4" descr="1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8623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571" y="3071810"/>
            <a:ext cx="45020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3"/>
            <a:ext cx="8686800" cy="1857388"/>
          </a:xfrm>
        </p:spPr>
        <p:txBody>
          <a:bodyPr/>
          <a:lstStyle/>
          <a:p>
            <a:r>
              <a:rPr lang="uk-UA" i="1" dirty="0" smtClean="0">
                <a:latin typeface="Franklin Gothic Medium" pitchFamily="34" charset="0"/>
              </a:rPr>
              <a:t>Характер руху різних частин галактики різний. Гало і </a:t>
            </a:r>
            <a:r>
              <a:rPr lang="uk-UA" i="1" dirty="0" err="1" smtClean="0">
                <a:latin typeface="Franklin Gothic Medium" pitchFamily="34" charset="0"/>
              </a:rPr>
              <a:t>балдж</a:t>
            </a:r>
            <a:r>
              <a:rPr lang="uk-UA" i="1" dirty="0" smtClean="0">
                <a:latin typeface="Franklin Gothic Medium" pitchFamily="34" charset="0"/>
              </a:rPr>
              <a:t> найповільніше рухаються ніж центральна її частина.</a:t>
            </a:r>
          </a:p>
          <a:p>
            <a:endParaRPr lang="ru-RU" dirty="0"/>
          </a:p>
        </p:txBody>
      </p:sp>
      <p:pic>
        <p:nvPicPr>
          <p:cNvPr id="4" name="Picture 4" descr="1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298764" cy="461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42852"/>
            <a:ext cx="477679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Еліптичні галактики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3695696" cy="5429288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>
                <a:latin typeface="Franklin Gothic Medium" pitchFamily="34" charset="0"/>
              </a:rPr>
              <a:t> Еліптичні галактики виглядають жовтими на відміну від інших галактик, в яких пил відбиває світло молодих зірок блакитного відтінку. Пояснюється це досить просто: через припинення утворення нових зірок блакитного світла від молодих зірок не виходить. А значить спектр кольору визначають вже не молоді червоні </a:t>
            </a:r>
            <a:r>
              <a:rPr lang="uk-UA" i="1" dirty="0" smtClean="0">
                <a:latin typeface="Franklin Gothic Medium" pitchFamily="34" charset="0"/>
              </a:rPr>
              <a:t>гіганти, а </a:t>
            </a:r>
            <a:r>
              <a:rPr lang="uk-UA" i="1" dirty="0" smtClean="0">
                <a:latin typeface="Franklin Gothic Medium" pitchFamily="34" charset="0"/>
              </a:rPr>
              <a:t>інші зірки. Із знайдених найменша і найбільша галактики є еліптичними. Як правило зірка в еліптичної галактиці має вік понад </a:t>
            </a:r>
          </a:p>
          <a:p>
            <a:r>
              <a:rPr lang="uk-UA" i="1" dirty="0" smtClean="0">
                <a:latin typeface="Franklin Gothic Medium" pitchFamily="34" charset="0"/>
              </a:rPr>
              <a:t>10 000 000 000 років.</a:t>
            </a:r>
            <a:endParaRPr lang="ru-RU" dirty="0"/>
          </a:p>
        </p:txBody>
      </p:sp>
      <p:pic>
        <p:nvPicPr>
          <p:cNvPr id="4" name="Picture 8" descr="http://www.mvaproc.narod.ru/index.files/image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6339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258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Світ Галактик. Проблеми космології</vt:lpstr>
      <vt:lpstr>Слайд 2</vt:lpstr>
      <vt:lpstr>Слайд 3</vt:lpstr>
      <vt:lpstr>Типи Галактик</vt:lpstr>
      <vt:lpstr>Слайд 5</vt:lpstr>
      <vt:lpstr>Слайд 6</vt:lpstr>
      <vt:lpstr>Спіральні галактики</vt:lpstr>
      <vt:lpstr>Слайд 8</vt:lpstr>
      <vt:lpstr>Еліптичні галактики</vt:lpstr>
      <vt:lpstr>Великі Магелланові Хмари </vt:lpstr>
      <vt:lpstr>Неправильна галактика </vt:lpstr>
      <vt:lpstr>Слайд 12</vt:lpstr>
      <vt:lpstr>Взаємодіюча галактика Колесо  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Галактик. Проблеми космології</dc:title>
  <dc:creator>Customer</dc:creator>
  <cp:lastModifiedBy>Customer</cp:lastModifiedBy>
  <cp:revision>8</cp:revision>
  <dcterms:created xsi:type="dcterms:W3CDTF">2015-01-30T15:37:14Z</dcterms:created>
  <dcterms:modified xsi:type="dcterms:W3CDTF">2015-01-30T16:48:03Z</dcterms:modified>
</cp:coreProperties>
</file>