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Темный\D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0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CF1171-D8B3-4DBB-AEEE-6A796E99FD5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65E504-50E8-4E94-AC15-F9312C6AC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3CF1171-D8B3-4DBB-AEEE-6A796E99FD57}" type="datetimeFigureOut">
              <a:rPr lang="ru-RU" smtClean="0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65E504-50E8-4E94-AC15-F9312C6AC7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АБСТРАКТНЫЕ\Темный\Dark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" y="0"/>
            <a:ext cx="912694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7832" y="5013176"/>
            <a:ext cx="1976264" cy="911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4248472"/>
          </a:xfrm>
        </p:spPr>
        <p:txBody>
          <a:bodyPr>
            <a:normAutofit/>
          </a:bodyPr>
          <a:lstStyle/>
          <a:p>
            <a:r>
              <a:rPr lang="uk-UA" sz="80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Маланюк Євген </a:t>
            </a:r>
            <a:r>
              <a:rPr lang="uk-UA" sz="80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Филимонович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414" y="1844824"/>
            <a:ext cx="4546848" cy="4504520"/>
          </a:xfrm>
        </p:spPr>
        <p:txBody>
          <a:bodyPr>
            <a:normAutofit/>
          </a:bodyPr>
          <a:lstStyle/>
          <a:p>
            <a:r>
              <a:rPr lang="uk-UA" sz="2400" dirty="0"/>
              <a:t>Помер Є. Маланюк 16 лютого 1968 року у Нью-Йорку, і похований на кладовищі </a:t>
            </a:r>
            <a:r>
              <a:rPr lang="uk-UA" sz="2400" dirty="0" err="1"/>
              <a:t>в </a:t>
            </a:r>
            <a:r>
              <a:rPr lang="uk-UA" sz="2400" dirty="0" err="1" smtClean="0"/>
              <a:t>Саут-Баунд-Бруці</a:t>
            </a:r>
            <a:r>
              <a:rPr lang="uk-UA" sz="2400" dirty="0" err="1"/>
              <a:t> в Нью-Джер</a:t>
            </a:r>
            <a:r>
              <a:rPr lang="uk-UA" sz="2400" dirty="0"/>
              <a:t>сі. Вже після смерті письменника у мюнхенському видавництві «Сучасність» з'явилася впорядкована ним самим збірка поезій «Перстень і посох» (1972), що стала його лебединою піснею.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/>
              <a:t>Останні роки</a:t>
            </a:r>
            <a:endParaRPr lang="uk-UA" sz="5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332684" cy="31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424936" cy="52565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err="1"/>
              <a:t>Народився</a:t>
            </a:r>
            <a:r>
              <a:rPr lang="ru-RU" sz="2400" dirty="0"/>
              <a:t> 1 лютого </a:t>
            </a:r>
            <a:r>
              <a:rPr lang="ru-RU" sz="2400" dirty="0" smtClean="0"/>
              <a:t>1897 </a:t>
            </a:r>
            <a:r>
              <a:rPr lang="ru-RU" sz="2400" dirty="0"/>
              <a:t>року в </a:t>
            </a:r>
            <a:r>
              <a:rPr lang="ru-RU" sz="2400" dirty="0" err="1"/>
              <a:t>селищі</a:t>
            </a:r>
            <a:r>
              <a:rPr lang="ru-RU" sz="2400" dirty="0"/>
              <a:t> </a:t>
            </a:r>
            <a:r>
              <a:rPr lang="ru-RU" sz="2400" dirty="0" err="1"/>
              <a:t>Архангород</a:t>
            </a:r>
            <a:r>
              <a:rPr lang="ru-RU" sz="2400" dirty="0"/>
              <a:t>, яке </a:t>
            </a:r>
            <a:r>
              <a:rPr lang="ru-RU" sz="2400" dirty="0" err="1"/>
              <a:t>розташувалося</a:t>
            </a:r>
            <a:r>
              <a:rPr lang="ru-RU" sz="2400" dirty="0"/>
              <a:t> над </a:t>
            </a:r>
            <a:r>
              <a:rPr lang="ru-RU" sz="2400" dirty="0" err="1"/>
              <a:t>річкою</a:t>
            </a:r>
            <a:r>
              <a:rPr lang="ru-RU" sz="2400" dirty="0"/>
              <a:t> Синюхою </a:t>
            </a:r>
            <a:r>
              <a:rPr lang="ru-RU" sz="2400" dirty="0" err="1" smtClean="0"/>
              <a:t>Херсонської</a:t>
            </a:r>
            <a:r>
              <a:rPr lang="ru-RU" sz="2400" dirty="0"/>
              <a:t> </a:t>
            </a:r>
            <a:r>
              <a:rPr lang="ru-RU" sz="2400" dirty="0" err="1" smtClean="0"/>
              <a:t>губернії</a:t>
            </a:r>
            <a:r>
              <a:rPr lang="ru-RU" sz="2400" dirty="0" smtClean="0"/>
              <a:t>.</a:t>
            </a:r>
          </a:p>
          <a:p>
            <a:pPr algn="l"/>
            <a:r>
              <a:rPr lang="ru-RU" sz="2400" dirty="0" err="1"/>
              <a:t>Навчався</a:t>
            </a:r>
            <a:r>
              <a:rPr lang="ru-RU" sz="2400" dirty="0"/>
              <a:t> Є. </a:t>
            </a:r>
            <a:r>
              <a:rPr lang="ru-RU" sz="2400" dirty="0" err="1"/>
              <a:t>Маланюк</a:t>
            </a:r>
            <a:r>
              <a:rPr lang="ru-RU" sz="2400" dirty="0"/>
              <a:t> в </a:t>
            </a:r>
            <a:r>
              <a:rPr lang="ru-RU" sz="2400" dirty="0" err="1"/>
              <a:t>Архангородській</a:t>
            </a:r>
            <a:r>
              <a:rPr lang="ru-RU" sz="2400" dirty="0"/>
              <a:t> </a:t>
            </a:r>
            <a:r>
              <a:rPr lang="ru-RU" sz="2400" dirty="0" err="1"/>
              <a:t>початковій</a:t>
            </a:r>
            <a:r>
              <a:rPr lang="ru-RU" sz="2400" dirty="0"/>
              <a:t> </a:t>
            </a:r>
            <a:r>
              <a:rPr lang="ru-RU" sz="2400" dirty="0" err="1"/>
              <a:t>школі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Як </a:t>
            </a:r>
            <a:r>
              <a:rPr lang="ru-RU" sz="2400" dirty="0"/>
              <a:t>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молодші</a:t>
            </a:r>
            <a:r>
              <a:rPr lang="ru-RU" sz="2400" dirty="0"/>
              <a:t> </a:t>
            </a:r>
            <a:r>
              <a:rPr lang="ru-RU" sz="2400" dirty="0" err="1"/>
              <a:t>брати</a:t>
            </a:r>
            <a:r>
              <a:rPr lang="ru-RU" sz="2400" dirty="0"/>
              <a:t>, </a:t>
            </a:r>
            <a:r>
              <a:rPr lang="ru-RU" sz="2400" dirty="0" err="1"/>
              <a:t>Онисим</a:t>
            </a:r>
            <a:r>
              <a:rPr lang="ru-RU" sz="2400" dirty="0"/>
              <a:t> та </a:t>
            </a:r>
            <a:r>
              <a:rPr lang="ru-RU" sz="2400" dirty="0" err="1"/>
              <a:t>Сергій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/>
              <a:t>відзначався</a:t>
            </a:r>
            <a:r>
              <a:rPr lang="ru-RU" sz="2400" dirty="0"/>
              <a:t> </a:t>
            </a:r>
            <a:r>
              <a:rPr lang="ru-RU" sz="2400" dirty="0" err="1"/>
              <a:t>блискучими</a:t>
            </a:r>
            <a:r>
              <a:rPr lang="ru-RU" sz="2400" dirty="0"/>
              <a:t> </a:t>
            </a:r>
            <a:r>
              <a:rPr lang="ru-RU" sz="2400" dirty="0" err="1" smtClean="0"/>
              <a:t>знаннями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uk-UA" sz="2400" dirty="0" smtClean="0"/>
              <a:t>Навчання </a:t>
            </a:r>
            <a:r>
              <a:rPr lang="uk-UA" sz="2400" dirty="0"/>
              <a:t>в підготовчому класі хлопець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завершив </a:t>
            </a:r>
            <a:r>
              <a:rPr lang="uk-UA" sz="2400" dirty="0"/>
              <a:t>із відмінними результатами і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згодом </a:t>
            </a:r>
            <a:r>
              <a:rPr lang="uk-UA" sz="2400" dirty="0"/>
              <a:t>був звільнений від оплати, що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полегшило </a:t>
            </a:r>
            <a:r>
              <a:rPr lang="uk-UA" sz="2400" dirty="0"/>
              <a:t>долю малозабезпеченої сім'ї.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Здібний </a:t>
            </a:r>
            <a:r>
              <a:rPr lang="uk-UA" sz="2400" dirty="0"/>
              <a:t>учень стає стипендіатом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err="1" smtClean="0"/>
              <a:t>Єлисаветградського</a:t>
            </a:r>
            <a:r>
              <a:rPr lang="uk-UA" sz="2400" dirty="0" smtClean="0"/>
              <a:t> </a:t>
            </a:r>
            <a:r>
              <a:rPr lang="uk-UA" sz="2400" dirty="0"/>
              <a:t>земства. Восьмирічне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перебування </a:t>
            </a:r>
            <a:r>
              <a:rPr lang="uk-UA" sz="2400" dirty="0"/>
              <a:t>у стінах закладу (1906–1914</a:t>
            </a:r>
            <a:r>
              <a:rPr lang="uk-UA" sz="2400" dirty="0" smtClean="0"/>
              <a:t>) </a:t>
            </a:r>
            <a:br>
              <a:rPr lang="uk-UA" sz="2400" dirty="0" smtClean="0"/>
            </a:br>
            <a:r>
              <a:rPr lang="ru-RU" sz="2400" dirty="0" err="1" smtClean="0"/>
              <a:t>значно</a:t>
            </a:r>
            <a:r>
              <a:rPr lang="ru-RU" sz="2400" dirty="0" smtClean="0"/>
              <a:t> </a:t>
            </a:r>
            <a:r>
              <a:rPr lang="ru-RU" sz="2400" dirty="0" err="1"/>
              <a:t>розширило</a:t>
            </a:r>
            <a:r>
              <a:rPr lang="ru-RU" sz="2400" dirty="0"/>
              <a:t> </a:t>
            </a:r>
            <a:r>
              <a:rPr lang="ru-RU" sz="2400" dirty="0" err="1"/>
              <a:t>світогляд</a:t>
            </a:r>
            <a:r>
              <a:rPr lang="ru-RU" sz="2400" dirty="0"/>
              <a:t> </a:t>
            </a:r>
            <a:r>
              <a:rPr lang="ru-RU" sz="2400" dirty="0" err="1"/>
              <a:t>Маланюка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пробудило </a:t>
            </a:r>
            <a:r>
              <a:rPr lang="ru-RU" sz="2400" dirty="0"/>
              <a:t>в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творчі</a:t>
            </a:r>
            <a:r>
              <a:rPr lang="ru-RU" sz="2400" dirty="0"/>
              <a:t> </a:t>
            </a:r>
            <a:r>
              <a:rPr lang="ru-RU" sz="2400" dirty="0" err="1"/>
              <a:t>здібності</a:t>
            </a:r>
            <a:r>
              <a:rPr lang="ru-RU" sz="2400" dirty="0"/>
              <a:t>, </a:t>
            </a:r>
            <a:r>
              <a:rPr lang="ru-RU" sz="2400" dirty="0" err="1"/>
              <a:t>любов</a:t>
            </a:r>
            <a:r>
              <a:rPr lang="ru-RU" sz="2400" dirty="0"/>
              <a:t> до </a:t>
            </a:r>
            <a:r>
              <a:rPr lang="ru-RU" sz="2400" dirty="0" err="1"/>
              <a:t>літератури</a:t>
            </a:r>
            <a:r>
              <a:rPr lang="ru-RU" sz="2400" dirty="0"/>
              <a:t>, </a:t>
            </a:r>
            <a:r>
              <a:rPr lang="ru-RU" sz="2400" dirty="0" err="1"/>
              <a:t>живопису</a:t>
            </a:r>
            <a:r>
              <a:rPr lang="ru-RU" sz="2400" dirty="0"/>
              <a:t>, театру. У </a:t>
            </a:r>
            <a:r>
              <a:rPr lang="ru-RU" sz="2400" dirty="0" err="1"/>
              <a:t>тринадцятирічному</a:t>
            </a:r>
            <a:r>
              <a:rPr lang="ru-RU" sz="2400" dirty="0"/>
              <a:t> </a:t>
            </a:r>
            <a:r>
              <a:rPr lang="ru-RU" sz="2400" dirty="0" err="1"/>
              <a:t>віці</a:t>
            </a:r>
            <a:r>
              <a:rPr lang="ru-RU" sz="2400" dirty="0"/>
              <a:t> </a:t>
            </a:r>
            <a:r>
              <a:rPr lang="ru-RU" sz="2400" dirty="0" err="1"/>
              <a:t>хлопчина</a:t>
            </a:r>
            <a:r>
              <a:rPr lang="ru-RU" sz="2400" dirty="0"/>
              <a:t>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віршувати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6600" b="1" dirty="0" smtClean="0"/>
              <a:t>Перші роки</a:t>
            </a:r>
            <a:endParaRPr lang="uk-UA" sz="6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2895"/>
            <a:ext cx="2376264" cy="30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419872" y="1412776"/>
            <a:ext cx="5560606" cy="4968552"/>
          </a:xfrm>
        </p:spPr>
        <p:txBody>
          <a:bodyPr>
            <a:noAutofit/>
          </a:bodyPr>
          <a:lstStyle/>
          <a:p>
            <a:r>
              <a:rPr lang="uk-UA" sz="2100" dirty="0"/>
              <a:t>1914 року Є. Маланюк вступає до Петербурзького політехнічного інституту, проте Перша світова війна стає на перешкоді навчанню. Восени того ж року юнак стає курсантом Київської військової школи, яку закінчує в січні 1916 р. протягом кількох місяців служить у чині прапорщика в 39-му піхотному запасному батальйоні на території Володимирської губернії, а з серпня 1916 р. у званні молодшого офіцера перебуває в 4-ій роті 2-го </a:t>
            </a:r>
            <a:r>
              <a:rPr lang="uk-UA" sz="2100" dirty="0" smtClean="0"/>
              <a:t>Туркестанського стрілецького </a:t>
            </a:r>
            <a:r>
              <a:rPr lang="uk-UA" sz="2100" dirty="0"/>
              <a:t>полку на Південно-Західному фронті, потім потрапляє до 2-ої кулеметної роти</a:t>
            </a:r>
            <a:r>
              <a:rPr lang="uk-UA" sz="2100" dirty="0" smtClean="0"/>
              <a:t>. </a:t>
            </a:r>
            <a:r>
              <a:rPr lang="ru-RU" sz="2100" dirty="0" err="1"/>
              <a:t>Пізніше</a:t>
            </a:r>
            <a:r>
              <a:rPr lang="ru-RU" sz="2100" dirty="0"/>
              <a:t> </a:t>
            </a:r>
            <a:r>
              <a:rPr lang="ru-RU" sz="2100" dirty="0" err="1"/>
              <a:t>стає</a:t>
            </a:r>
            <a:r>
              <a:rPr lang="ru-RU" sz="2100" dirty="0"/>
              <a:t> </a:t>
            </a:r>
            <a:r>
              <a:rPr lang="ru-RU" sz="2100" dirty="0" err="1"/>
              <a:t>ад'ютантом</a:t>
            </a:r>
            <a:r>
              <a:rPr lang="ru-RU" sz="2100" dirty="0"/>
              <a:t> генерала Василя </a:t>
            </a:r>
            <a:r>
              <a:rPr lang="ru-RU" sz="2100" dirty="0" err="1" smtClean="0"/>
              <a:t>Тютюнника</a:t>
            </a:r>
            <a:r>
              <a:rPr lang="ru-RU" sz="2100" dirty="0" smtClean="0"/>
              <a:t>.</a:t>
            </a:r>
            <a:endParaRPr lang="uk-UA" sz="2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6600" b="1" dirty="0" smtClean="0"/>
              <a:t>Воєнні роки</a:t>
            </a:r>
            <a:endParaRPr lang="uk-UA" sz="6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043842" cy="46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114800" cy="407517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Після трьох літ відчайдушних битв за українську державність у жовтні 1920 р. поет-патріот разом з </a:t>
            </a:r>
            <a:r>
              <a:rPr lang="uk-UA" dirty="0" err="1"/>
              <a:t>іншими інтернованими захи</a:t>
            </a:r>
            <a:r>
              <a:rPr lang="uk-UA" dirty="0"/>
              <a:t>сниками УНР потрапляє до таборів у Стшелкові та Шипіорні, а згодом у Каліші (Польща). Тут Є. Маланюк багато пише, зі своїми друзями Юрієм </a:t>
            </a:r>
            <a:r>
              <a:rPr lang="uk-UA" dirty="0" err="1"/>
              <a:t>Дараганом</a:t>
            </a:r>
            <a:r>
              <a:rPr lang="uk-UA" dirty="0"/>
              <a:t>, Миколою </a:t>
            </a:r>
            <a:r>
              <a:rPr lang="uk-UA" dirty="0" err="1"/>
              <a:t>Чирським</a:t>
            </a:r>
            <a:r>
              <a:rPr lang="uk-UA" dirty="0"/>
              <a:t>, Максимом Гривою </a:t>
            </a:r>
            <a:r>
              <a:rPr lang="uk-UA" dirty="0" smtClean="0"/>
              <a:t>видає</a:t>
            </a:r>
            <a:r>
              <a:rPr lang="uk-UA" dirty="0"/>
              <a:t> </a:t>
            </a:r>
            <a:r>
              <a:rPr lang="uk-UA" dirty="0" smtClean="0"/>
              <a:t>журнал </a:t>
            </a:r>
            <a:r>
              <a:rPr lang="uk-UA" dirty="0"/>
              <a:t>«Веселка» (1922–1923), в якому й сам починає друкуватися. 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6600" b="1" dirty="0" smtClean="0"/>
              <a:t>Воєнні роки</a:t>
            </a:r>
            <a:endParaRPr lang="uk-UA" sz="6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2693429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2992"/>
            <a:ext cx="2880320" cy="33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491880" y="1484784"/>
            <a:ext cx="5472608" cy="525658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Восени 1923 року поет виїхав до Чехословаччини, де вступив на гідротехнічне відділення інженерного факультету Української господарської академії в </a:t>
            </a:r>
            <a:r>
              <a:rPr lang="uk-UA" dirty="0" err="1"/>
              <a:t>Подєбрадах</a:t>
            </a:r>
            <a:r>
              <a:rPr lang="uk-UA" dirty="0"/>
              <a:t>. Деякий час письменник входив до складу Ліги українських націоналістів (ЛУН), співпрацював у журналі цієї організації «Державна нація</a:t>
            </a:r>
            <a:r>
              <a:rPr lang="uk-UA" dirty="0" smtClean="0"/>
              <a:t>». </a:t>
            </a:r>
            <a:r>
              <a:rPr lang="ru-RU" dirty="0" err="1"/>
              <a:t>Він</a:t>
            </a:r>
            <a:r>
              <a:rPr lang="ru-RU" dirty="0"/>
              <a:t> брав участь у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літературно-мистецьких</a:t>
            </a:r>
            <a:r>
              <a:rPr lang="ru-RU" dirty="0"/>
              <a:t> </a:t>
            </a:r>
            <a:r>
              <a:rPr lang="ru-RU" dirty="0" err="1"/>
              <a:t>вечорах</a:t>
            </a:r>
            <a:r>
              <a:rPr lang="ru-RU" dirty="0"/>
              <a:t>, </a:t>
            </a:r>
            <a:r>
              <a:rPr lang="ru-RU" dirty="0" err="1"/>
              <a:t>дискусіях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влаштовувались</a:t>
            </a:r>
            <a:r>
              <a:rPr lang="ru-RU" dirty="0"/>
              <a:t> у </a:t>
            </a:r>
            <a:r>
              <a:rPr lang="ru-RU" dirty="0" err="1"/>
              <a:t>Подєбрадах</a:t>
            </a:r>
            <a:r>
              <a:rPr lang="ru-RU" dirty="0"/>
              <a:t>, </a:t>
            </a:r>
            <a:r>
              <a:rPr lang="ru-RU" dirty="0" err="1"/>
              <a:t>Празі</a:t>
            </a:r>
            <a:r>
              <a:rPr lang="ru-RU" dirty="0"/>
              <a:t>, де </a:t>
            </a:r>
            <a:r>
              <a:rPr lang="ru-RU" dirty="0" err="1"/>
              <a:t>здружився</a:t>
            </a:r>
            <a:r>
              <a:rPr lang="ru-RU" dirty="0"/>
              <a:t> </a:t>
            </a:r>
            <a:r>
              <a:rPr lang="ru-RU" dirty="0" smtClean="0"/>
              <a:t>з</a:t>
            </a:r>
            <a:r>
              <a:rPr lang="ru-RU" dirty="0"/>
              <a:t> Олегом </a:t>
            </a:r>
            <a:r>
              <a:rPr lang="ru-RU" dirty="0" err="1"/>
              <a:t>Ольжичем</a:t>
            </a:r>
            <a:r>
              <a:rPr lang="ru-RU" dirty="0"/>
              <a:t>, </a:t>
            </a:r>
            <a:r>
              <a:rPr lang="ru-RU" dirty="0" err="1"/>
              <a:t>Оленою</a:t>
            </a:r>
            <a:r>
              <a:rPr lang="ru-RU" dirty="0"/>
              <a:t> </a:t>
            </a:r>
            <a:r>
              <a:rPr lang="ru-RU" dirty="0" err="1" smtClean="0"/>
              <a:t>Телігою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/>
              <a:t>1925 року в </a:t>
            </a:r>
            <a:r>
              <a:rPr lang="ru-RU" dirty="0" err="1"/>
              <a:t>Подєбрадах</a:t>
            </a:r>
            <a:r>
              <a:rPr lang="ru-RU" dirty="0"/>
              <a:t> </a:t>
            </a:r>
            <a:r>
              <a:rPr lang="ru-RU" dirty="0" err="1"/>
              <a:t>вийшла</a:t>
            </a:r>
            <a:r>
              <a:rPr lang="ru-RU" dirty="0"/>
              <a:t> перша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«Стилет і </a:t>
            </a:r>
            <a:r>
              <a:rPr lang="ru-RU" dirty="0" err="1"/>
              <a:t>стилос</a:t>
            </a:r>
            <a:r>
              <a:rPr lang="ru-RU" dirty="0"/>
              <a:t>», яка стала </a:t>
            </a:r>
            <a:r>
              <a:rPr lang="ru-RU" dirty="0" err="1"/>
              <a:t>неабиякою</a:t>
            </a:r>
            <a:r>
              <a:rPr lang="ru-RU" dirty="0"/>
              <a:t> </a:t>
            </a:r>
            <a:r>
              <a:rPr lang="ru-RU" dirty="0" err="1"/>
              <a:t>подією</a:t>
            </a:r>
            <a:r>
              <a:rPr lang="ru-RU" dirty="0"/>
              <a:t> і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smtClean="0"/>
              <a:t>автора. </a:t>
            </a:r>
            <a:r>
              <a:rPr lang="ru-RU" dirty="0"/>
              <a:t>У тому ж 1925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Подєбрадах</a:t>
            </a:r>
            <a:r>
              <a:rPr lang="ru-RU" dirty="0"/>
              <a:t> Є. </a:t>
            </a:r>
            <a:r>
              <a:rPr lang="ru-RU" dirty="0" err="1"/>
              <a:t>Маланюк</a:t>
            </a:r>
            <a:r>
              <a:rPr lang="ru-RU" dirty="0"/>
              <a:t> </a:t>
            </a:r>
            <a:r>
              <a:rPr lang="ru-RU" dirty="0" err="1"/>
              <a:t>познайомився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студенткою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 </a:t>
            </a:r>
            <a:r>
              <a:rPr lang="ru-RU" dirty="0" err="1"/>
              <a:t>Зоєю</a:t>
            </a:r>
            <a:r>
              <a:rPr lang="ru-RU" dirty="0"/>
              <a:t> </a:t>
            </a:r>
            <a:r>
              <a:rPr lang="ru-RU" dirty="0" err="1"/>
              <a:t>Равич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Полтавщини</a:t>
            </a:r>
            <a:r>
              <a:rPr lang="ru-RU" dirty="0"/>
              <a:t> і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з </a:t>
            </a:r>
            <a:r>
              <a:rPr lang="ru-RU" dirty="0" smtClean="0"/>
              <a:t>нею. </a:t>
            </a:r>
            <a:r>
              <a:rPr lang="ru-RU" dirty="0" err="1"/>
              <a:t>Проте</a:t>
            </a:r>
            <a:r>
              <a:rPr lang="ru-RU" dirty="0"/>
              <a:t> 1929 року </a:t>
            </a:r>
            <a:r>
              <a:rPr lang="ru-RU" dirty="0" err="1"/>
              <a:t>подружжя</a:t>
            </a:r>
            <a:r>
              <a:rPr lang="ru-RU" dirty="0"/>
              <a:t> взяло </a:t>
            </a:r>
            <a:r>
              <a:rPr lang="ru-RU" dirty="0" err="1"/>
              <a:t>розлучення</a:t>
            </a:r>
            <a:r>
              <a:rPr lang="ru-RU" dirty="0"/>
              <a:t>. 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Діяльність письменника</a:t>
            </a:r>
            <a:endParaRPr lang="uk-UA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5"/>
            <a:ext cx="2979390" cy="43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556792"/>
            <a:ext cx="4978896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Цією</a:t>
            </a:r>
            <a:r>
              <a:rPr lang="ru-RU" dirty="0"/>
              <a:t> книгою, як і </a:t>
            </a:r>
            <a:r>
              <a:rPr lang="ru-RU" dirty="0" err="1"/>
              <a:t>наступною</a:t>
            </a:r>
            <a:r>
              <a:rPr lang="ru-RU" dirty="0"/>
              <a:t> — «</a:t>
            </a:r>
            <a:r>
              <a:rPr lang="ru-RU" dirty="0" err="1"/>
              <a:t>Гербарій</a:t>
            </a:r>
            <a:r>
              <a:rPr lang="ru-RU" dirty="0"/>
              <a:t>» (Гамбург, 1926), </a:t>
            </a:r>
            <a:r>
              <a:rPr lang="ru-RU" dirty="0" err="1"/>
              <a:t>Маланюк</a:t>
            </a:r>
            <a:r>
              <a:rPr lang="ru-RU" dirty="0"/>
              <a:t> </a:t>
            </a:r>
            <a:r>
              <a:rPr lang="ru-RU" dirty="0" err="1"/>
              <a:t>ствердив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поета-націєтворця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зрадить</a:t>
            </a:r>
            <a:r>
              <a:rPr lang="ru-RU" dirty="0"/>
              <a:t>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 smtClean="0"/>
              <a:t>. </a:t>
            </a:r>
            <a:r>
              <a:rPr lang="ru-RU" dirty="0"/>
              <a:t>У 1920-х роках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плідно</a:t>
            </a:r>
            <a:r>
              <a:rPr lang="ru-RU" dirty="0"/>
              <a:t> </a:t>
            </a:r>
            <a:r>
              <a:rPr lang="ru-RU" dirty="0" err="1"/>
              <a:t>співпрацював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львівським</a:t>
            </a:r>
            <a:r>
              <a:rPr lang="ru-RU" dirty="0"/>
              <a:t> журналом «</a:t>
            </a:r>
            <a:r>
              <a:rPr lang="ru-RU" dirty="0" err="1"/>
              <a:t>Літературно-науковий</a:t>
            </a:r>
            <a:r>
              <a:rPr lang="ru-RU" dirty="0"/>
              <a:t> </a:t>
            </a:r>
            <a:r>
              <a:rPr lang="ru-RU" dirty="0" err="1"/>
              <a:t>вісник</a:t>
            </a:r>
            <a:r>
              <a:rPr lang="ru-RU" dirty="0"/>
              <a:t>» (</a:t>
            </a:r>
            <a:r>
              <a:rPr lang="ru-RU" dirty="0" err="1"/>
              <a:t>із</a:t>
            </a:r>
            <a:r>
              <a:rPr lang="ru-RU" dirty="0"/>
              <a:t> 1932 — «</a:t>
            </a:r>
            <a:r>
              <a:rPr lang="ru-RU" dirty="0" err="1"/>
              <a:t>Вісник</a:t>
            </a:r>
            <a:r>
              <a:rPr lang="ru-RU" dirty="0" smtClean="0"/>
              <a:t>»). </a:t>
            </a:r>
            <a:r>
              <a:rPr lang="ru-RU" dirty="0"/>
              <a:t>У </a:t>
            </a:r>
            <a:r>
              <a:rPr lang="ru-RU" dirty="0" err="1"/>
              <a:t>польській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організовується</a:t>
            </a:r>
            <a:r>
              <a:rPr lang="ru-RU" dirty="0"/>
              <a:t> </a:t>
            </a:r>
            <a:r>
              <a:rPr lang="ru-RU" dirty="0" err="1"/>
              <a:t>літературний</a:t>
            </a:r>
            <a:r>
              <a:rPr lang="ru-RU" dirty="0"/>
              <a:t> гурт «Танк</a:t>
            </a:r>
            <a:r>
              <a:rPr lang="ru-RU" dirty="0" smtClean="0"/>
              <a:t>». </a:t>
            </a:r>
            <a:r>
              <a:rPr lang="uk-UA" dirty="0" smtClean="0"/>
              <a:t>Безперечним </a:t>
            </a:r>
            <a:r>
              <a:rPr lang="uk-UA" dirty="0"/>
              <a:t>лідером групи був Є. Маланюк. Але коли гурт трансформувався в інше </a:t>
            </a:r>
            <a:r>
              <a:rPr lang="uk-UA" dirty="0" err="1"/>
              <a:t>утворенн</a:t>
            </a:r>
            <a:r>
              <a:rPr lang="uk-UA" dirty="0"/>
              <a:t>я — «Ми» — і став видавати однойменний журнал, що породило гостру полеміку з Д. </a:t>
            </a:r>
            <a:r>
              <a:rPr lang="uk-UA" dirty="0" err="1"/>
              <a:t>Донцовм</a:t>
            </a:r>
            <a:r>
              <a:rPr lang="uk-UA" dirty="0"/>
              <a:t>, склалася вкрай напружена ситуація. Є. Маланюк розірвав зв'язки з групою «Ми» і поновив співпрацю з «Вісником».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200" b="1" dirty="0" smtClean="0"/>
              <a:t>Діяльність письменника</a:t>
            </a:r>
            <a:endParaRPr lang="uk-UA" sz="4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04" y="1772816"/>
            <a:ext cx="3024336" cy="43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23928" y="1484784"/>
            <a:ext cx="4968552" cy="525658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У Варшаві доля звела Є. Маланюка зі співробітницею чеського посольства </a:t>
            </a:r>
            <a:r>
              <a:rPr lang="uk-UA" dirty="0" err="1"/>
              <a:t>Богумілою</a:t>
            </a:r>
            <a:r>
              <a:rPr lang="uk-UA" dirty="0"/>
              <a:t> Савицькою, що з часом стала його другою дружиною. У 1933 році в подружжя народився син Богдан. Друга світова війна порушила сімейну ідилію. </a:t>
            </a:r>
            <a:r>
              <a:rPr lang="uk-UA" dirty="0" err="1"/>
              <a:t>Богуміла</a:t>
            </a:r>
            <a:r>
              <a:rPr lang="uk-UA" dirty="0"/>
              <a:t> все частіше виїздить із сином до рідних у Прагу, а Євген підзаробляє, де може: вчителем у Варшавській православній семінарії, перекладачем текстів до </a:t>
            </a:r>
            <a:r>
              <a:rPr lang="uk-UA" dirty="0" err="1"/>
              <a:t>кіно-хронік</a:t>
            </a:r>
            <a:r>
              <a:rPr lang="uk-UA" dirty="0"/>
              <a:t>, часто живе надголодь</a:t>
            </a:r>
            <a:r>
              <a:rPr lang="uk-UA" dirty="0" smtClean="0"/>
              <a:t>. </a:t>
            </a:r>
            <a:r>
              <a:rPr lang="uk-UA" dirty="0"/>
              <a:t>Така перспектива не влаштовувала </a:t>
            </a:r>
            <a:r>
              <a:rPr lang="uk-UA" dirty="0" err="1"/>
              <a:t>Богумілу</a:t>
            </a:r>
            <a:r>
              <a:rPr lang="uk-UA" dirty="0"/>
              <a:t>, тож подружжя оформило розлучення, Євген сам подався назустріч новим випробуванням. Хоча версія про розлучення підтверджується не всіма біографами. Євгену довелося працювати ліфтером, викладачем математики в німецькому </a:t>
            </a:r>
            <a:r>
              <a:rPr lang="uk-UA" dirty="0" err="1"/>
              <a:t>місті </a:t>
            </a:r>
            <a:r>
              <a:rPr lang="uk-UA" dirty="0" err="1" smtClean="0"/>
              <a:t>Реген</a:t>
            </a:r>
            <a:r>
              <a:rPr lang="uk-UA" dirty="0" smtClean="0"/>
              <a:t>сбурзі</a:t>
            </a:r>
            <a:r>
              <a:rPr lang="uk-UA" dirty="0"/>
              <a:t>, у таборі для біженців, що перебував в американській зоні окупації.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 smtClean="0"/>
              <a:t>Сім’я письменника</a:t>
            </a:r>
            <a:endParaRPr lang="uk-UA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9857"/>
            <a:ext cx="2808312" cy="43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47500" lnSpcReduction="20000"/>
          </a:bodyPr>
          <a:lstStyle/>
          <a:p>
            <a:r>
              <a:rPr lang="uk-UA" sz="4000" dirty="0"/>
              <a:t>Творча спадщина поета, визнаного за українського класика, ідейно та тематично досить розмаїта. Збірки поезій та есе були видані у багатьох містах Європи й Америки:</a:t>
            </a:r>
          </a:p>
          <a:p>
            <a:r>
              <a:rPr lang="uk-UA" sz="4000" dirty="0"/>
              <a:t>«Стилет і </a:t>
            </a:r>
            <a:r>
              <a:rPr lang="uk-UA" sz="4000" dirty="0" err="1"/>
              <a:t>стилос</a:t>
            </a:r>
            <a:r>
              <a:rPr lang="uk-UA" sz="4000" dirty="0"/>
              <a:t>» (</a:t>
            </a:r>
            <a:r>
              <a:rPr lang="uk-UA" sz="4000" dirty="0" err="1"/>
              <a:t>Подєбради</a:t>
            </a:r>
            <a:r>
              <a:rPr lang="uk-UA" sz="4000" dirty="0"/>
              <a:t>, Чехословаччина, 1925)</a:t>
            </a:r>
          </a:p>
          <a:p>
            <a:r>
              <a:rPr lang="uk-UA" sz="4000" dirty="0"/>
              <a:t>«Гербарій» (Гамбург, 1926)</a:t>
            </a:r>
          </a:p>
          <a:p>
            <a:r>
              <a:rPr lang="uk-UA" sz="4000" dirty="0"/>
              <a:t>«Земля й залізо» (Париж, 1930)</a:t>
            </a:r>
          </a:p>
          <a:p>
            <a:r>
              <a:rPr lang="uk-UA" sz="4000" dirty="0"/>
              <a:t>«Земна мадонна» (Львів, 1934)</a:t>
            </a:r>
          </a:p>
          <a:p>
            <a:r>
              <a:rPr lang="uk-UA" sz="4000" dirty="0"/>
              <a:t>«Перстень </a:t>
            </a:r>
            <a:r>
              <a:rPr lang="uk-UA" sz="4000" dirty="0" err="1"/>
              <a:t>Полікрата</a:t>
            </a:r>
            <a:r>
              <a:rPr lang="uk-UA" sz="4000" dirty="0"/>
              <a:t>» (Львів, 1939)</a:t>
            </a:r>
          </a:p>
          <a:p>
            <a:r>
              <a:rPr lang="uk-UA" sz="4000" dirty="0"/>
              <a:t>«Вибрані поезії» (Львів, Краків, 1943)</a:t>
            </a:r>
          </a:p>
          <a:p>
            <a:r>
              <a:rPr lang="uk-UA" sz="4000" dirty="0"/>
              <a:t>«Влада» (Філадельфія, 1951)</a:t>
            </a:r>
          </a:p>
          <a:p>
            <a:r>
              <a:rPr lang="uk-UA" sz="4000" dirty="0"/>
              <a:t>«П'ята симфонія» (Нью-Йорк, 1953)</a:t>
            </a:r>
          </a:p>
          <a:p>
            <a:r>
              <a:rPr lang="uk-UA" sz="4000" dirty="0"/>
              <a:t>«Поезії в одному томі» (Нью-Йорк, 1954)</a:t>
            </a:r>
          </a:p>
          <a:p>
            <a:r>
              <a:rPr lang="uk-UA" sz="4000" dirty="0"/>
              <a:t>«Остання весна» (Нью-Йорк, 1959)</a:t>
            </a:r>
          </a:p>
          <a:p>
            <a:r>
              <a:rPr lang="uk-UA" sz="4000" dirty="0"/>
              <a:t>«Серпень» (Нью-Йорк, 1964)</a:t>
            </a:r>
          </a:p>
          <a:p>
            <a:r>
              <a:rPr lang="uk-UA" sz="4000" dirty="0"/>
              <a:t>«Перстень і посох» (Мюнхен, 1972)</a:t>
            </a:r>
          </a:p>
          <a:p>
            <a:r>
              <a:rPr lang="uk-UA" sz="4000" dirty="0"/>
              <a:t>«Поезії з нотатників» (Кіровоград, 2003)</a:t>
            </a:r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/>
              <a:t>Творча спадщина</a:t>
            </a:r>
            <a:endParaRPr lang="uk-UA" sz="5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069">
            <a:off x="251520" y="2627647"/>
            <a:ext cx="1518277" cy="2125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631">
            <a:off x="810829" y="3854723"/>
            <a:ext cx="1453028" cy="2066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724">
            <a:off x="7404615" y="2623755"/>
            <a:ext cx="144016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598">
            <a:off x="298587" y="4859834"/>
            <a:ext cx="1257741" cy="1866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841">
            <a:off x="6866962" y="3667163"/>
            <a:ext cx="1342750" cy="18737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476">
            <a:off x="7509068" y="4815213"/>
            <a:ext cx="1322062" cy="18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784976" cy="5283968"/>
          </a:xfrm>
        </p:spPr>
        <p:txBody>
          <a:bodyPr>
            <a:noAutofit/>
          </a:bodyPr>
          <a:lstStyle/>
          <a:p>
            <a:r>
              <a:rPr lang="uk-UA" sz="2150" dirty="0"/>
              <a:t>У червні 1949 року поет переїжджає до США, поселяється на околиці Нью-Йорка: спершу працює фізично, потім — в </a:t>
            </a:r>
            <a:r>
              <a:rPr lang="uk-UA" sz="2150" dirty="0" err="1"/>
              <a:t>проекторному</a:t>
            </a:r>
            <a:r>
              <a:rPr lang="uk-UA" sz="2150" dirty="0"/>
              <a:t> бюро, де й трудився до виходу на пенсію в 1962 р. У 1958 р. Є. Маланюк став почесним головою об'єднання українських </a:t>
            </a:r>
            <a:r>
              <a:rPr lang="uk-UA" sz="2150" dirty="0" smtClean="0"/>
              <a:t>письменників «</a:t>
            </a:r>
            <a:r>
              <a:rPr lang="uk-UA" sz="2150" dirty="0"/>
              <a:t>Слово». За океаном з'являються друком його збірки «Влада», «Поезії в одному томі», «Остання весна», «Серпень»; окремим виданням виходить поема «П'ята симфонія» (1954), що уславлює діяльність борців за українську державність — В. Тютюнника, М. Безручка та інших. Євген Маланюк продовжує працювати і в галузі публіцистики, літературознавства. Публікуються його монографії, статті, нариси</a:t>
            </a:r>
            <a:r>
              <a:rPr lang="uk-UA" sz="2150" dirty="0" smtClean="0"/>
              <a:t>. </a:t>
            </a:r>
            <a:r>
              <a:rPr lang="uk-UA" sz="2150" dirty="0"/>
              <a:t>У 1962 році письменник ризикнув відвідати соціалістичну Польщу. Це було його останнє побачення з Варшавою, з багатьма спогадами про минуле. Зустрівся Є. Маланюк і з колишньою дружиною </a:t>
            </a:r>
            <a:r>
              <a:rPr lang="uk-UA" sz="2150" dirty="0" err="1"/>
              <a:t>Богумілою</a:t>
            </a:r>
            <a:r>
              <a:rPr lang="uk-UA" sz="2150" dirty="0"/>
              <a:t>, яка була щаслива його бачити.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/>
              <a:t>Останні роки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32988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r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</Template>
  <TotalTime>59</TotalTime>
  <Words>353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Dark</vt:lpstr>
      <vt:lpstr>BlackTie</vt:lpstr>
      <vt:lpstr>Маланюк Євген Филимонович</vt:lpstr>
      <vt:lpstr>Перші роки</vt:lpstr>
      <vt:lpstr>Воєнні роки</vt:lpstr>
      <vt:lpstr>Воєнні роки</vt:lpstr>
      <vt:lpstr>Діяльність письменника</vt:lpstr>
      <vt:lpstr>Діяльність письменника</vt:lpstr>
      <vt:lpstr>Сім’я письменника</vt:lpstr>
      <vt:lpstr>Творча спадщина</vt:lpstr>
      <vt:lpstr>Останні роки</vt:lpstr>
      <vt:lpstr>Останні роки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Маланюк Євген Филимонович</dc:title>
  <dc:creator>Eliza Bet</dc:creator>
  <dc:description>http://propowerpoint.ru - Бесплатные шаблоны для презентаций. Полезные советы и уроки  PowerPoint .</dc:description>
  <cp:lastModifiedBy>Eliza Bet</cp:lastModifiedBy>
  <cp:revision>8</cp:revision>
  <dcterms:created xsi:type="dcterms:W3CDTF">2014-01-15T18:35:41Z</dcterms:created>
  <dcterms:modified xsi:type="dcterms:W3CDTF">2014-06-04T09:32:51Z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0008004e030000000000010243100207f8000400038000</vt:lpwstr>
  </property>
</Properties>
</file>