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73" r:id="rId4"/>
    <p:sldId id="274" r:id="rId5"/>
    <p:sldId id="263" r:id="rId6"/>
    <p:sldId id="264" r:id="rId7"/>
    <p:sldId id="275" r:id="rId8"/>
    <p:sldId id="276" r:id="rId9"/>
    <p:sldId id="281" r:id="rId10"/>
    <p:sldId id="282" r:id="rId11"/>
    <p:sldId id="285" r:id="rId12"/>
    <p:sldId id="283" r:id="rId13"/>
    <p:sldId id="284" r:id="rId14"/>
    <p:sldId id="287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2115" autoAdjust="0"/>
  </p:normalViewPr>
  <p:slideViewPr>
    <p:cSldViewPr>
      <p:cViewPr varScale="1">
        <p:scale>
          <a:sx n="67" d="100"/>
          <a:sy n="67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 advClick="0" advTm="6000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litzno.com.ua/category/pismenniki/mixail-kocyubinskij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0%D0%B2'%D1%8F%D0%B7%D0%BA%D0%B0" TargetMode="External"/><Relationship Id="rId7" Type="http://schemas.openxmlformats.org/officeDocument/2006/relationships/hyperlink" Target="http://uk.wikipedia.org/wiki/%D0%95%D0%BF%D1%96%D0%BB%D0%BE%D0%B3" TargetMode="External"/><Relationship Id="rId2" Type="http://schemas.openxmlformats.org/officeDocument/2006/relationships/hyperlink" Target="http://uk.wikipedia.org/wiki/%D0%9F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E%D0%B7%D0%B2'%D1%8F%D0%B7%D0%BA%D0%B0" TargetMode="External"/><Relationship Id="rId5" Type="http://schemas.openxmlformats.org/officeDocument/2006/relationships/hyperlink" Target="http://uk.wikipedia.org/wiki/%D0%9A%D1%83%D0%BB%D1%8C%D0%BC%D1%96%D0%BD%D0%B0%D1%86%D1%96%D1%8F" TargetMode="External"/><Relationship Id="rId4" Type="http://schemas.openxmlformats.org/officeDocument/2006/relationships/hyperlink" Target="http://uk.wikipedia.org/wiki/%D0%9F%D1%80%D1%83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357298"/>
            <a:ext cx="6172200" cy="12323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Михайло Коцюбинський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497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Віхи творчості</a:t>
            </a:r>
          </a:p>
        </p:txBody>
      </p:sp>
    </p:spTree>
  </p:cSld>
  <p:clrMapOvr>
    <a:masterClrMapping/>
  </p:clrMapOvr>
  <p:transition spd="med" advClick="0" advTm="600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  Fata </a:t>
            </a:r>
            <a:r>
              <a:rPr lang="en-US" dirty="0" err="1" smtClean="0"/>
              <a:t>morgana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Оповідання було неписане у п</a:t>
            </a:r>
            <a:r>
              <a:rPr lang="en-US" dirty="0" smtClean="0"/>
              <a:t>’</a:t>
            </a:r>
            <a:r>
              <a:rPr lang="uk-UA" dirty="0" err="1" smtClean="0"/>
              <a:t>ятиліття</a:t>
            </a:r>
            <a:r>
              <a:rPr lang="uk-UA" dirty="0" smtClean="0"/>
              <a:t> перед революцією 1905-1907рр.</a:t>
            </a:r>
          </a:p>
          <a:p>
            <a:r>
              <a:rPr lang="uk-UA" dirty="0" smtClean="0"/>
              <a:t>У творі письменник вловив головні зрушення в свідомості селянства і нові тенденції в еволюції  соціальної психології селянства, які на повну силу виявилися під час революції.</a:t>
            </a:r>
          </a:p>
        </p:txBody>
      </p:sp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booksfree.ru/img16/kocyubjnsykjy_f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4178">
            <a:off x="4585487" y="3772699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://lit.1september.ru/2002/33/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1309">
            <a:off x="5929322" y="285728"/>
            <a:ext cx="2324100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http://lib.rus.ec/i/53/239353/i_0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4788">
            <a:off x="714348" y="428604"/>
            <a:ext cx="3948102" cy="3452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                 Цвіт яблуні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000" dirty="0" smtClean="0"/>
              <a:t>Твір став новаторським через порушення проблеми ставлення письменника до дійсності.</a:t>
            </a:r>
          </a:p>
          <a:p>
            <a:r>
              <a:rPr lang="uk-UA" sz="2000" dirty="0" smtClean="0"/>
              <a:t>Говорилось, що митець за будь-яких обставин не може забувати про свій громадсько-професійний </a:t>
            </a:r>
            <a:r>
              <a:rPr lang="uk-UA" sz="2000" dirty="0" err="1" smtClean="0"/>
              <a:t>обов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язок</a:t>
            </a:r>
            <a:r>
              <a:rPr lang="uk-UA" sz="2000" dirty="0" smtClean="0"/>
              <a:t> , повинен боліти чужим горем, як власним.</a:t>
            </a:r>
          </a:p>
          <a:p>
            <a:r>
              <a:rPr lang="uk-UA" sz="2000" dirty="0" smtClean="0"/>
              <a:t>Розповідь ведеться від першої особи.</a:t>
            </a:r>
          </a:p>
          <a:p>
            <a:r>
              <a:rPr lang="uk-UA" sz="2000" dirty="0" smtClean="0"/>
              <a:t>Відсутні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словесні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портрети</a:t>
            </a:r>
            <a:r>
              <a:rPr lang="ru-RU" sz="2000" dirty="0" smtClean="0"/>
              <a:t>, </a:t>
            </a:r>
            <a:r>
              <a:rPr lang="ru-RU" sz="2000" dirty="0" err="1" smtClean="0"/>
              <a:t>лаконічно</a:t>
            </a:r>
            <a:r>
              <a:rPr lang="ru-RU" sz="2000" dirty="0" smtClean="0"/>
              <a:t> передано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зміст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.</a:t>
            </a:r>
          </a:p>
          <a:p>
            <a:r>
              <a:rPr lang="uk-UA" sz="2000" dirty="0" smtClean="0"/>
              <a:t>У центрі етюду – до краю</a:t>
            </a:r>
          </a:p>
          <a:p>
            <a:pPr>
              <a:buNone/>
            </a:pPr>
            <a:r>
              <a:rPr lang="uk-UA" sz="2000" dirty="0" smtClean="0"/>
              <a:t> втомлений агонією малолітньої</a:t>
            </a:r>
          </a:p>
          <a:p>
            <a:pPr>
              <a:buNone/>
            </a:pPr>
            <a:r>
              <a:rPr lang="uk-UA" sz="2000" dirty="0" smtClean="0"/>
              <a:t>дочки батько.</a:t>
            </a:r>
          </a:p>
          <a:p>
            <a:endParaRPr lang="uk-UA" dirty="0" smtClean="0"/>
          </a:p>
        </p:txBody>
      </p:sp>
      <p:pic>
        <p:nvPicPr>
          <p:cNvPr id="1026" name="Picture 2" descr="http://s019.radikal.ru/i633/1204/76/4b3c866ebc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2819397" cy="30241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Постійні мимовільні </a:t>
            </a:r>
          </a:p>
          <a:p>
            <a:pPr>
              <a:buNone/>
            </a:pPr>
            <a:r>
              <a:rPr lang="uk-UA" dirty="0" smtClean="0"/>
              <a:t>зміни думок героя, його</a:t>
            </a:r>
          </a:p>
          <a:p>
            <a:pPr>
              <a:buNone/>
            </a:pPr>
            <a:r>
              <a:rPr lang="uk-UA" dirty="0" smtClean="0"/>
              <a:t>самокартання, інші</a:t>
            </a:r>
          </a:p>
          <a:p>
            <a:pPr>
              <a:buNone/>
            </a:pPr>
            <a:r>
              <a:rPr lang="uk-UA" dirty="0" smtClean="0"/>
              <a:t>переживання є важливими</a:t>
            </a:r>
          </a:p>
          <a:p>
            <a:pPr>
              <a:buNone/>
            </a:pPr>
            <a:r>
              <a:rPr lang="uk-UA" dirty="0" smtClean="0"/>
              <a:t>для  розкриття психології людини</a:t>
            </a:r>
          </a:p>
          <a:p>
            <a:pPr>
              <a:buNone/>
            </a:pPr>
            <a:r>
              <a:rPr lang="uk-UA" dirty="0" smtClean="0"/>
              <a:t>проте не стають стрижневими у </a:t>
            </a:r>
          </a:p>
          <a:p>
            <a:pPr>
              <a:buNone/>
            </a:pPr>
            <a:r>
              <a:rPr lang="uk-UA" dirty="0" err="1" smtClean="0"/>
              <a:t>стуктурі</a:t>
            </a:r>
            <a:r>
              <a:rPr lang="uk-UA" dirty="0" smtClean="0"/>
              <a:t> твору .</a:t>
            </a:r>
          </a:p>
          <a:p>
            <a:endParaRPr lang="ru-RU" dirty="0"/>
          </a:p>
        </p:txBody>
      </p:sp>
      <p:pic>
        <p:nvPicPr>
          <p:cNvPr id="24578" name="Picture 2" descr="http://stat17.privet.ru/lr/0a0296376365084f179249ac29d0c7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507209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</a:t>
            </a:r>
            <a:r>
              <a:rPr lang="uk-UA" dirty="0" smtClean="0"/>
              <a:t>К</a:t>
            </a:r>
            <a:r>
              <a:rPr lang="uk-UA" dirty="0" smtClean="0"/>
              <a:t>оцюбинський  напоєний  соками багатющої </a:t>
            </a:r>
          </a:p>
          <a:p>
            <a:pPr>
              <a:buNone/>
            </a:pPr>
            <a:r>
              <a:rPr lang="uk-UA" dirty="0" smtClean="0"/>
              <a:t>    землі своєї – і через це він </a:t>
            </a:r>
            <a:r>
              <a:rPr lang="uk-UA" dirty="0" err="1" smtClean="0"/>
              <a:t>ставбезсмертним</a:t>
            </a:r>
            <a:r>
              <a:rPr lang="uk-UA" dirty="0" smtClean="0"/>
              <a:t>:</a:t>
            </a:r>
          </a:p>
          <a:p>
            <a:pPr>
              <a:buNone/>
            </a:pPr>
            <a:r>
              <a:rPr lang="uk-UA" dirty="0" smtClean="0"/>
              <a:t> великі світочі людства давно вже, розступилися щоб дати місце і йому в черзі    борців, мислителів і шукачів правди.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</a:t>
            </a:r>
            <a:r>
              <a:rPr lang="uk-UA" dirty="0" smtClean="0"/>
              <a:t>П</a:t>
            </a:r>
            <a:r>
              <a:rPr lang="uk-UA" dirty="0" smtClean="0"/>
              <a:t>авло Тичина</a:t>
            </a:r>
            <a:endParaRPr lang="ru-RU" dirty="0"/>
          </a:p>
        </p:txBody>
      </p:sp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285860"/>
            <a:ext cx="6172200" cy="22145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      </a:t>
            </a:r>
            <a:r>
              <a:rPr lang="uk-UA" sz="4000" dirty="0" smtClean="0"/>
              <a:t>Дякую за увагу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7884" y="4786322"/>
            <a:ext cx="2600316" cy="15954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Роботу виконала</a:t>
            </a:r>
          </a:p>
          <a:p>
            <a:r>
              <a:rPr lang="uk-UA" dirty="0" smtClean="0"/>
              <a:t>учениця 10-б класу</a:t>
            </a:r>
          </a:p>
          <a:p>
            <a:r>
              <a:rPr lang="uk-UA" dirty="0" smtClean="0"/>
              <a:t>Ульяновського НВК №2</a:t>
            </a:r>
          </a:p>
          <a:p>
            <a:r>
              <a:rPr lang="uk-UA" dirty="0" smtClean="0"/>
              <a:t>Паскаль Вероніка</a:t>
            </a:r>
            <a:endParaRPr lang="ru-RU" dirty="0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-07-24-kocubinskij-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89" y="214290"/>
            <a:ext cx="5643603" cy="6429420"/>
          </a:xfr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48737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Один із найоригінальніших прозаїків </a:t>
            </a:r>
            <a:r>
              <a:rPr lang="uk-UA" dirty="0" err="1" smtClean="0"/>
              <a:t>україни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Його творчість завжди була предметом суперечок літературних критиків.</a:t>
            </a:r>
          </a:p>
          <a:p>
            <a:r>
              <a:rPr lang="uk-UA" dirty="0" smtClean="0"/>
              <a:t>Ще й досі деякі дослідники </a:t>
            </a:r>
            <a:r>
              <a:rPr lang="ru-RU" dirty="0" smtClean="0"/>
              <a:t>про </a:t>
            </a:r>
            <a:r>
              <a:rPr lang="ru-RU" dirty="0" err="1" smtClean="0"/>
              <a:t>модернізм</a:t>
            </a:r>
            <a:r>
              <a:rPr lang="ru-RU" dirty="0" smtClean="0"/>
              <a:t> М. </a:t>
            </a:r>
            <a:r>
              <a:rPr lang="ru-RU" dirty="0" err="1" smtClean="0"/>
              <a:t>Коцюбинського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</a:t>
            </a:r>
            <a:r>
              <a:rPr lang="ru-RU" dirty="0" err="1" smtClean="0"/>
              <a:t>обережно</a:t>
            </a:r>
            <a:r>
              <a:rPr lang="ru-RU" dirty="0" smtClean="0"/>
              <a:t>, </a:t>
            </a:r>
            <a:r>
              <a:rPr lang="ru-RU" dirty="0" err="1" smtClean="0"/>
              <a:t>називаючи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імпресіоністом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 advClick="0" advTm="6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67600" cy="597391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Почав друкуватися у 1890р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журналі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“Дзвіночок”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.(вірш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“Наша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хатка”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ru-RU" dirty="0" smtClean="0"/>
              <a:t>За 1891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з-під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пера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«</a:t>
            </a:r>
            <a:r>
              <a:rPr lang="ru-RU" dirty="0" err="1" smtClean="0"/>
              <a:t>Харитя</a:t>
            </a:r>
            <a:r>
              <a:rPr lang="ru-RU" dirty="0" smtClean="0"/>
              <a:t>», «</a:t>
            </a:r>
            <a:r>
              <a:rPr lang="ru-RU" dirty="0" err="1" smtClean="0"/>
              <a:t>Ялинка</a:t>
            </a:r>
            <a:r>
              <a:rPr lang="ru-RU" dirty="0" smtClean="0"/>
              <a:t>», «</a:t>
            </a:r>
            <a:r>
              <a:rPr lang="ru-RU" dirty="0" err="1" smtClean="0"/>
              <a:t>П'ятизлотник</a:t>
            </a:r>
            <a:r>
              <a:rPr lang="ru-RU" dirty="0" smtClean="0"/>
              <a:t>», </a:t>
            </a:r>
            <a:r>
              <a:rPr lang="ru-RU" dirty="0" err="1" smtClean="0"/>
              <a:t>повість</a:t>
            </a:r>
            <a:r>
              <a:rPr lang="ru-RU" dirty="0" smtClean="0"/>
              <a:t> «На </a:t>
            </a:r>
            <a:r>
              <a:rPr lang="ru-RU" dirty="0" err="1" smtClean="0"/>
              <a:t>віру</a:t>
            </a:r>
            <a:r>
              <a:rPr lang="ru-RU" dirty="0" smtClean="0"/>
              <a:t>», </a:t>
            </a:r>
            <a:r>
              <a:rPr lang="ru-RU" dirty="0" err="1" smtClean="0"/>
              <a:t>віршована</a:t>
            </a:r>
            <a:r>
              <a:rPr lang="ru-RU" dirty="0" smtClean="0"/>
              <a:t> </a:t>
            </a:r>
            <a:r>
              <a:rPr lang="ru-RU" dirty="0" err="1" smtClean="0"/>
              <a:t>казка</a:t>
            </a:r>
            <a:r>
              <a:rPr lang="ru-RU" dirty="0" smtClean="0"/>
              <a:t> «</a:t>
            </a:r>
            <a:r>
              <a:rPr lang="ru-RU" dirty="0" err="1" smtClean="0"/>
              <a:t>Завидющий</a:t>
            </a:r>
            <a:r>
              <a:rPr lang="ru-RU" dirty="0" smtClean="0"/>
              <a:t> брат».</a:t>
            </a:r>
            <a:endParaRPr lang="ru-RU" dirty="0"/>
          </a:p>
        </p:txBody>
      </p:sp>
      <p:pic>
        <p:nvPicPr>
          <p:cNvPr id="1026" name="Picture 2" descr="http://www.cult.gov.ua/_nw/43/s8855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71810"/>
            <a:ext cx="2643206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09" y="428605"/>
            <a:ext cx="7072363" cy="55861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100" i="1" u="sng" dirty="0" smtClean="0"/>
              <a:t>Три основні періоди творчості:</a:t>
            </a:r>
            <a:endParaRPr lang="ru-RU" sz="2100" dirty="0" smtClean="0"/>
          </a:p>
          <a:p>
            <a:r>
              <a:rPr lang="ru-RU" sz="2100" dirty="0" smtClean="0"/>
              <a:t>1 – 1884 – 1895рр. – характеризується боротьбою ліберальних і революційних тенденцій; подоланням ліберально-народницьких ілюзій, поступовим засвоєнням принципів реалізму, пошуками власної манери письма.</a:t>
            </a:r>
          </a:p>
          <a:p>
            <a:r>
              <a:rPr lang="ru-RU" sz="2100" dirty="0" smtClean="0"/>
              <a:t>2 – 1896 – 1902рр. – позначений зміцненням революційно-демократичних переконань, утвердженням на позиціях критичного реалізму, виразно окресленими рисами художнього новаторства.</a:t>
            </a:r>
          </a:p>
          <a:p>
            <a:r>
              <a:rPr lang="ru-RU" sz="2100" dirty="0" smtClean="0"/>
              <a:t>3 – 1903 – 1912рр. – </a:t>
            </a:r>
            <a:r>
              <a:rPr lang="ru-RU" sz="2100" dirty="0" smtClean="0">
                <a:hlinkClick r:id="rId2"/>
              </a:rPr>
              <a:t>письменник</a:t>
            </a:r>
            <a:r>
              <a:rPr lang="ru-RU" sz="2100" dirty="0" smtClean="0"/>
              <a:t> встановлює зв</a:t>
            </a:r>
            <a:r>
              <a:rPr lang="ru-RU" sz="2100" baseline="30000" dirty="0" smtClean="0"/>
              <a:t>,</a:t>
            </a:r>
            <a:r>
              <a:rPr lang="ru-RU" sz="2100" dirty="0" smtClean="0"/>
              <a:t>язок з революційно-соціалістичною демократією, прокладає шлях до соціального реалізму, досягає вершин майстерності, створює своєрідний стиль, збагачуючи українську літературу в ідейно-тематичному, жанровому і стильовому відношенні.</a:t>
            </a:r>
            <a:endParaRPr lang="ru-RU" sz="2100" dirty="0"/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              Жанри       творчості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48737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Михайло  Коцюбинський працював у різних жанрах це :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оповідання (“Дорогою ціною”)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новели ( “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Intermezzo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“)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повісті (“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Fata mogana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етюди (“Цвіт яблуні”)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акварелі (“На камені”)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образки (“Він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іде”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Коцюбинського</a:t>
            </a:r>
            <a:r>
              <a:rPr lang="ru-RU" dirty="0" smtClean="0"/>
              <a:t> – </a:t>
            </a:r>
            <a:r>
              <a:rPr lang="ru-RU" dirty="0" err="1" smtClean="0"/>
              <a:t>своєрідна</a:t>
            </a:r>
            <a:r>
              <a:rPr lang="ru-RU" dirty="0" smtClean="0"/>
              <a:t> </a:t>
            </a:r>
            <a:r>
              <a:rPr lang="ru-RU" dirty="0" err="1" smtClean="0"/>
              <a:t>казкова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розум</a:t>
            </a:r>
            <a:r>
              <a:rPr lang="ru-RU" dirty="0" smtClean="0"/>
              <a:t>, </a:t>
            </a:r>
            <a:r>
              <a:rPr lang="ru-RU" dirty="0" err="1" smtClean="0"/>
              <a:t>емоції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відбір</a:t>
            </a:r>
            <a:r>
              <a:rPr lang="ru-RU" dirty="0" smtClean="0"/>
              <a:t> </a:t>
            </a:r>
            <a:r>
              <a:rPr lang="ru-RU" dirty="0" err="1" smtClean="0"/>
              <a:t>найвідповіднішого</a:t>
            </a:r>
            <a:r>
              <a:rPr lang="ru-RU" dirty="0" smtClean="0"/>
              <a:t> слова, </a:t>
            </a:r>
            <a:r>
              <a:rPr lang="ru-RU" dirty="0" err="1" smtClean="0"/>
              <a:t>вишуканих</a:t>
            </a:r>
            <a:r>
              <a:rPr lang="ru-RU" dirty="0" smtClean="0"/>
              <a:t> </a:t>
            </a:r>
            <a:r>
              <a:rPr lang="ru-RU" dirty="0" err="1" smtClean="0"/>
              <a:t>тропів</a:t>
            </a:r>
            <a:r>
              <a:rPr lang="ru-RU" dirty="0" smtClean="0"/>
              <a:t>, </a:t>
            </a:r>
            <a:r>
              <a:rPr lang="ru-RU" dirty="0" err="1" smtClean="0"/>
              <a:t>милозвучної</a:t>
            </a:r>
            <a:r>
              <a:rPr lang="ru-RU" dirty="0" smtClean="0"/>
              <a:t> </a:t>
            </a:r>
            <a:r>
              <a:rPr lang="ru-RU" dirty="0" err="1" smtClean="0"/>
              <a:t>фрази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skripnikmarina.ucoz.ua/_ph/13/1/824835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2559860" cy="3071834"/>
          </a:xfrm>
          <a:prstGeom prst="rect">
            <a:avLst/>
          </a:prstGeom>
          <a:noFill/>
        </p:spPr>
      </p:pic>
      <p:pic>
        <p:nvPicPr>
          <p:cNvPr id="27652" name="Picture 4" descr="http://www.libex.ru/dimg/23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928802"/>
            <a:ext cx="351832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             Дорогою ціною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Був</a:t>
            </a:r>
            <a:r>
              <a:rPr lang="ru-RU" dirty="0" smtClean="0"/>
              <a:t> написаний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(1901 </a:t>
            </a:r>
            <a:r>
              <a:rPr lang="en-US" dirty="0" smtClean="0"/>
              <a:t>p.), </a:t>
            </a:r>
            <a:r>
              <a:rPr lang="ru-RU" dirty="0" smtClean="0"/>
              <a:t>коли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почався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робітничий</a:t>
            </a:r>
            <a:r>
              <a:rPr lang="ru-RU" dirty="0" smtClean="0"/>
              <a:t> і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селянський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9698" name="Picture 2" descr="http://uchebilka.ru/pars_docs/refs/14/13672/13672_html_65ecab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14554"/>
            <a:ext cx="4005259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r>
              <a:rPr lang="ru-RU" dirty="0" err="1" smtClean="0"/>
              <a:t>Композиція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Вступ</a:t>
            </a:r>
            <a:r>
              <a:rPr lang="ru-RU" dirty="0" smtClean="0"/>
              <a:t>  — палке слово автора про </a:t>
            </a:r>
            <a:r>
              <a:rPr lang="ru-RU" dirty="0" err="1" smtClean="0"/>
              <a:t>героїчну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народу, про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нескорений</a:t>
            </a:r>
            <a:r>
              <a:rPr lang="ru-RU" dirty="0" smtClean="0"/>
              <a:t> </a:t>
            </a:r>
            <a:r>
              <a:rPr lang="ru-RU" dirty="0" err="1" smtClean="0"/>
              <a:t>вільнолюбивий</a:t>
            </a:r>
            <a:r>
              <a:rPr lang="ru-RU" dirty="0" smtClean="0"/>
              <a:t> дух.</a:t>
            </a:r>
          </a:p>
          <a:p>
            <a:r>
              <a:rPr lang="en-US" dirty="0" smtClean="0"/>
              <a:t>I </a:t>
            </a:r>
            <a:r>
              <a:rPr lang="ru-RU" dirty="0" err="1" smtClean="0"/>
              <a:t>частина</a:t>
            </a:r>
            <a:r>
              <a:rPr lang="ru-RU" dirty="0" smtClean="0"/>
              <a:t> — </a:t>
            </a:r>
            <a:r>
              <a:rPr lang="ru-RU" dirty="0" err="1" smtClean="0"/>
              <a:t>втеча</a:t>
            </a:r>
            <a:r>
              <a:rPr lang="ru-RU" dirty="0" smtClean="0"/>
              <a:t> Остапа і </a:t>
            </a:r>
            <a:r>
              <a:rPr lang="ru-RU" dirty="0" err="1" smtClean="0"/>
              <a:t>Соломії</a:t>
            </a:r>
            <a:r>
              <a:rPr lang="ru-RU" dirty="0" smtClean="0"/>
              <a:t> від </a:t>
            </a:r>
            <a:r>
              <a:rPr lang="ru-RU" dirty="0" smtClean="0">
                <a:hlinkClick r:id="rId2" tooltip="Пан"/>
              </a:rPr>
              <a:t>пана</a:t>
            </a:r>
            <a:r>
              <a:rPr lang="ru-RU" dirty="0" smtClean="0"/>
              <a:t>. Це </a:t>
            </a:r>
            <a:r>
              <a:rPr lang="ru-RU" dirty="0" err="1" smtClean="0">
                <a:hlinkClick r:id="rId3" tooltip="Зав'язка"/>
              </a:rPr>
              <a:t>зав'язка</a:t>
            </a:r>
            <a:r>
              <a:rPr lang="ru-RU" dirty="0" smtClean="0">
                <a:hlinkClick r:id="rId3" tooltip="Зав'язка"/>
              </a:rPr>
              <a:t> сюжету</a:t>
            </a:r>
            <a:r>
              <a:rPr lang="ru-RU" dirty="0" smtClean="0"/>
              <a:t>.</a:t>
            </a:r>
          </a:p>
          <a:p>
            <a:r>
              <a:rPr lang="en-US" dirty="0" smtClean="0"/>
              <a:t>II </a:t>
            </a:r>
            <a:r>
              <a:rPr lang="ru-RU" dirty="0" err="1" smtClean="0"/>
              <a:t>частина</a:t>
            </a:r>
            <a:r>
              <a:rPr lang="ru-RU" dirty="0" smtClean="0"/>
              <a:t> — переправа через </a:t>
            </a:r>
            <a:r>
              <a:rPr lang="ru-RU" dirty="0" smtClean="0">
                <a:hlinkClick r:id="rId4" tooltip="Прут"/>
              </a:rPr>
              <a:t>Прут</a:t>
            </a:r>
            <a:r>
              <a:rPr lang="ru-RU" dirty="0" smtClean="0"/>
              <a:t> і </a:t>
            </a:r>
            <a:r>
              <a:rPr lang="ru-RU" dirty="0" err="1" smtClean="0"/>
              <a:t>поранення</a:t>
            </a:r>
            <a:r>
              <a:rPr lang="ru-RU" dirty="0" smtClean="0"/>
              <a:t> головного героя.</a:t>
            </a:r>
          </a:p>
          <a:p>
            <a:r>
              <a:rPr lang="en-US" dirty="0" smtClean="0"/>
              <a:t>III </a:t>
            </a:r>
            <a:r>
              <a:rPr lang="ru-RU" dirty="0" err="1" smtClean="0"/>
              <a:t>частина</a:t>
            </a:r>
            <a:r>
              <a:rPr lang="ru-RU" dirty="0" smtClean="0"/>
              <a:t> — </a:t>
            </a:r>
            <a:r>
              <a:rPr lang="ru-RU" dirty="0" err="1" smtClean="0"/>
              <a:t>перебування</a:t>
            </a:r>
            <a:r>
              <a:rPr lang="ru-RU" dirty="0" smtClean="0"/>
              <a:t> Остапа у плавнях,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Соломією</a:t>
            </a:r>
            <a:r>
              <a:rPr lang="ru-RU" dirty="0" smtClean="0"/>
              <a:t> </a:t>
            </a:r>
            <a:r>
              <a:rPr lang="ru-RU" dirty="0" err="1" smtClean="0"/>
              <a:t>порятунку</a:t>
            </a:r>
            <a:r>
              <a:rPr lang="ru-RU" dirty="0" smtClean="0"/>
              <a:t>. </a:t>
            </a:r>
            <a:r>
              <a:rPr lang="ru-RU" dirty="0" err="1" smtClean="0"/>
              <a:t>Поєдинок</a:t>
            </a:r>
            <a:r>
              <a:rPr lang="ru-RU" dirty="0" smtClean="0"/>
              <a:t> юнака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вовком</a:t>
            </a:r>
            <a:r>
              <a:rPr lang="ru-RU" dirty="0" smtClean="0"/>
              <a:t>.</a:t>
            </a:r>
          </a:p>
          <a:p>
            <a:r>
              <a:rPr lang="en-US" dirty="0" smtClean="0"/>
              <a:t>IV </a:t>
            </a:r>
            <a:r>
              <a:rPr lang="ru-RU" dirty="0" err="1" smtClean="0"/>
              <a:t>частина</a:t>
            </a:r>
            <a:r>
              <a:rPr lang="ru-RU" dirty="0" smtClean="0"/>
              <a:t> —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герої</a:t>
            </a:r>
            <a:r>
              <a:rPr lang="ru-RU" dirty="0" smtClean="0"/>
              <a:t> у </a:t>
            </a:r>
            <a:r>
              <a:rPr lang="ru-RU" dirty="0" err="1" smtClean="0"/>
              <a:t>циган</a:t>
            </a:r>
            <a:r>
              <a:rPr lang="ru-RU" dirty="0" smtClean="0"/>
              <a:t>, </a:t>
            </a:r>
            <a:r>
              <a:rPr lang="ru-RU" dirty="0" err="1" smtClean="0"/>
              <a:t>арешт</a:t>
            </a:r>
            <a:r>
              <a:rPr lang="ru-RU" dirty="0" smtClean="0"/>
              <a:t> Остапа.</a:t>
            </a:r>
          </a:p>
          <a:p>
            <a:r>
              <a:rPr lang="en-US" dirty="0" smtClean="0"/>
              <a:t>V </a:t>
            </a:r>
            <a:r>
              <a:rPr lang="ru-RU" dirty="0" err="1" smtClean="0"/>
              <a:t>частина</a:t>
            </a:r>
            <a:r>
              <a:rPr lang="ru-RU" dirty="0" smtClean="0"/>
              <a:t>. </a:t>
            </a:r>
            <a:r>
              <a:rPr lang="ru-RU" dirty="0" err="1" smtClean="0">
                <a:hlinkClick r:id="rId5" tooltip="Кульмінація"/>
              </a:rPr>
              <a:t>Кульмінацією</a:t>
            </a:r>
            <a:r>
              <a:rPr lang="ru-RU" dirty="0" smtClean="0"/>
              <a:t> 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Соломії</a:t>
            </a:r>
            <a:r>
              <a:rPr lang="ru-RU" dirty="0" smtClean="0"/>
              <a:t> </a:t>
            </a:r>
            <a:r>
              <a:rPr lang="ru-RU" dirty="0" err="1" smtClean="0"/>
              <a:t>визволити</a:t>
            </a:r>
            <a:r>
              <a:rPr lang="ru-RU" dirty="0" smtClean="0"/>
              <a:t> </a:t>
            </a:r>
            <a:r>
              <a:rPr lang="ru-RU" dirty="0" err="1" smtClean="0"/>
              <a:t>коханого</a:t>
            </a:r>
            <a:r>
              <a:rPr lang="ru-RU" dirty="0" smtClean="0"/>
              <a:t> </a:t>
            </a:r>
            <a:r>
              <a:rPr lang="ru-RU" dirty="0" err="1" smtClean="0"/>
              <a:t>з-під</a:t>
            </a:r>
            <a:r>
              <a:rPr lang="ru-RU" dirty="0" smtClean="0"/>
              <a:t> </a:t>
            </a:r>
            <a:r>
              <a:rPr lang="ru-RU" dirty="0" err="1" smtClean="0"/>
              <a:t>турецької</a:t>
            </a:r>
            <a:r>
              <a:rPr lang="ru-RU" dirty="0" smtClean="0"/>
              <a:t> </a:t>
            </a:r>
            <a:r>
              <a:rPr lang="ru-RU" dirty="0" err="1" smtClean="0"/>
              <a:t>варти</a:t>
            </a:r>
            <a:r>
              <a:rPr lang="ru-RU" dirty="0" smtClean="0"/>
              <a:t>. </a:t>
            </a:r>
            <a:r>
              <a:rPr lang="ru-RU" dirty="0" err="1" smtClean="0">
                <a:hlinkClick r:id="rId6" tooltip="Розв'язка"/>
              </a:rPr>
              <a:t>Розв'язка</a:t>
            </a:r>
            <a:r>
              <a:rPr lang="ru-RU" dirty="0" smtClean="0">
                <a:hlinkClick r:id="rId6" tooltip="Розв'язка"/>
              </a:rPr>
              <a:t> </a:t>
            </a:r>
            <a:r>
              <a:rPr lang="ru-RU" dirty="0" err="1" smtClean="0">
                <a:hlinkClick r:id="rId6" tooltip="Розв'язка"/>
              </a:rPr>
              <a:t>твору</a:t>
            </a:r>
            <a:r>
              <a:rPr lang="ru-RU" dirty="0" smtClean="0"/>
              <a:t> —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героїні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hlinkClick r:id="rId7" tooltip="Епілог"/>
              </a:rPr>
              <a:t>Епілог</a:t>
            </a:r>
            <a:r>
              <a:rPr lang="ru-RU" dirty="0" smtClean="0"/>
              <a:t> — </a:t>
            </a:r>
            <a:r>
              <a:rPr lang="ru-RU" dirty="0" err="1" smtClean="0"/>
              <a:t>старий</a:t>
            </a:r>
            <a:r>
              <a:rPr lang="ru-RU" dirty="0" smtClean="0"/>
              <a:t> Остап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самотою</a:t>
            </a:r>
            <a:r>
              <a:rPr lang="ru-RU" dirty="0" smtClean="0"/>
              <a:t> і </a:t>
            </a:r>
            <a:r>
              <a:rPr lang="ru-RU" dirty="0" err="1" smtClean="0"/>
              <a:t>чекає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у </a:t>
            </a:r>
            <a:r>
              <a:rPr lang="ru-RU" dirty="0" err="1" smtClean="0"/>
              <a:t>вічності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коханою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6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440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Михайло Коцюбинський </vt:lpstr>
      <vt:lpstr>Слайд 2</vt:lpstr>
      <vt:lpstr>Слайд 3</vt:lpstr>
      <vt:lpstr>Слайд 4</vt:lpstr>
      <vt:lpstr>Слайд 5</vt:lpstr>
      <vt:lpstr>               Жанри       творчості</vt:lpstr>
      <vt:lpstr>Слайд 7</vt:lpstr>
      <vt:lpstr>              Дорогою ціною</vt:lpstr>
      <vt:lpstr>                 Композиція </vt:lpstr>
      <vt:lpstr>           Fata morgana</vt:lpstr>
      <vt:lpstr>Слайд 11</vt:lpstr>
      <vt:lpstr>                  Цвіт яблуні</vt:lpstr>
      <vt:lpstr>Слайд 13</vt:lpstr>
      <vt:lpstr>Слайд 14</vt:lpstr>
      <vt:lpstr>           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Коцюбинський </dc:title>
  <dc:creator>User</dc:creator>
  <cp:lastModifiedBy>User</cp:lastModifiedBy>
  <cp:revision>50</cp:revision>
  <dcterms:created xsi:type="dcterms:W3CDTF">2014-01-14T18:01:18Z</dcterms:created>
  <dcterms:modified xsi:type="dcterms:W3CDTF">2014-01-29T16:52:47Z</dcterms:modified>
</cp:coreProperties>
</file>