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99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2BD53-BF48-4AA8-8D71-6F5BA3694424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85F74-9B36-4312-B2E1-16E952DD72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24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85F74-9B36-4312-B2E1-16E952DD720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8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1%83%D0%BA'%D1%8F%D0%BD%D1%96%D0%B2%D1%81%D1%8C%D0%BA%D0%B8%D0%B9_%D1%86%D0%B2%D0%B8%D0%BD%D1%82%D0%B0%D1%80" TargetMode="External"/><Relationship Id="rId3" Type="http://schemas.openxmlformats.org/officeDocument/2006/relationships/hyperlink" Target="http://uk.wikipedia.org/wiki/1924" TargetMode="External"/><Relationship Id="rId7" Type="http://schemas.openxmlformats.org/officeDocument/2006/relationships/hyperlink" Target="http://uk.wikipedia.org/wiki/1935" TargetMode="External"/><Relationship Id="rId2" Type="http://schemas.openxmlformats.org/officeDocument/2006/relationships/hyperlink" Target="http://uk.wikipedia.org/wiki/19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3_%D0%B6%D0%BE%D0%B2%D1%82%D0%BD%D1%8F" TargetMode="External"/><Relationship Id="rId5" Type="http://schemas.openxmlformats.org/officeDocument/2006/relationships/hyperlink" Target="http://uk.wikipedia.org/wiki/1929" TargetMode="External"/><Relationship Id="rId4" Type="http://schemas.openxmlformats.org/officeDocument/2006/relationships/hyperlink" Target="http://uk.wikipedia.org/wiki/%D0%9D%D0%9A%D0%92%D0%A1" TargetMode="External"/><Relationship Id="rId9" Type="http://schemas.openxmlformats.org/officeDocument/2006/relationships/hyperlink" Target="http://uk.wikipedia.org/wiki/%D0%9F%D0%BE%D0%BB%D0%BE%D0%BD%D1%81%D1%8C%D0%BA%D0%B0-%D0%92%D0%B0%D1%81%D0%B8%D0%BB%D0%B5%D0%BD%D0%BA%D0%BE_%D0%9D%D0%B0%D1%82%D0%B0%D0%BB%D1%96%D1%8F_%D0%94%D0%BC%D0%B8%D1%82%D1%80%D1%96%D0%B2%D0%BD%D0%B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k.wikipedia.org/wiki/%D0%92%D1%83%D0%BB%D0%B8%D1%86%D1%8F_%D0%9C%D0%B8%D0%BA%D0%BE%D0%BB%D0%B8_%D0%92%D0%B0%D1%81%D0%B8%D0%BB%D0%B5%D0%BD%D0%BA%D0%B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24634"/>
            <a:ext cx="3744416" cy="4980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5373216"/>
            <a:ext cx="810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Мико́ла Про́копович Василе́нко</a:t>
            </a:r>
            <a:endParaRPr lang="ru-RU" sz="36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139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404664"/>
            <a:ext cx="2743200" cy="5725616"/>
          </a:xfrm>
        </p:spPr>
        <p:txBody>
          <a:bodyPr/>
          <a:lstStyle/>
          <a:p>
            <a:r>
              <a:rPr lang="vi-VN" sz="1800" dirty="0"/>
              <a:t>Мико́ла Про́копович Василе́нко </a:t>
            </a:r>
            <a:r>
              <a:rPr lang="vi-VN" sz="1800" dirty="0" smtClean="0"/>
              <a:t>(14 </a:t>
            </a:r>
            <a:r>
              <a:rPr lang="vi-VN" sz="1800" dirty="0"/>
              <a:t>лютого 1866, </a:t>
            </a:r>
            <a:r>
              <a:rPr lang="vi-VN" sz="1800" dirty="0" smtClean="0"/>
              <a:t>жовтня </a:t>
            </a:r>
            <a:r>
              <a:rPr lang="vi-VN" sz="1800" dirty="0"/>
              <a:t>1935, Київ, УРСР) — український вчений-історик, громадський та політичний діяч. Член ТУП. 1917 року — член Української Центральної Ради, куратор Київського шкільного округу. За Гетьманату 1918 р. — голова Ради міністрів, міністр освіти, голова Державного Сенату. </a:t>
            </a:r>
            <a:endParaRPr lang="ru-RU" sz="180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4464496" cy="5952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591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-243408"/>
            <a:ext cx="7406640" cy="874500"/>
          </a:xfrm>
        </p:spPr>
        <p:txBody>
          <a:bodyPr>
            <a:normAutofit/>
          </a:bodyPr>
          <a:lstStyle/>
          <a:p>
            <a:r>
              <a:rPr lang="ru-RU" sz="2800" dirty="0" err="1">
                <a:effectLst/>
              </a:rPr>
              <a:t>Народився</a:t>
            </a:r>
            <a:r>
              <a:rPr lang="ru-RU" sz="2800" dirty="0">
                <a:effectLst/>
              </a:rPr>
              <a:t> у </a:t>
            </a:r>
            <a:r>
              <a:rPr lang="ru-RU" sz="2800" dirty="0" err="1" smtClean="0">
                <a:effectLst/>
              </a:rPr>
              <a:t>Есмані</a:t>
            </a:r>
            <a:r>
              <a:rPr lang="ru-RU" sz="2800" dirty="0" smtClean="0">
                <a:effectLst/>
              </a:rPr>
              <a:t>.</a:t>
            </a:r>
            <a:endParaRPr lang="ru-RU" sz="28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0688"/>
            <a:ext cx="9144000" cy="6120680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закінчення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прогімназії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Глухові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Полтавської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гімназії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Прокопович Василенко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навчався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історико-філологічному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Дерптського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1890 року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захистив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наукову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Критичний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огляд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літератури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земських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соборів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і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дістав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звання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кандидата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російської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1893—94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рр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з'явились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ґрунтовні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1890-х </a:t>
            </a:r>
            <a:r>
              <a:rPr lang="ru-RU" sz="9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рр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Василенко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Історичному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товаристві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Нестора-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літописця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.Був 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членом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старої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громади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громадських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культурних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товариств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1905—07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рр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М. Василенко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редагував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газету «Киевские отклики».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Симпатизував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1905 року.</a:t>
            </a:r>
          </a:p>
          <a:p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Василенка </a:t>
            </a:r>
            <a:r>
              <a:rPr lang="ru-RU" sz="9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засуджено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року тюремного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ув'язнення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яке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сумнозвісній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в'язниці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«Крести» у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Петербурзі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перебування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в'язниці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вивчав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право та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екстерном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склав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іспити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програмою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юридичного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факультету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Новоросійського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</a:t>
            </a:r>
            <a:r>
              <a:rPr lang="ru-RU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(Одеса</a:t>
            </a:r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07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7488832" cy="4608512"/>
          </a:xfrm>
        </p:spPr>
        <p:txBody>
          <a:bodyPr>
            <a:normAutofit/>
          </a:bodyPr>
          <a:lstStyle/>
          <a:p>
            <a:pPr marL="27432" lvl="0" indent="0">
              <a:buClr>
                <a:srgbClr val="3891A7"/>
              </a:buClr>
              <a:buNone/>
            </a:pP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1909 року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Миколу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Василенка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обрано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приват-доцентом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Київського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dirty="0" smtClean="0">
              <a:solidFill>
                <a:srgbClr val="4F271C">
                  <a:shade val="30000"/>
                  <a:satMod val="1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" lvl="0" indent="0">
              <a:buClr>
                <a:srgbClr val="3891A7"/>
              </a:buClr>
              <a:buNone/>
            </a:pP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1910 р. М. Василенко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здобув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науковий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ступінь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магістра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права. </a:t>
            </a:r>
            <a:r>
              <a:rPr lang="ru-RU" sz="2400" dirty="0" err="1" smtClean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працював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товаришем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присяжного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повіреного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Одеської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судової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палати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7432" lvl="0" indent="0">
              <a:buClr>
                <a:srgbClr val="3891A7"/>
              </a:buClr>
              <a:buNone/>
            </a:pP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Василенко був членом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Товариства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українських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поступовців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1910 року вступив до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російської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партії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кадетів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яка,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погоджуючись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українську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мову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школах,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суді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церкві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виступала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автономії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800" dirty="0">
                <a:solidFill>
                  <a:srgbClr val="4F271C">
                    <a:shade val="30000"/>
                    <a:satMod val="1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423" y="3574772"/>
            <a:ext cx="3283228" cy="3283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674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57606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 err="1"/>
              <a:t>Життєпис</a:t>
            </a:r>
            <a:r>
              <a:rPr lang="ru-RU" sz="2000" b="1" dirty="0"/>
              <a:t> </a:t>
            </a:r>
            <a:r>
              <a:rPr lang="ru-RU" sz="2000" b="1" dirty="0" err="1"/>
              <a:t>після</a:t>
            </a:r>
            <a:r>
              <a:rPr lang="ru-RU" sz="2000" b="1" dirty="0"/>
              <a:t> 1920 року, </a:t>
            </a:r>
            <a:r>
              <a:rPr lang="ru-RU" sz="2000" b="1" dirty="0" err="1" smtClean="0"/>
              <a:t>утиски</a:t>
            </a:r>
            <a:endParaRPr lang="ru-RU" sz="2000" b="1" dirty="0"/>
          </a:p>
          <a:p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падіння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 </a:t>
            </a:r>
            <a:r>
              <a:rPr lang="ru-RU" sz="2000" dirty="0" err="1"/>
              <a:t>Микола</a:t>
            </a:r>
            <a:r>
              <a:rPr lang="ru-RU" sz="2000" dirty="0"/>
              <a:t> Василенко </a:t>
            </a:r>
            <a:r>
              <a:rPr lang="ru-RU" sz="2000" dirty="0" err="1"/>
              <a:t>працював</a:t>
            </a:r>
            <a:r>
              <a:rPr lang="ru-RU" sz="2000" dirty="0"/>
              <a:t> у вузах </a:t>
            </a:r>
            <a:r>
              <a:rPr lang="ru-RU" sz="2000" dirty="0" err="1"/>
              <a:t>Києва</a:t>
            </a:r>
            <a:r>
              <a:rPr lang="ru-RU" sz="2000" dirty="0"/>
              <a:t>, в УАН. У </a:t>
            </a:r>
            <a:r>
              <a:rPr lang="ru-RU" sz="2000" dirty="0" err="1"/>
              <a:t>липні</a:t>
            </a:r>
            <a:r>
              <a:rPr lang="ru-RU" sz="2000" dirty="0"/>
              <a:t> </a:t>
            </a:r>
            <a:r>
              <a:rPr lang="ru-RU" sz="2000" dirty="0">
                <a:hlinkClick r:id="rId2" tooltip="1920"/>
              </a:rPr>
              <a:t>1920</a:t>
            </a:r>
            <a:r>
              <a:rPr lang="ru-RU" sz="2000" dirty="0"/>
              <a:t> року його </a:t>
            </a:r>
            <a:r>
              <a:rPr lang="ru-RU" sz="2000" dirty="0" err="1"/>
              <a:t>обрано</a:t>
            </a:r>
            <a:r>
              <a:rPr lang="ru-RU" sz="2000" dirty="0"/>
              <a:t> </a:t>
            </a:r>
            <a:r>
              <a:rPr lang="ru-RU" sz="2000" dirty="0" err="1"/>
              <a:t>академіком</a:t>
            </a:r>
            <a:r>
              <a:rPr lang="ru-RU" sz="2000" dirty="0"/>
              <a:t> УАН, головою </a:t>
            </a:r>
            <a:r>
              <a:rPr lang="ru-RU" sz="2000" dirty="0" err="1"/>
              <a:t>Соціально-економічного</a:t>
            </a:r>
            <a:r>
              <a:rPr lang="ru-RU" sz="2000" dirty="0"/>
              <a:t> </a:t>
            </a:r>
            <a:r>
              <a:rPr lang="ru-RU" sz="2000" dirty="0" err="1"/>
              <a:t>відділу</a:t>
            </a:r>
            <a:r>
              <a:rPr lang="ru-RU" sz="2000" dirty="0"/>
              <a:t>, через </a:t>
            </a:r>
            <a:r>
              <a:rPr lang="ru-RU" sz="2000" dirty="0" err="1"/>
              <a:t>рік</a:t>
            </a:r>
            <a:r>
              <a:rPr lang="ru-RU" sz="2000" dirty="0"/>
              <a:t> — президентом </a:t>
            </a:r>
            <a:r>
              <a:rPr lang="ru-RU" sz="2000" dirty="0" err="1" smtClean="0"/>
              <a:t>академії</a:t>
            </a:r>
            <a:endParaRPr lang="ru-RU" sz="2000" dirty="0" smtClean="0"/>
          </a:p>
          <a:p>
            <a:r>
              <a:rPr lang="ru-RU" sz="2000" dirty="0" smtClean="0"/>
              <a:t>У </a:t>
            </a:r>
            <a:r>
              <a:rPr lang="ru-RU" sz="2000" dirty="0" err="1" smtClean="0"/>
              <a:t>квітні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1924"/>
              </a:rPr>
              <a:t>1924</a:t>
            </a:r>
            <a:r>
              <a:rPr lang="ru-RU" sz="2000" dirty="0" smtClean="0"/>
              <a:t> року </a:t>
            </a:r>
            <a:r>
              <a:rPr lang="ru-RU" sz="2000" dirty="0" err="1" smtClean="0"/>
              <a:t>Миколу</a:t>
            </a:r>
            <a:r>
              <a:rPr lang="ru-RU" sz="2000" dirty="0" smtClean="0"/>
              <a:t> Василенка </a:t>
            </a:r>
            <a:r>
              <a:rPr lang="ru-RU" sz="2000" dirty="0" err="1" smtClean="0"/>
              <a:t>засуджено</a:t>
            </a:r>
            <a:r>
              <a:rPr lang="ru-RU" sz="2000" dirty="0" smtClean="0"/>
              <a:t> до 10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позбавлення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волі</a:t>
            </a:r>
            <a:r>
              <a:rPr lang="ru-RU" sz="2000" dirty="0" smtClean="0"/>
              <a:t> у </a:t>
            </a:r>
            <a:r>
              <a:rPr lang="ru-RU" sz="2000" dirty="0" err="1" smtClean="0"/>
              <a:t>сфабрикованій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4" tooltip="НКВС"/>
              </a:rPr>
              <a:t>НКВС</a:t>
            </a:r>
            <a:r>
              <a:rPr lang="ru-RU" sz="2000" dirty="0" smtClean="0"/>
              <a:t> </a:t>
            </a:r>
            <a:r>
              <a:rPr lang="ru-RU" sz="2000" dirty="0" err="1" smtClean="0"/>
              <a:t>справі</a:t>
            </a:r>
            <a:r>
              <a:rPr lang="ru-RU" sz="2000" dirty="0" smtClean="0"/>
              <a:t> «</a:t>
            </a:r>
            <a:r>
              <a:rPr lang="ru-RU" sz="2000" dirty="0" err="1" smtClean="0"/>
              <a:t>Київського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обласного</a:t>
            </a:r>
            <a:r>
              <a:rPr lang="ru-RU" sz="2000" dirty="0" smtClean="0"/>
              <a:t> центру </a:t>
            </a:r>
            <a:r>
              <a:rPr lang="ru-RU" sz="2000" dirty="0" err="1" smtClean="0"/>
              <a:t>дій</a:t>
            </a:r>
            <a:r>
              <a:rPr lang="ru-RU" sz="2000" dirty="0" smtClean="0"/>
              <a:t>».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тиском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громадськості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вирок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переглянуто</a:t>
            </a:r>
            <a:r>
              <a:rPr lang="ru-RU" sz="2000" dirty="0" smtClean="0"/>
              <a:t> й </a:t>
            </a:r>
            <a:r>
              <a:rPr lang="ru-RU" sz="2000" dirty="0" err="1" smtClean="0"/>
              <a:t>наприкінці</a:t>
            </a:r>
            <a:r>
              <a:rPr lang="ru-RU" sz="2000" dirty="0" smtClean="0"/>
              <a:t> 1924 р. </a:t>
            </a:r>
            <a:r>
              <a:rPr lang="ru-RU" sz="2000" dirty="0" err="1" smtClean="0"/>
              <a:t>вченого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звільнено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повернувся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наукової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стан </a:t>
            </a:r>
            <a:r>
              <a:rPr lang="ru-RU" sz="2000" dirty="0" err="1" smtClean="0"/>
              <a:t>здоров'я</a:t>
            </a:r>
            <a:r>
              <a:rPr lang="ru-RU" sz="2000" dirty="0" smtClean="0"/>
              <a:t> М. Василенка </a:t>
            </a:r>
            <a:r>
              <a:rPr lang="ru-RU" sz="2000" dirty="0" err="1" smtClean="0"/>
              <a:t>погіршувався</a:t>
            </a:r>
            <a:r>
              <a:rPr lang="ru-RU" sz="2000" dirty="0" smtClean="0"/>
              <a:t> з </a:t>
            </a:r>
            <a:r>
              <a:rPr lang="ru-RU" sz="2000" dirty="0" err="1" smtClean="0"/>
              <a:t>кожним</a:t>
            </a:r>
            <a:r>
              <a:rPr lang="ru-RU" sz="2000" dirty="0" smtClean="0"/>
              <a:t> роком. Через </a:t>
            </a:r>
            <a:r>
              <a:rPr lang="ru-RU" sz="2000" dirty="0" err="1" smtClean="0"/>
              <a:t>тяжку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нервову</a:t>
            </a:r>
            <a:r>
              <a:rPr lang="ru-RU" sz="2000" dirty="0" smtClean="0"/>
              <a:t> хворобу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міг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повноцінно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працювати</a:t>
            </a:r>
            <a:r>
              <a:rPr lang="ru-RU" sz="2000" dirty="0" smtClean="0"/>
              <a:t>.</a:t>
            </a:r>
          </a:p>
          <a:p>
            <a:r>
              <a:rPr lang="ru-RU" sz="2000" dirty="0" smtClean="0">
                <a:solidFill>
                  <a:schemeClr val="tx1"/>
                </a:solidFill>
                <a:hlinkClick r:id="rId5" tooltip="1929"/>
              </a:rPr>
              <a:t>1929</a:t>
            </a:r>
            <a:r>
              <a:rPr lang="ru-RU" sz="2000" dirty="0"/>
              <a:t> року </a:t>
            </a:r>
            <a:r>
              <a:rPr lang="ru-RU" sz="2000" dirty="0" err="1"/>
              <a:t>Микола</a:t>
            </a:r>
            <a:r>
              <a:rPr lang="ru-RU" sz="2000" dirty="0"/>
              <a:t> Василенко був </a:t>
            </a:r>
            <a:r>
              <a:rPr lang="ru-RU" sz="2000" dirty="0" err="1"/>
              <a:t>позбавлений</a:t>
            </a:r>
            <a:r>
              <a:rPr lang="ru-RU" sz="2000" dirty="0"/>
              <a:t> </a:t>
            </a:r>
            <a:r>
              <a:rPr lang="ru-RU" sz="2000" dirty="0" err="1"/>
              <a:t>змоги</a:t>
            </a:r>
            <a:r>
              <a:rPr lang="ru-RU" sz="2000" dirty="0"/>
              <a:t> </a:t>
            </a:r>
            <a:r>
              <a:rPr lang="ru-RU" sz="2000" dirty="0" err="1"/>
              <a:t>займати</a:t>
            </a:r>
            <a:r>
              <a:rPr lang="ru-RU" sz="2000" dirty="0"/>
              <a:t> </a:t>
            </a:r>
            <a:r>
              <a:rPr lang="ru-RU" sz="2000" dirty="0" err="1"/>
              <a:t>керівні</a:t>
            </a:r>
            <a:r>
              <a:rPr lang="ru-RU" sz="2000" dirty="0"/>
              <a:t> посади в УАН. </a:t>
            </a:r>
            <a:r>
              <a:rPr lang="ru-RU" sz="2000" dirty="0">
                <a:hlinkClick r:id="rId6" tooltip="3 жовтня"/>
              </a:rPr>
              <a:t>3 </a:t>
            </a:r>
            <a:r>
              <a:rPr lang="ru-RU" sz="2000" dirty="0" err="1">
                <a:hlinkClick r:id="rId6" tooltip="3 жовтня"/>
              </a:rPr>
              <a:t>жовтня</a:t>
            </a:r>
            <a:r>
              <a:rPr lang="ru-RU" sz="2000" dirty="0"/>
              <a:t> </a:t>
            </a:r>
            <a:r>
              <a:rPr lang="ru-RU" sz="2000" dirty="0">
                <a:hlinkClick r:id="rId7" tooltip="1935"/>
              </a:rPr>
              <a:t>1935</a:t>
            </a:r>
            <a:r>
              <a:rPr lang="ru-RU" sz="2000" dirty="0"/>
              <a:t> року М. П. Василенка не стало. Його </a:t>
            </a:r>
            <a:r>
              <a:rPr lang="ru-RU" sz="2000" dirty="0" err="1"/>
              <a:t>поховано</a:t>
            </a:r>
            <a:r>
              <a:rPr lang="ru-RU" sz="2000" dirty="0"/>
              <a:t> у </a:t>
            </a:r>
            <a:r>
              <a:rPr lang="ru-RU" sz="2000" dirty="0" err="1"/>
              <a:t>Києві</a:t>
            </a:r>
            <a:r>
              <a:rPr lang="ru-RU" sz="2000" dirty="0"/>
              <a:t> на </a:t>
            </a:r>
            <a:r>
              <a:rPr lang="ru-RU" sz="2000" dirty="0" err="1">
                <a:hlinkClick r:id="rId8" tooltip="Лук'янівський цвинтар"/>
              </a:rPr>
              <a:t>Лук'янівському</a:t>
            </a:r>
            <a:r>
              <a:rPr lang="ru-RU" sz="2000" dirty="0">
                <a:hlinkClick r:id="rId8" tooltip="Лук'янівський цвинтар"/>
              </a:rPr>
              <a:t> </a:t>
            </a:r>
            <a:endParaRPr lang="ru-RU" sz="2000" dirty="0" smtClean="0"/>
          </a:p>
          <a:p>
            <a:r>
              <a:rPr lang="ru-RU" sz="2000" i="1" dirty="0" smtClean="0"/>
              <a:t>М</a:t>
            </a:r>
            <a:r>
              <a:rPr lang="ru-RU" sz="2000" i="1" dirty="0"/>
              <a:t>. П. Василенко був </a:t>
            </a:r>
            <a:r>
              <a:rPr lang="ru-RU" sz="2000" i="1" dirty="0" err="1"/>
              <a:t>одружений</a:t>
            </a:r>
            <a:r>
              <a:rPr lang="ru-RU" sz="2000" i="1" dirty="0"/>
              <a:t> з </a:t>
            </a:r>
            <a:r>
              <a:rPr lang="ru-RU" sz="2000" i="1" dirty="0">
                <a:hlinkClick r:id="rId9" tooltip="Полонська-Василенко Наталія Дмитрівна"/>
              </a:rPr>
              <a:t>Н. </a:t>
            </a:r>
            <a:r>
              <a:rPr lang="ru-RU" sz="2000" i="1" dirty="0" err="1">
                <a:hlinkClick r:id="rId9" tooltip="Полонська-Василенко Наталія Дмитрівна"/>
              </a:rPr>
              <a:t>Полонською</a:t>
            </a:r>
            <a:r>
              <a:rPr lang="ru-RU" sz="2000" i="1" dirty="0">
                <a:hlinkClick r:id="rId9" tooltip="Полонська-Василенко Наталія Дмитрівна"/>
              </a:rPr>
              <a:t>-</a:t>
            </a:r>
            <a:r>
              <a:rPr lang="ru-RU" sz="2000" dirty="0">
                <a:hlinkClick r:id="rId9" tooltip="Полонська-Василенко Наталія Дмитрівна"/>
              </a:rPr>
              <a:t>Василенко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8155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01824"/>
            <a:ext cx="8578200" cy="1070992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effectLst/>
              </a:rPr>
              <a:t>1991 року одну </a:t>
            </a:r>
            <a:r>
              <a:rPr lang="ru-RU" sz="2200" b="1" dirty="0" err="1">
                <a:effectLst/>
              </a:rPr>
              <a:t>із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вулиць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Києва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перейменовано</a:t>
            </a:r>
            <a:r>
              <a:rPr lang="ru-RU" sz="2200" b="1" dirty="0">
                <a:effectLst/>
              </a:rPr>
              <a:t> на </a:t>
            </a:r>
            <a:r>
              <a:rPr lang="ru-RU" sz="2200" b="1" dirty="0" err="1">
                <a:effectLst/>
                <a:hlinkClick r:id="rId2" tooltip="Вулиця Миколи Василенка"/>
              </a:rPr>
              <a:t>вулицю</a:t>
            </a:r>
            <a:r>
              <a:rPr lang="ru-RU" sz="2200" b="1" dirty="0">
                <a:effectLst/>
                <a:hlinkClick r:id="rId2" tooltip="Вулиця Миколи Василенка"/>
              </a:rPr>
              <a:t> </a:t>
            </a:r>
            <a:r>
              <a:rPr lang="ru-RU" sz="2200" b="1" dirty="0" err="1">
                <a:effectLst/>
                <a:hlinkClick r:id="rId2" tooltip="Вулиця Миколи Василенка"/>
              </a:rPr>
              <a:t>Миколи</a:t>
            </a:r>
            <a:r>
              <a:rPr lang="ru-RU" sz="2200" b="1" dirty="0">
                <a:effectLst/>
                <a:hlinkClick r:id="rId2" tooltip="Вулиця Миколи Василенка"/>
              </a:rPr>
              <a:t> </a:t>
            </a:r>
            <a:r>
              <a:rPr lang="ru-RU" sz="2200" b="1" dirty="0" smtClean="0">
                <a:effectLst/>
                <a:hlinkClick r:id="rId2" tooltip="Вулиця Миколи Василенка"/>
              </a:rPr>
              <a:t>Василенка</a:t>
            </a:r>
            <a:r>
              <a:rPr lang="ru-RU" sz="2200" b="1" baseline="30000" dirty="0" smtClean="0">
                <a:effectLst/>
              </a:rPr>
              <a:t>[</a:t>
            </a:r>
            <a:r>
              <a:rPr lang="ru-RU" sz="2200" b="1" dirty="0">
                <a:effectLst/>
              </a:rPr>
              <a:t/>
            </a:r>
            <a:br>
              <a:rPr lang="ru-RU" sz="2200" b="1" dirty="0">
                <a:effectLst/>
              </a:rPr>
            </a:br>
            <a:r>
              <a:rPr lang="ru-RU" sz="2200" b="1" dirty="0" err="1">
                <a:effectLst/>
              </a:rPr>
              <a:t>Гідним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пошануванням</a:t>
            </a:r>
            <a:r>
              <a:rPr lang="ru-RU" sz="2200" b="1" dirty="0">
                <a:effectLst/>
              </a:rPr>
              <a:t> стала </a:t>
            </a:r>
            <a:r>
              <a:rPr lang="ru-RU" sz="2200" b="1" dirty="0" err="1">
                <a:effectLst/>
              </a:rPr>
              <a:t>публікація</a:t>
            </a:r>
            <a:r>
              <a:rPr lang="ru-RU" sz="2200" b="1" dirty="0">
                <a:effectLst/>
              </a:rPr>
              <a:t> у 2006–2008 роках </a:t>
            </a:r>
            <a:r>
              <a:rPr lang="ru-RU" sz="2200" b="1" dirty="0" err="1">
                <a:effectLst/>
              </a:rPr>
              <a:t>Інститутом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держави</a:t>
            </a:r>
            <a:r>
              <a:rPr lang="ru-RU" sz="2200" b="1" dirty="0">
                <a:effectLst/>
              </a:rPr>
              <a:t> і права </a:t>
            </a:r>
            <a:r>
              <a:rPr lang="ru-RU" sz="2200" b="1" dirty="0" err="1">
                <a:effectLst/>
              </a:rPr>
              <a:t>ім</a:t>
            </a:r>
            <a:r>
              <a:rPr lang="ru-RU" sz="2200" b="1" dirty="0">
                <a:effectLst/>
              </a:rPr>
              <a:t>. В. М. </a:t>
            </a:r>
            <a:r>
              <a:rPr lang="ru-RU" sz="2200" b="1" dirty="0" err="1">
                <a:effectLst/>
              </a:rPr>
              <a:t>Корецького</a:t>
            </a:r>
            <a:r>
              <a:rPr lang="ru-RU" sz="2200" b="1" dirty="0">
                <a:effectLst/>
              </a:rPr>
              <a:t> НАН </a:t>
            </a:r>
            <a:r>
              <a:rPr lang="ru-RU" sz="2200" b="1" dirty="0" err="1">
                <a:effectLst/>
              </a:rPr>
              <a:t>України</a:t>
            </a:r>
            <a:r>
              <a:rPr lang="ru-RU" sz="2200" b="1" dirty="0">
                <a:effectLst/>
              </a:rPr>
              <a:t> у </a:t>
            </a:r>
            <a:r>
              <a:rPr lang="ru-RU" sz="2200" b="1" dirty="0" err="1">
                <a:effectLst/>
              </a:rPr>
              <a:t>видавництві</a:t>
            </a:r>
            <a:r>
              <a:rPr lang="ru-RU" sz="2200" b="1" dirty="0">
                <a:effectLst/>
              </a:rPr>
              <a:t> «</a:t>
            </a:r>
            <a:r>
              <a:rPr lang="ru-RU" sz="2200" b="1" dirty="0" err="1">
                <a:effectLst/>
              </a:rPr>
              <a:t>Юридична</a:t>
            </a:r>
            <a:r>
              <a:rPr lang="ru-RU" sz="2200" b="1" dirty="0">
                <a:effectLst/>
              </a:rPr>
              <a:t> думка» </a:t>
            </a:r>
            <a:r>
              <a:rPr lang="ru-RU" sz="2200" b="1" dirty="0" err="1">
                <a:effectLst/>
              </a:rPr>
              <a:t>вибраних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творів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Миколи</a:t>
            </a:r>
            <a:r>
              <a:rPr lang="ru-RU" sz="2200" b="1" dirty="0">
                <a:effectLst/>
              </a:rPr>
              <a:t> Василенка у </a:t>
            </a:r>
            <a:r>
              <a:rPr lang="ru-RU" sz="2200" b="1" dirty="0" err="1">
                <a:effectLst/>
              </a:rPr>
              <a:t>трьох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smtClean="0">
                <a:effectLst/>
              </a:rPr>
              <a:t>томах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44824"/>
            <a:ext cx="3888432" cy="478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92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</TotalTime>
  <Words>294</Words>
  <Application>Microsoft Office PowerPoint</Application>
  <PresentationFormat>Экран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Презентация PowerPoint</vt:lpstr>
      <vt:lpstr>Мико́ла Про́копович Василе́нко (14 лютого 1866, жовтня 1935, Київ, УРСР) — український вчений-історик, громадський та політичний діяч. Член ТУП. 1917 року — член Української Центральної Ради, куратор Київського шкільного округу. За Гетьманату 1918 р. — голова Ради міністрів, міністр освіти, голова Державного Сенату. </vt:lpstr>
      <vt:lpstr>Народився у Есмані.</vt:lpstr>
      <vt:lpstr>Презентация PowerPoint</vt:lpstr>
      <vt:lpstr>Презентация PowerPoint</vt:lpstr>
      <vt:lpstr>1991 року одну із вулиць Києва перейменовано на вулицю Миколи Василенка[ Гідним пошануванням стала публікація у 2006–2008 роках Інститутом держави і права ім. В. М. Корецького НАН України у видавництві «Юридична думка» вибраних творів Миколи Василенка у трьох томах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Оля))))))</dc:creator>
  <cp:lastModifiedBy>Роман</cp:lastModifiedBy>
  <cp:revision>5</cp:revision>
  <dcterms:created xsi:type="dcterms:W3CDTF">2013-11-27T15:59:01Z</dcterms:created>
  <dcterms:modified xsi:type="dcterms:W3CDTF">2013-12-25T16:25:57Z</dcterms:modified>
</cp:coreProperties>
</file>