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6F81568-8C71-4515-BDBE-94DDB5B80C66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0C35FB4-216E-4105-A8D3-8ED516A32768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1568-8C71-4515-BDBE-94DDB5B80C66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5FB4-216E-4105-A8D3-8ED516A32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1568-8C71-4515-BDBE-94DDB5B80C66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5FB4-216E-4105-A8D3-8ED516A32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1568-8C71-4515-BDBE-94DDB5B80C66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5FB4-216E-4105-A8D3-8ED516A32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1568-8C71-4515-BDBE-94DDB5B80C66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5FB4-216E-4105-A8D3-8ED516A32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1568-8C71-4515-BDBE-94DDB5B80C66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5FB4-216E-4105-A8D3-8ED516A3276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1568-8C71-4515-BDBE-94DDB5B80C66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5FB4-216E-4105-A8D3-8ED516A32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1568-8C71-4515-BDBE-94DDB5B80C66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5FB4-216E-4105-A8D3-8ED516A32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1568-8C71-4515-BDBE-94DDB5B80C66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5FB4-216E-4105-A8D3-8ED516A32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1568-8C71-4515-BDBE-94DDB5B80C66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5FB4-216E-4105-A8D3-8ED516A32768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1568-8C71-4515-BDBE-94DDB5B80C66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5FB4-216E-4105-A8D3-8ED516A32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6F81568-8C71-4515-BDBE-94DDB5B80C66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0C35FB4-216E-4105-A8D3-8ED516A327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581128"/>
            <a:ext cx="3528392" cy="1440160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підготували:</a:t>
            </a:r>
          </a:p>
          <a:p>
            <a:pPr algn="just"/>
            <a:r>
              <a:rPr lang="uk-UA" dirty="0" smtClean="0"/>
              <a:t>учениці 11- М класу</a:t>
            </a:r>
          </a:p>
          <a:p>
            <a:pPr algn="just"/>
            <a:r>
              <a:rPr lang="uk-UA" dirty="0" smtClean="0"/>
              <a:t>Бережна Тамара, </a:t>
            </a:r>
          </a:p>
          <a:p>
            <a:pPr algn="just"/>
            <a:r>
              <a:rPr lang="uk-UA" dirty="0" smtClean="0"/>
              <a:t>Ситник Тетяна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36717"/>
            <a:ext cx="3672408" cy="102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806"/>
            <a:ext cx="4555449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450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2185467"/>
          </a:xfrm>
        </p:spPr>
        <p:txBody>
          <a:bodyPr>
            <a:normAutofit fontScale="92500" lnSpcReduction="20000"/>
          </a:bodyPr>
          <a:lstStyle/>
          <a:p>
            <a:pPr marL="68580" indent="0" algn="just">
              <a:buNone/>
            </a:pPr>
            <a:r>
              <a:rPr lang="ru-RU" dirty="0" err="1"/>
              <a:t>Якщо</a:t>
            </a:r>
            <a:r>
              <a:rPr lang="ru-RU" dirty="0"/>
              <a:t> роман «</a:t>
            </a:r>
            <a:r>
              <a:rPr lang="ru-RU" dirty="0" err="1"/>
              <a:t>Тронка</a:t>
            </a:r>
            <a:r>
              <a:rPr lang="ru-RU" dirty="0"/>
              <a:t>» </a:t>
            </a:r>
            <a:r>
              <a:rPr lang="ru-RU" dirty="0" err="1"/>
              <a:t>приніс</a:t>
            </a:r>
            <a:r>
              <a:rPr lang="ru-RU" dirty="0"/>
              <a:t> </a:t>
            </a:r>
            <a:r>
              <a:rPr lang="ru-RU" dirty="0" err="1"/>
              <a:t>авторові</a:t>
            </a:r>
            <a:r>
              <a:rPr lang="ru-RU" dirty="0"/>
              <a:t> </a:t>
            </a:r>
            <a:r>
              <a:rPr lang="ru-RU" dirty="0" err="1"/>
              <a:t>Ленінську</a:t>
            </a:r>
            <a:r>
              <a:rPr lang="ru-RU" dirty="0"/>
              <a:t> </a:t>
            </a:r>
            <a:r>
              <a:rPr lang="ru-RU" dirty="0" err="1"/>
              <a:t>премію</a:t>
            </a:r>
            <a:r>
              <a:rPr lang="ru-RU" dirty="0"/>
              <a:t> (1964р.), то доля </a:t>
            </a:r>
            <a:r>
              <a:rPr lang="ru-RU" dirty="0" err="1"/>
              <a:t>написаного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 60-х </a:t>
            </a:r>
            <a:r>
              <a:rPr lang="ru-RU" dirty="0" err="1"/>
              <a:t>років</a:t>
            </a:r>
            <a:r>
              <a:rPr lang="ru-RU" dirty="0"/>
              <a:t> «Собору» </a:t>
            </a:r>
            <a:r>
              <a:rPr lang="ru-RU" dirty="0" err="1"/>
              <a:t>склалася</a:t>
            </a:r>
            <a:r>
              <a:rPr lang="ru-RU" dirty="0"/>
              <a:t> драматично.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рецензії</a:t>
            </a:r>
            <a:r>
              <a:rPr lang="ru-RU" dirty="0"/>
              <a:t> на роман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схвальні</a:t>
            </a:r>
            <a:r>
              <a:rPr lang="ru-RU" dirty="0"/>
              <a:t>, але </a:t>
            </a:r>
            <a:r>
              <a:rPr lang="ru-RU" dirty="0" err="1"/>
              <a:t>невдовзі</a:t>
            </a:r>
            <a:r>
              <a:rPr lang="ru-RU" dirty="0"/>
              <a:t> </a:t>
            </a:r>
            <a:r>
              <a:rPr lang="ru-RU" dirty="0" err="1"/>
              <a:t>вульгаризаторська</a:t>
            </a:r>
            <a:r>
              <a:rPr lang="ru-RU" dirty="0"/>
              <a:t> критика </a:t>
            </a:r>
            <a:r>
              <a:rPr lang="ru-RU" dirty="0" err="1"/>
              <a:t>піддала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тенденційному</a:t>
            </a:r>
            <a:r>
              <a:rPr lang="ru-RU" dirty="0"/>
              <a:t> </a:t>
            </a:r>
            <a:r>
              <a:rPr lang="ru-RU" dirty="0" err="1"/>
              <a:t>остракізму</a:t>
            </a:r>
            <a:r>
              <a:rPr lang="ru-RU" dirty="0"/>
              <a:t>, і </a:t>
            </a:r>
            <a:r>
              <a:rPr lang="ru-RU" dirty="0" err="1"/>
              <a:t>твір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вилучено</a:t>
            </a:r>
            <a:r>
              <a:rPr lang="ru-RU" dirty="0"/>
              <a:t> з </a:t>
            </a:r>
            <a:r>
              <a:rPr lang="ru-RU" dirty="0" err="1"/>
              <a:t>літературного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на два </a:t>
            </a:r>
            <a:r>
              <a:rPr lang="ru-RU" dirty="0" err="1"/>
              <a:t>десятиліття</a:t>
            </a:r>
            <a:r>
              <a:rPr lang="ru-RU" dirty="0"/>
              <a:t>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821153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88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836712"/>
            <a:ext cx="4104456" cy="5688632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dirty="0" err="1"/>
              <a:t>Працю</a:t>
            </a:r>
            <a:r>
              <a:rPr lang="ru-RU" dirty="0"/>
              <a:t> на </a:t>
            </a:r>
            <a:r>
              <a:rPr lang="ru-RU" dirty="0" err="1"/>
              <a:t>ниві</a:t>
            </a:r>
            <a:r>
              <a:rPr lang="ru-RU" dirty="0"/>
              <a:t> </a:t>
            </a:r>
            <a:r>
              <a:rPr lang="ru-RU" dirty="0" err="1"/>
              <a:t>художньої</a:t>
            </a:r>
            <a:r>
              <a:rPr lang="ru-RU" dirty="0"/>
              <a:t> </a:t>
            </a:r>
            <a:r>
              <a:rPr lang="ru-RU" dirty="0" err="1"/>
              <a:t>прози</a:t>
            </a:r>
            <a:r>
              <a:rPr lang="ru-RU" dirty="0"/>
              <a:t> Олесь Гончар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поєднує</a:t>
            </a:r>
            <a:r>
              <a:rPr lang="ru-RU" dirty="0"/>
              <a:t> з </a:t>
            </a:r>
            <a:r>
              <a:rPr lang="ru-RU" dirty="0" err="1"/>
              <a:t>літературно</a:t>
            </a:r>
            <a:r>
              <a:rPr lang="ru-RU" dirty="0"/>
              <a:t>-критичною </a:t>
            </a:r>
            <a:r>
              <a:rPr lang="ru-RU" dirty="0" err="1"/>
              <a:t>творчістю</a:t>
            </a:r>
            <a:r>
              <a:rPr lang="ru-RU" dirty="0"/>
              <a:t>. Почавши </a:t>
            </a:r>
            <a:r>
              <a:rPr lang="ru-RU" dirty="0" err="1"/>
              <a:t>ще</a:t>
            </a:r>
            <a:r>
              <a:rPr lang="ru-RU" dirty="0"/>
              <a:t> в </a:t>
            </a:r>
            <a:r>
              <a:rPr lang="ru-RU" dirty="0" err="1"/>
              <a:t>студентські</a:t>
            </a:r>
            <a:r>
              <a:rPr lang="ru-RU" dirty="0"/>
              <a:t> роки з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поетики</a:t>
            </a:r>
            <a:r>
              <a:rPr lang="ru-RU" dirty="0"/>
              <a:t> М. </a:t>
            </a:r>
            <a:r>
              <a:rPr lang="ru-RU" dirty="0" err="1"/>
              <a:t>Коцюбинського</a:t>
            </a:r>
            <a:r>
              <a:rPr lang="ru-RU" dirty="0"/>
              <a:t> і В. </a:t>
            </a:r>
            <a:r>
              <a:rPr lang="ru-RU" dirty="0" err="1"/>
              <a:t>Стефаника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 створив десятки статей,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публікувалися</a:t>
            </a:r>
            <a:r>
              <a:rPr lang="ru-RU" dirty="0"/>
              <a:t> в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книгах («Про наше </a:t>
            </a:r>
            <a:r>
              <a:rPr lang="ru-RU" dirty="0" err="1"/>
              <a:t>письменство</a:t>
            </a:r>
            <a:r>
              <a:rPr lang="ru-RU" dirty="0"/>
              <a:t>», 1972; «О тех, кто дорог», 1978; «</a:t>
            </a:r>
            <a:r>
              <a:rPr lang="ru-RU" dirty="0" err="1"/>
              <a:t>Письменницькі</a:t>
            </a:r>
            <a:r>
              <a:rPr lang="ru-RU" dirty="0"/>
              <a:t> </a:t>
            </a:r>
            <a:r>
              <a:rPr lang="ru-RU" dirty="0" err="1"/>
              <a:t>роздуми</a:t>
            </a:r>
            <a:r>
              <a:rPr lang="ru-RU" dirty="0"/>
              <a:t>», 1980) та входили </a:t>
            </a:r>
            <a:r>
              <a:rPr lang="ru-RU" dirty="0" err="1"/>
              <a:t>частково</a:t>
            </a:r>
            <a:r>
              <a:rPr lang="ru-RU" dirty="0"/>
              <a:t> до </a:t>
            </a:r>
            <a:r>
              <a:rPr lang="ru-RU" dirty="0" err="1"/>
              <a:t>шеститомного</a:t>
            </a:r>
            <a:r>
              <a:rPr lang="ru-RU" dirty="0"/>
              <a:t> </a:t>
            </a:r>
            <a:r>
              <a:rPr lang="ru-RU" dirty="0" err="1"/>
              <a:t>зібрання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2" y="836712"/>
            <a:ext cx="409677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78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08912" cy="1033339"/>
          </a:xfrm>
        </p:spPr>
        <p:txBody>
          <a:bodyPr>
            <a:normAutofit fontScale="92500" lnSpcReduction="10000"/>
          </a:bodyPr>
          <a:lstStyle/>
          <a:p>
            <a:pPr marL="68580" indent="0" algn="just">
              <a:buNone/>
            </a:pPr>
            <a:r>
              <a:rPr lang="ru-RU" dirty="0"/>
              <a:t>Твори О. Гончара </a:t>
            </a:r>
            <a:r>
              <a:rPr lang="ru-RU" dirty="0" err="1"/>
              <a:t>перекладалися</a:t>
            </a:r>
            <a:r>
              <a:rPr lang="ru-RU" dirty="0"/>
              <a:t> на 67 </a:t>
            </a:r>
            <a:r>
              <a:rPr lang="ru-RU" dirty="0" err="1"/>
              <a:t>мов</a:t>
            </a:r>
            <a:r>
              <a:rPr lang="ru-RU" dirty="0"/>
              <a:t>, а </a:t>
            </a:r>
            <a:r>
              <a:rPr lang="ru-RU" dirty="0" err="1"/>
              <a:t>творчий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 </a:t>
            </a:r>
            <a:r>
              <a:rPr lang="ru-RU" dirty="0" err="1"/>
              <a:t>засвоюється</a:t>
            </a:r>
            <a:r>
              <a:rPr lang="ru-RU" dirty="0"/>
              <a:t> і </a:t>
            </a:r>
            <a:r>
              <a:rPr lang="ru-RU" dirty="0" err="1"/>
              <a:t>вітчизняними</a:t>
            </a:r>
            <a:r>
              <a:rPr lang="ru-RU" dirty="0"/>
              <a:t>, і </a:t>
            </a:r>
            <a:r>
              <a:rPr lang="ru-RU" dirty="0" err="1"/>
              <a:t>зарубіжними</a:t>
            </a:r>
            <a:r>
              <a:rPr lang="ru-RU" dirty="0"/>
              <a:t> </a:t>
            </a:r>
            <a:r>
              <a:rPr lang="ru-RU" dirty="0" err="1"/>
              <a:t>майстрами</a:t>
            </a:r>
            <a:r>
              <a:rPr lang="ru-RU" dirty="0"/>
              <a:t> слова.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06" y="2057725"/>
            <a:ext cx="398200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3" y="1787949"/>
            <a:ext cx="3995936" cy="399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803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1393380"/>
          </a:xfrm>
        </p:spPr>
        <p:txBody>
          <a:bodyPr/>
          <a:lstStyle/>
          <a:p>
            <a:pPr marL="68580" indent="0">
              <a:buNone/>
            </a:pPr>
            <a:r>
              <a:rPr lang="ru-RU" dirty="0"/>
              <a:t> Помер </a:t>
            </a:r>
            <a:r>
              <a:rPr lang="ru-RU" dirty="0" err="1"/>
              <a:t>письменник</a:t>
            </a:r>
            <a:r>
              <a:rPr lang="ru-RU" dirty="0"/>
              <a:t> 14 </a:t>
            </a:r>
            <a:r>
              <a:rPr lang="ru-RU" dirty="0" err="1"/>
              <a:t>липня</a:t>
            </a:r>
            <a:r>
              <a:rPr lang="ru-RU" dirty="0"/>
              <a:t> 1995р.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196752"/>
            <a:ext cx="700877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31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 bwMode="auto">
          <a:xfrm>
            <a:off x="395536" y="928688"/>
            <a:ext cx="8335415" cy="552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540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80920" cy="1969444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800" dirty="0"/>
              <a:t>Олесь </a:t>
            </a:r>
            <a:r>
              <a:rPr lang="ru-RU" sz="1800" dirty="0" err="1"/>
              <a:t>Терентійович</a:t>
            </a:r>
            <a:r>
              <a:rPr lang="ru-RU" sz="1800" dirty="0"/>
              <a:t> Гончар </a:t>
            </a:r>
            <a:r>
              <a:rPr lang="ru-RU" sz="1800" dirty="0" err="1"/>
              <a:t>народився</a:t>
            </a:r>
            <a:r>
              <a:rPr lang="ru-RU" sz="1800" dirty="0"/>
              <a:t> 3 </a:t>
            </a:r>
            <a:r>
              <a:rPr lang="ru-RU" sz="1800" dirty="0" err="1"/>
              <a:t>квітня</a:t>
            </a:r>
            <a:r>
              <a:rPr lang="ru-RU" sz="1800" dirty="0"/>
              <a:t> 1918</a:t>
            </a:r>
            <a:r>
              <a:rPr lang="en-US" sz="1800" dirty="0"/>
              <a:t>p.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смерті</a:t>
            </a:r>
            <a:r>
              <a:rPr lang="ru-RU" sz="1800" dirty="0"/>
              <a:t> </a:t>
            </a:r>
            <a:r>
              <a:rPr lang="ru-RU" sz="1800" dirty="0" err="1"/>
              <a:t>матері</a:t>
            </a:r>
            <a:r>
              <a:rPr lang="ru-RU" sz="1800" dirty="0"/>
              <a:t>, коли </a:t>
            </a:r>
            <a:r>
              <a:rPr lang="ru-RU" sz="1800" dirty="0" err="1"/>
              <a:t>хлопцеві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3 роки,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заводського</a:t>
            </a:r>
            <a:r>
              <a:rPr lang="ru-RU" sz="1800" dirty="0"/>
              <a:t> селища на </a:t>
            </a:r>
            <a:r>
              <a:rPr lang="ru-RU" sz="1800" dirty="0" err="1"/>
              <a:t>околиці</a:t>
            </a:r>
            <a:r>
              <a:rPr lang="ru-RU" sz="1800" dirty="0"/>
              <a:t> </a:t>
            </a:r>
            <a:r>
              <a:rPr lang="ru-RU" sz="1800" dirty="0" err="1"/>
              <a:t>Катеринослава</a:t>
            </a:r>
            <a:r>
              <a:rPr lang="ru-RU" sz="1800" dirty="0"/>
              <a:t> (</a:t>
            </a:r>
            <a:r>
              <a:rPr lang="ru-RU" sz="1800" dirty="0" err="1"/>
              <a:t>тепер</a:t>
            </a:r>
            <a:r>
              <a:rPr lang="ru-RU" sz="1800" dirty="0"/>
              <a:t> </a:t>
            </a:r>
            <a:r>
              <a:rPr lang="ru-RU" sz="1800" dirty="0" err="1"/>
              <a:t>Дніпропетровськ</a:t>
            </a:r>
            <a:r>
              <a:rPr lang="ru-RU" sz="1800" dirty="0"/>
              <a:t>) </a:t>
            </a:r>
            <a:r>
              <a:rPr lang="ru-RU" sz="1800" dirty="0" err="1"/>
              <a:t>його</a:t>
            </a:r>
            <a:r>
              <a:rPr lang="ru-RU" sz="1800" dirty="0"/>
              <a:t> забрали на </a:t>
            </a:r>
            <a:r>
              <a:rPr lang="ru-RU" sz="1800" dirty="0" err="1"/>
              <a:t>виховання</a:t>
            </a:r>
            <a:r>
              <a:rPr lang="ru-RU" sz="1800" dirty="0"/>
              <a:t> </a:t>
            </a:r>
            <a:r>
              <a:rPr lang="ru-RU" sz="1800" dirty="0" err="1"/>
              <a:t>дід</a:t>
            </a:r>
            <a:r>
              <a:rPr lang="ru-RU" sz="1800" dirty="0"/>
              <a:t> і бабуся в слободу </a:t>
            </a:r>
            <a:r>
              <a:rPr lang="ru-RU" sz="1800" dirty="0" err="1"/>
              <a:t>Суху</a:t>
            </a:r>
            <a:r>
              <a:rPr lang="ru-RU" sz="1800" dirty="0"/>
              <a:t> </a:t>
            </a:r>
            <a:r>
              <a:rPr lang="ru-RU" sz="1800" dirty="0" err="1"/>
              <a:t>Козельщанського</a:t>
            </a:r>
            <a:r>
              <a:rPr lang="ru-RU" sz="1800" dirty="0"/>
              <a:t> району </a:t>
            </a:r>
            <a:r>
              <a:rPr lang="ru-RU" sz="1800" dirty="0" err="1"/>
              <a:t>Полтавської</a:t>
            </a:r>
            <a:r>
              <a:rPr lang="ru-RU" sz="1800" dirty="0"/>
              <a:t> </a:t>
            </a:r>
            <a:r>
              <a:rPr lang="ru-RU" sz="1800" dirty="0" err="1"/>
              <a:t>області</a:t>
            </a:r>
            <a:r>
              <a:rPr lang="ru-RU" sz="1800" dirty="0"/>
              <a:t>. </a:t>
            </a:r>
            <a:r>
              <a:rPr lang="ru-RU" sz="1800" dirty="0" err="1"/>
              <a:t>Працьовита</a:t>
            </a:r>
            <a:r>
              <a:rPr lang="ru-RU" sz="1800" dirty="0"/>
              <a:t> і </a:t>
            </a:r>
            <a:r>
              <a:rPr lang="ru-RU" sz="1800" dirty="0" err="1"/>
              <a:t>щира</a:t>
            </a:r>
            <a:r>
              <a:rPr lang="ru-RU" sz="1800" dirty="0"/>
              <a:t> в </a:t>
            </a:r>
            <a:r>
              <a:rPr lang="ru-RU" sz="1800" dirty="0" err="1"/>
              <a:t>ставленні</a:t>
            </a:r>
            <a:r>
              <a:rPr lang="ru-RU" sz="1800" dirty="0"/>
              <a:t> до людей бабуся </a:t>
            </a:r>
            <a:r>
              <a:rPr lang="ru-RU" sz="1800" dirty="0" err="1"/>
              <a:t>замінила</a:t>
            </a:r>
            <a:r>
              <a:rPr lang="ru-RU" sz="1800" dirty="0"/>
              <a:t> </a:t>
            </a:r>
            <a:r>
              <a:rPr lang="ru-RU" sz="1800" dirty="0" err="1"/>
              <a:t>майбутньому</a:t>
            </a:r>
            <a:r>
              <a:rPr lang="ru-RU" sz="1800" dirty="0"/>
              <a:t> </a:t>
            </a:r>
            <a:r>
              <a:rPr lang="ru-RU" sz="1800" dirty="0" err="1"/>
              <a:t>письменникові</a:t>
            </a:r>
            <a:r>
              <a:rPr lang="ru-RU" sz="1800" dirty="0"/>
              <a:t> </a:t>
            </a:r>
            <a:r>
              <a:rPr lang="ru-RU" sz="1800" dirty="0" err="1"/>
              <a:t>матір</a:t>
            </a:r>
            <a:r>
              <a:rPr lang="ru-RU" sz="1800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2593983" cy="398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88331"/>
            <a:ext cx="2938074" cy="431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36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4176464" cy="6120680"/>
          </a:xfrm>
        </p:spPr>
        <p:txBody>
          <a:bodyPr>
            <a:normAutofit fontScale="92500" lnSpcReduction="20000"/>
          </a:bodyPr>
          <a:lstStyle/>
          <a:p>
            <a:pPr marL="68580" indent="0" algn="just">
              <a:buNone/>
            </a:pPr>
            <a:r>
              <a:rPr lang="ru-RU" dirty="0" err="1"/>
              <a:t>Тридцяті</a:t>
            </a:r>
            <a:r>
              <a:rPr lang="ru-RU" dirty="0"/>
              <a:t> роки в </a:t>
            </a:r>
            <a:r>
              <a:rPr lang="ru-RU" dirty="0" err="1"/>
              <a:t>житті</a:t>
            </a:r>
            <a:r>
              <a:rPr lang="ru-RU" dirty="0"/>
              <a:t> Олеся Гончара —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як </a:t>
            </a:r>
            <a:r>
              <a:rPr lang="ru-RU" dirty="0" err="1"/>
              <a:t>громадянина</a:t>
            </a:r>
            <a:r>
              <a:rPr lang="ru-RU" dirty="0"/>
              <a:t> й </a:t>
            </a:r>
            <a:r>
              <a:rPr lang="ru-RU" dirty="0" err="1"/>
              <a:t>митця</a:t>
            </a:r>
            <a:r>
              <a:rPr lang="ru-RU" dirty="0"/>
              <a:t>. До </a:t>
            </a:r>
            <a:r>
              <a:rPr lang="ru-RU" dirty="0" err="1"/>
              <a:t>вступу</a:t>
            </a:r>
            <a:r>
              <a:rPr lang="ru-RU" dirty="0"/>
              <a:t> в </a:t>
            </a:r>
            <a:r>
              <a:rPr lang="ru-RU" dirty="0" err="1"/>
              <a:t>Харківський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 (1938)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навчався</a:t>
            </a:r>
            <a:r>
              <a:rPr lang="ru-RU" dirty="0"/>
              <a:t> в </a:t>
            </a:r>
            <a:r>
              <a:rPr lang="ru-RU" dirty="0" err="1"/>
              <a:t>технікумі</a:t>
            </a:r>
            <a:r>
              <a:rPr lang="ru-RU" dirty="0"/>
              <a:t> </a:t>
            </a:r>
            <a:r>
              <a:rPr lang="ru-RU" dirty="0" err="1"/>
              <a:t>журналістики</a:t>
            </a:r>
            <a:r>
              <a:rPr lang="ru-RU" dirty="0"/>
              <a:t>, </a:t>
            </a:r>
            <a:r>
              <a:rPr lang="ru-RU" dirty="0" err="1"/>
              <a:t>працював</a:t>
            </a:r>
            <a:r>
              <a:rPr lang="ru-RU" dirty="0"/>
              <a:t> у </a:t>
            </a:r>
            <a:r>
              <a:rPr lang="ru-RU" dirty="0" err="1"/>
              <a:t>районній</a:t>
            </a:r>
            <a:r>
              <a:rPr lang="ru-RU" dirty="0"/>
              <a:t> (на </a:t>
            </a:r>
            <a:r>
              <a:rPr lang="ru-RU" dirty="0" err="1"/>
              <a:t>Полтавщині</a:t>
            </a:r>
            <a:r>
              <a:rPr lang="ru-RU" dirty="0"/>
              <a:t>) та </a:t>
            </a:r>
            <a:r>
              <a:rPr lang="ru-RU" dirty="0" err="1"/>
              <a:t>обласній</a:t>
            </a:r>
            <a:r>
              <a:rPr lang="ru-RU" dirty="0"/>
              <a:t> </a:t>
            </a:r>
            <a:r>
              <a:rPr lang="ru-RU" dirty="0" err="1"/>
              <a:t>комсомольській</a:t>
            </a:r>
            <a:r>
              <a:rPr lang="ru-RU" dirty="0"/>
              <a:t> </a:t>
            </a:r>
            <a:r>
              <a:rPr lang="ru-RU" dirty="0" err="1"/>
              <a:t>газеті</a:t>
            </a:r>
            <a:r>
              <a:rPr lang="ru-RU" dirty="0"/>
              <a:t> в </a:t>
            </a:r>
            <a:r>
              <a:rPr lang="ru-RU" dirty="0" err="1"/>
              <a:t>Харкові</a:t>
            </a:r>
            <a:r>
              <a:rPr lang="ru-RU" dirty="0"/>
              <a:t> і </a:t>
            </a:r>
            <a:r>
              <a:rPr lang="ru-RU" dirty="0" err="1"/>
              <a:t>дедалі</a:t>
            </a:r>
            <a:r>
              <a:rPr lang="ru-RU" dirty="0"/>
              <a:t> </a:t>
            </a:r>
            <a:r>
              <a:rPr lang="ru-RU" dirty="0" err="1"/>
              <a:t>впевненіше</a:t>
            </a:r>
            <a:r>
              <a:rPr lang="ru-RU" dirty="0"/>
              <a:t> </a:t>
            </a:r>
            <a:r>
              <a:rPr lang="ru-RU" dirty="0" err="1"/>
              <a:t>пробував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творчі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як </a:t>
            </a:r>
            <a:r>
              <a:rPr lang="ru-RU" dirty="0" err="1"/>
              <a:t>письменник</a:t>
            </a:r>
            <a:r>
              <a:rPr lang="ru-RU" dirty="0"/>
              <a:t>. </a:t>
            </a:r>
            <a:r>
              <a:rPr lang="ru-RU" dirty="0" err="1"/>
              <a:t>Ранні</a:t>
            </a:r>
            <a:r>
              <a:rPr lang="ru-RU" dirty="0"/>
              <a:t> </a:t>
            </a:r>
            <a:r>
              <a:rPr lang="ru-RU" dirty="0" err="1"/>
              <a:t>оповідання</a:t>
            </a:r>
            <a:r>
              <a:rPr lang="ru-RU" dirty="0"/>
              <a:t> й </a:t>
            </a:r>
            <a:r>
              <a:rPr lang="ru-RU" dirty="0" err="1"/>
              <a:t>повісті</a:t>
            </a:r>
            <a:r>
              <a:rPr lang="ru-RU" dirty="0"/>
              <a:t> («</a:t>
            </a:r>
            <a:r>
              <a:rPr lang="ru-RU" dirty="0" err="1"/>
              <a:t>Черешні</a:t>
            </a:r>
            <a:r>
              <a:rPr lang="ru-RU" dirty="0"/>
              <a:t> </a:t>
            </a:r>
            <a:r>
              <a:rPr lang="ru-RU" dirty="0" err="1"/>
              <a:t>цвітуть</a:t>
            </a:r>
            <a:r>
              <a:rPr lang="ru-RU" dirty="0"/>
              <a:t>», «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Мостовий</a:t>
            </a:r>
            <a:r>
              <a:rPr lang="ru-RU" dirty="0"/>
              <a:t>» та </a:t>
            </a:r>
            <a:r>
              <a:rPr lang="ru-RU" dirty="0" err="1"/>
              <a:t>ін</a:t>
            </a:r>
            <a:r>
              <a:rPr lang="ru-RU" dirty="0"/>
              <a:t>.) Гончар </a:t>
            </a:r>
            <a:r>
              <a:rPr lang="ru-RU" dirty="0" err="1"/>
              <a:t>присвятив</a:t>
            </a:r>
            <a:r>
              <a:rPr lang="ru-RU" dirty="0"/>
              <a:t> людям, </a:t>
            </a:r>
            <a:r>
              <a:rPr lang="ru-RU" dirty="0" err="1"/>
              <a:t>яких</a:t>
            </a:r>
            <a:r>
              <a:rPr lang="ru-RU" dirty="0"/>
              <a:t> добре знав, з </a:t>
            </a:r>
            <a:r>
              <a:rPr lang="ru-RU" dirty="0" err="1"/>
              <a:t>якими</a:t>
            </a:r>
            <a:r>
              <a:rPr lang="ru-RU" dirty="0"/>
              <a:t> не раз </a:t>
            </a:r>
            <a:r>
              <a:rPr lang="ru-RU" dirty="0" err="1"/>
              <a:t>стрічався</a:t>
            </a:r>
            <a:r>
              <a:rPr lang="ru-RU" dirty="0"/>
              <a:t> в </a:t>
            </a:r>
            <a:r>
              <a:rPr lang="ru-RU" dirty="0" err="1"/>
              <a:t>житті</a:t>
            </a:r>
            <a:r>
              <a:rPr lang="ru-RU" dirty="0"/>
              <a:t>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14086"/>
            <a:ext cx="4115358" cy="548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471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3" y="764704"/>
            <a:ext cx="3888433" cy="5688632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dirty="0"/>
              <a:t> 1936р., коли </a:t>
            </a:r>
            <a:r>
              <a:rPr lang="ru-RU" dirty="0" err="1"/>
              <a:t>почалася</a:t>
            </a:r>
            <a:r>
              <a:rPr lang="ru-RU" dirty="0"/>
              <a:t> </a:t>
            </a:r>
            <a:r>
              <a:rPr lang="ru-RU" dirty="0" err="1"/>
              <a:t>громадянська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 в </a:t>
            </a:r>
            <a:r>
              <a:rPr lang="ru-RU" dirty="0" err="1"/>
              <a:t>Іспанії</a:t>
            </a:r>
            <a:r>
              <a:rPr lang="ru-RU" dirty="0"/>
              <a:t>, </a:t>
            </a:r>
            <a:r>
              <a:rPr lang="ru-RU" dirty="0" err="1"/>
              <a:t>молодий</a:t>
            </a:r>
            <a:r>
              <a:rPr lang="ru-RU" dirty="0"/>
              <a:t> Гончар </a:t>
            </a:r>
            <a:r>
              <a:rPr lang="ru-RU" dirty="0" err="1"/>
              <a:t>гаряче</a:t>
            </a:r>
            <a:r>
              <a:rPr lang="ru-RU" dirty="0"/>
              <a:t> </a:t>
            </a:r>
            <a:r>
              <a:rPr lang="ru-RU" dirty="0" err="1"/>
              <a:t>мріяв</a:t>
            </a:r>
            <a:r>
              <a:rPr lang="ru-RU" dirty="0"/>
              <a:t> </a:t>
            </a:r>
            <a:r>
              <a:rPr lang="ru-RU" dirty="0" err="1"/>
              <a:t>потрапити</a:t>
            </a:r>
            <a:r>
              <a:rPr lang="ru-RU" dirty="0"/>
              <a:t> в саму гущу тих </a:t>
            </a:r>
            <a:r>
              <a:rPr lang="ru-RU" dirty="0" err="1"/>
              <a:t>подій</a:t>
            </a:r>
            <a:r>
              <a:rPr lang="ru-RU" dirty="0"/>
              <a:t>.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бажанню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не </a:t>
            </a:r>
            <a:r>
              <a:rPr lang="ru-RU" dirty="0" err="1"/>
              <a:t>судилося</a:t>
            </a:r>
            <a:r>
              <a:rPr lang="ru-RU" dirty="0"/>
              <a:t> </a:t>
            </a:r>
            <a:r>
              <a:rPr lang="ru-RU" dirty="0" err="1"/>
              <a:t>збутися</a:t>
            </a:r>
            <a:r>
              <a:rPr lang="ru-RU" dirty="0"/>
              <a:t>, але через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літ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таки «кинув </a:t>
            </a:r>
            <a:r>
              <a:rPr lang="ru-RU" dirty="0" err="1"/>
              <a:t>синій</a:t>
            </a:r>
            <a:r>
              <a:rPr lang="ru-RU" dirty="0"/>
              <a:t> портфель» і разом з </a:t>
            </a:r>
            <a:r>
              <a:rPr lang="ru-RU" dirty="0" err="1"/>
              <a:t>іншими</a:t>
            </a:r>
            <a:r>
              <a:rPr lang="ru-RU" dirty="0"/>
              <a:t> студентами </a:t>
            </a:r>
            <a:r>
              <a:rPr lang="ru-RU" dirty="0" err="1"/>
              <a:t>Харківського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</a:t>
            </a:r>
            <a:r>
              <a:rPr lang="ru-RU" dirty="0" err="1"/>
              <a:t>пішов</a:t>
            </a:r>
            <a:r>
              <a:rPr lang="ru-RU" dirty="0"/>
              <a:t> добровольцем на фронт.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85" y="404664"/>
            <a:ext cx="3789491" cy="603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116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4536504" cy="5832648"/>
          </a:xfrm>
        </p:spPr>
        <p:txBody>
          <a:bodyPr>
            <a:normAutofit fontScale="85000" lnSpcReduction="10000"/>
          </a:bodyPr>
          <a:lstStyle/>
          <a:p>
            <a:pPr marL="68580" indent="0" algn="just">
              <a:buNone/>
            </a:pPr>
            <a:r>
              <a:rPr lang="ru-RU" dirty="0"/>
              <a:t> </a:t>
            </a:r>
            <a:r>
              <a:rPr lang="ru-RU" dirty="0" err="1"/>
              <a:t>Воєнні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(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старшим сержантом, старшиною </a:t>
            </a:r>
            <a:r>
              <a:rPr lang="ru-RU" dirty="0" err="1"/>
              <a:t>мінометної</a:t>
            </a:r>
            <a:r>
              <a:rPr lang="ru-RU" dirty="0"/>
              <a:t> </a:t>
            </a:r>
            <a:r>
              <a:rPr lang="ru-RU" dirty="0" err="1"/>
              <a:t>батареї</a:t>
            </a:r>
            <a:r>
              <a:rPr lang="ru-RU" dirty="0"/>
              <a:t>) не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сприятливі</a:t>
            </a:r>
            <a:r>
              <a:rPr lang="ru-RU" dirty="0"/>
              <a:t> для </a:t>
            </a:r>
            <a:r>
              <a:rPr lang="ru-RU" dirty="0" err="1"/>
              <a:t>творчості</a:t>
            </a:r>
            <a:r>
              <a:rPr lang="ru-RU" dirty="0"/>
              <a:t>. Але й за таких нелегких </a:t>
            </a:r>
            <a:r>
              <a:rPr lang="ru-RU" dirty="0" err="1"/>
              <a:t>обставин</a:t>
            </a:r>
            <a:r>
              <a:rPr lang="ru-RU" dirty="0"/>
              <a:t> О. Гончар не </a:t>
            </a:r>
            <a:r>
              <a:rPr lang="ru-RU" dirty="0" err="1"/>
              <a:t>розлучався</a:t>
            </a:r>
            <a:r>
              <a:rPr lang="ru-RU" dirty="0"/>
              <a:t> з </a:t>
            </a:r>
            <a:r>
              <a:rPr lang="ru-RU" dirty="0" err="1"/>
              <a:t>олівцем</a:t>
            </a:r>
            <a:r>
              <a:rPr lang="ru-RU" dirty="0"/>
              <a:t> та блокнотом. </a:t>
            </a:r>
            <a:r>
              <a:rPr lang="ru-RU" dirty="0" err="1"/>
              <a:t>Вірші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народжувалися</a:t>
            </a:r>
            <a:r>
              <a:rPr lang="ru-RU" dirty="0"/>
              <a:t> в </a:t>
            </a:r>
            <a:r>
              <a:rPr lang="ru-RU" dirty="0" err="1"/>
              <a:t>перервах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боями, сам </a:t>
            </a:r>
            <a:r>
              <a:rPr lang="ru-RU" dirty="0" err="1"/>
              <a:t>письменник</a:t>
            </a:r>
            <a:r>
              <a:rPr lang="ru-RU" dirty="0"/>
              <a:t> </a:t>
            </a:r>
            <a:r>
              <a:rPr lang="ru-RU" dirty="0" err="1"/>
              <a:t>назве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 «конспектами </a:t>
            </a:r>
            <a:r>
              <a:rPr lang="ru-RU" dirty="0" err="1"/>
              <a:t>почуттів</a:t>
            </a:r>
            <a:r>
              <a:rPr lang="ru-RU" dirty="0"/>
              <a:t>», «</a:t>
            </a:r>
            <a:r>
              <a:rPr lang="ru-RU" dirty="0" err="1"/>
              <a:t>поетичними</a:t>
            </a:r>
            <a:r>
              <a:rPr lang="ru-RU" dirty="0"/>
              <a:t> </a:t>
            </a:r>
            <a:r>
              <a:rPr lang="ru-RU" dirty="0" err="1"/>
              <a:t>чернетками</a:t>
            </a:r>
            <a:r>
              <a:rPr lang="ru-RU" dirty="0"/>
              <a:t> для </a:t>
            </a:r>
            <a:r>
              <a:rPr lang="ru-RU" dirty="0" err="1"/>
              <a:t>майбутніх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». </a:t>
            </a:r>
            <a:r>
              <a:rPr lang="ru-RU" dirty="0" err="1"/>
              <a:t>Сьогоднішнє</a:t>
            </a:r>
            <a:r>
              <a:rPr lang="ru-RU" dirty="0"/>
              <a:t> </a:t>
            </a:r>
            <a:r>
              <a:rPr lang="ru-RU" dirty="0" err="1"/>
              <a:t>прочитання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переконує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справді</a:t>
            </a:r>
            <a:r>
              <a:rPr lang="ru-RU" dirty="0"/>
              <a:t> так. </a:t>
            </a:r>
            <a:r>
              <a:rPr lang="ru-RU" dirty="0" err="1"/>
              <a:t>Ліричний</a:t>
            </a:r>
            <a:r>
              <a:rPr lang="ru-RU" dirty="0"/>
              <a:t> герой «Атаки», «</a:t>
            </a:r>
            <a:r>
              <a:rPr lang="ru-RU" dirty="0" err="1"/>
              <a:t>Думи</a:t>
            </a:r>
            <a:r>
              <a:rPr lang="ru-RU" dirty="0"/>
              <a:t> про </a:t>
            </a:r>
            <a:r>
              <a:rPr lang="ru-RU" dirty="0" err="1"/>
              <a:t>Батьківщину</a:t>
            </a:r>
            <a:r>
              <a:rPr lang="ru-RU" dirty="0"/>
              <a:t>», «</a:t>
            </a:r>
            <a:r>
              <a:rPr lang="ru-RU" dirty="0" err="1"/>
              <a:t>Братів</a:t>
            </a:r>
            <a:r>
              <a:rPr lang="ru-RU" dirty="0"/>
              <a:t>»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фронтових</a:t>
            </a:r>
            <a:r>
              <a:rPr lang="ru-RU" dirty="0"/>
              <a:t> </a:t>
            </a:r>
            <a:r>
              <a:rPr lang="ru-RU" dirty="0" err="1"/>
              <a:t>поезій</a:t>
            </a:r>
            <a:r>
              <a:rPr lang="ru-RU" dirty="0"/>
              <a:t> Гончара духовно, </a:t>
            </a:r>
            <a:r>
              <a:rPr lang="ru-RU" dirty="0" err="1"/>
              <a:t>емоційно</a:t>
            </a:r>
            <a:r>
              <a:rPr lang="ru-RU" dirty="0"/>
              <a:t> </a:t>
            </a:r>
            <a:r>
              <a:rPr lang="ru-RU" dirty="0" err="1"/>
              <a:t>близький</a:t>
            </a:r>
            <a:r>
              <a:rPr lang="ru-RU" dirty="0"/>
              <a:t> до </a:t>
            </a:r>
            <a:r>
              <a:rPr lang="ru-RU" dirty="0" err="1"/>
              <a:t>героїв</a:t>
            </a:r>
            <a:r>
              <a:rPr lang="ru-RU" dirty="0"/>
              <a:t> </a:t>
            </a:r>
            <a:r>
              <a:rPr lang="ru-RU" dirty="0" err="1"/>
              <a:t>повоєнних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романів</a:t>
            </a:r>
            <a:r>
              <a:rPr lang="ru-RU" dirty="0"/>
              <a:t> і новел, </a:t>
            </a:r>
            <a:r>
              <a:rPr lang="ru-RU" dirty="0" err="1"/>
              <a:t>передусім</a:t>
            </a:r>
            <a:r>
              <a:rPr lang="ru-RU" dirty="0"/>
              <a:t> «</a:t>
            </a:r>
            <a:r>
              <a:rPr lang="ru-RU" dirty="0" err="1"/>
              <a:t>Прапороносців</a:t>
            </a:r>
            <a:r>
              <a:rPr lang="ru-RU" dirty="0"/>
              <a:t>».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64704"/>
            <a:ext cx="3672408" cy="569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060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80920" cy="5760640"/>
          </a:xfrm>
        </p:spPr>
        <p:txBody>
          <a:bodyPr>
            <a:normAutofit fontScale="85000" lnSpcReduction="10000"/>
          </a:bodyPr>
          <a:lstStyle/>
          <a:p>
            <a:pPr marL="68580" indent="0" algn="just">
              <a:buNone/>
            </a:pPr>
            <a:r>
              <a:rPr lang="ru-RU" dirty="0"/>
              <a:t>Робота над «</a:t>
            </a:r>
            <a:r>
              <a:rPr lang="ru-RU" dirty="0" err="1"/>
              <a:t>Прапороносцями</a:t>
            </a:r>
            <a:r>
              <a:rPr lang="ru-RU" dirty="0"/>
              <a:t>» </a:t>
            </a:r>
            <a:r>
              <a:rPr lang="ru-RU" dirty="0" err="1"/>
              <a:t>тривала</a:t>
            </a:r>
            <a:r>
              <a:rPr lang="ru-RU" dirty="0"/>
              <a:t> три </a:t>
            </a:r>
            <a:r>
              <a:rPr lang="ru-RU" dirty="0" err="1"/>
              <a:t>повоєнних</a:t>
            </a:r>
            <a:r>
              <a:rPr lang="ru-RU" dirty="0"/>
              <a:t> роки. В </a:t>
            </a:r>
            <a:r>
              <a:rPr lang="ru-RU" dirty="0" err="1"/>
              <a:t>цей</a:t>
            </a:r>
            <a:r>
              <a:rPr lang="ru-RU" dirty="0"/>
              <a:t> час, правда, Олесь Гончар </a:t>
            </a:r>
            <a:r>
              <a:rPr lang="ru-RU" dirty="0" err="1"/>
              <a:t>публікує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новел і </a:t>
            </a:r>
            <a:r>
              <a:rPr lang="ru-RU" dirty="0" err="1"/>
              <a:t>повість</a:t>
            </a:r>
            <a:r>
              <a:rPr lang="ru-RU" dirty="0"/>
              <a:t> «Земля гуде», </a:t>
            </a:r>
            <a:r>
              <a:rPr lang="ru-RU" dirty="0" err="1"/>
              <a:t>завершує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в </a:t>
            </a:r>
            <a:r>
              <a:rPr lang="ru-RU" dirty="0" err="1"/>
              <a:t>вузі</a:t>
            </a:r>
            <a:r>
              <a:rPr lang="ru-RU" dirty="0"/>
              <a:t> (</a:t>
            </a:r>
            <a:r>
              <a:rPr lang="ru-RU" dirty="0" err="1"/>
              <a:t>Дніпропетровський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, 1946), але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підсумком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трилогія</a:t>
            </a:r>
            <a:r>
              <a:rPr lang="ru-RU" dirty="0"/>
              <a:t> «</a:t>
            </a:r>
            <a:r>
              <a:rPr lang="ru-RU" dirty="0" err="1"/>
              <a:t>Прапороносці</a:t>
            </a:r>
            <a:r>
              <a:rPr lang="ru-RU" dirty="0"/>
              <a:t>». На </a:t>
            </a:r>
            <a:r>
              <a:rPr lang="ru-RU" dirty="0" err="1"/>
              <a:t>сторінках</a:t>
            </a:r>
            <a:r>
              <a:rPr lang="ru-RU" dirty="0"/>
              <a:t> журналу «</a:t>
            </a:r>
            <a:r>
              <a:rPr lang="ru-RU" dirty="0" err="1"/>
              <a:t>Вітчизна</a:t>
            </a:r>
            <a:r>
              <a:rPr lang="ru-RU" dirty="0"/>
              <a:t>», а </a:t>
            </a:r>
            <a:r>
              <a:rPr lang="ru-RU" dirty="0" err="1"/>
              <a:t>згодом</a:t>
            </a:r>
            <a:r>
              <a:rPr lang="ru-RU" dirty="0"/>
              <a:t> і </a:t>
            </a:r>
            <a:r>
              <a:rPr lang="ru-RU" dirty="0" err="1"/>
              <a:t>окремим</a:t>
            </a:r>
            <a:r>
              <a:rPr lang="ru-RU" dirty="0"/>
              <a:t> </a:t>
            </a:r>
            <a:r>
              <a:rPr lang="ru-RU" dirty="0" err="1"/>
              <a:t>виданням</a:t>
            </a:r>
            <a:r>
              <a:rPr lang="ru-RU" dirty="0"/>
              <a:t> </a:t>
            </a:r>
            <a:r>
              <a:rPr lang="ru-RU" dirty="0" err="1"/>
              <a:t>з'явилися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три </a:t>
            </a:r>
            <a:r>
              <a:rPr lang="ru-RU" dirty="0" err="1"/>
              <a:t>частини</a:t>
            </a:r>
            <a:r>
              <a:rPr lang="ru-RU" dirty="0"/>
              <a:t> роману («</a:t>
            </a:r>
            <a:r>
              <a:rPr lang="ru-RU" dirty="0" err="1"/>
              <a:t>Альпи</a:t>
            </a:r>
            <a:r>
              <a:rPr lang="ru-RU" dirty="0"/>
              <a:t>», 1946; «</a:t>
            </a:r>
            <a:r>
              <a:rPr lang="ru-RU" dirty="0" err="1"/>
              <a:t>Голубий</a:t>
            </a:r>
            <a:r>
              <a:rPr lang="ru-RU" dirty="0"/>
              <a:t> Дунай», 1947; «Злата Прага», 1948).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оцінку</a:t>
            </a:r>
            <a:r>
              <a:rPr lang="ru-RU" dirty="0"/>
              <a:t> </a:t>
            </a:r>
            <a:r>
              <a:rPr lang="ru-RU" dirty="0" err="1"/>
              <a:t>творові</a:t>
            </a:r>
            <a:r>
              <a:rPr lang="ru-RU" dirty="0"/>
              <a:t>, </a:t>
            </a:r>
            <a:r>
              <a:rPr lang="ru-RU" dirty="0" err="1"/>
              <a:t>відзначеному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Державними</a:t>
            </a:r>
            <a:r>
              <a:rPr lang="ru-RU" dirty="0"/>
              <a:t> </a:t>
            </a:r>
            <a:r>
              <a:rPr lang="ru-RU" dirty="0" err="1"/>
              <a:t>преміями</a:t>
            </a:r>
            <a:r>
              <a:rPr lang="ru-RU" dirty="0"/>
              <a:t> СРСР, дали </a:t>
            </a:r>
            <a:r>
              <a:rPr lang="ru-RU" dirty="0" err="1"/>
              <a:t>тоді</a:t>
            </a:r>
            <a:r>
              <a:rPr lang="ru-RU" dirty="0"/>
              <a:t> Ю. </a:t>
            </a:r>
            <a:r>
              <a:rPr lang="ru-RU" dirty="0" err="1"/>
              <a:t>Яновський</a:t>
            </a:r>
            <a:r>
              <a:rPr lang="ru-RU" dirty="0"/>
              <a:t>, П. </a:t>
            </a:r>
            <a:r>
              <a:rPr lang="ru-RU" dirty="0" err="1"/>
              <a:t>Тичина</a:t>
            </a:r>
            <a:r>
              <a:rPr lang="ru-RU" dirty="0"/>
              <a:t>, О. Фадеев, Остап Вишня. </a:t>
            </a:r>
          </a:p>
          <a:p>
            <a:pPr marL="68580" indent="0" algn="just">
              <a:buNone/>
            </a:pPr>
            <a:r>
              <a:rPr lang="ru-RU" dirty="0"/>
              <a:t>     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над </a:t>
            </a:r>
            <a:r>
              <a:rPr lang="ru-RU" dirty="0" err="1"/>
              <a:t>трилогією</a:t>
            </a:r>
            <a:r>
              <a:rPr lang="ru-RU" dirty="0"/>
              <a:t> «</a:t>
            </a:r>
            <a:r>
              <a:rPr lang="ru-RU" dirty="0" err="1"/>
              <a:t>Прапороносці</a:t>
            </a:r>
            <a:r>
              <a:rPr lang="ru-RU" dirty="0"/>
              <a:t>» </a:t>
            </a:r>
            <a:r>
              <a:rPr lang="ru-RU" dirty="0" err="1"/>
              <a:t>героїка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і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хвилювала</a:t>
            </a:r>
            <a:r>
              <a:rPr lang="ru-RU" dirty="0"/>
              <a:t> </a:t>
            </a:r>
            <a:r>
              <a:rPr lang="ru-RU" dirty="0" err="1"/>
              <a:t>митця</a:t>
            </a:r>
            <a:r>
              <a:rPr lang="ru-RU" dirty="0"/>
              <a:t>. В </a:t>
            </a:r>
            <a:r>
              <a:rPr lang="ru-RU" dirty="0" err="1"/>
              <a:t>кінці</a:t>
            </a:r>
            <a:r>
              <a:rPr lang="ru-RU" dirty="0"/>
              <a:t> 40-х і на початку 50-х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пише</a:t>
            </a:r>
            <a:r>
              <a:rPr lang="ru-RU" dirty="0"/>
              <a:t> низку новел («</a:t>
            </a:r>
            <a:r>
              <a:rPr lang="ru-RU" dirty="0" err="1"/>
              <a:t>Модри</a:t>
            </a:r>
            <a:r>
              <a:rPr lang="ru-RU" dirty="0"/>
              <a:t> Камень», «Весна за </a:t>
            </a:r>
            <a:r>
              <a:rPr lang="ru-RU" dirty="0" err="1"/>
              <a:t>Моравою</a:t>
            </a:r>
            <a:r>
              <a:rPr lang="ru-RU" dirty="0"/>
              <a:t>», «</a:t>
            </a:r>
            <a:r>
              <a:rPr lang="ru-RU" dirty="0" err="1"/>
              <a:t>Ілонка</a:t>
            </a:r>
            <a:r>
              <a:rPr lang="ru-RU" dirty="0"/>
              <a:t>», «Гори </a:t>
            </a:r>
            <a:r>
              <a:rPr lang="ru-RU" dirty="0" err="1"/>
              <a:t>співають</a:t>
            </a:r>
            <a:r>
              <a:rPr lang="ru-RU" dirty="0"/>
              <a:t>», «</a:t>
            </a:r>
            <a:r>
              <a:rPr lang="ru-RU" dirty="0" err="1"/>
              <a:t>Усман</a:t>
            </a:r>
            <a:r>
              <a:rPr lang="ru-RU" dirty="0"/>
              <a:t> та Марта» й </a:t>
            </a:r>
            <a:r>
              <a:rPr lang="ru-RU" dirty="0" err="1"/>
              <a:t>ін</a:t>
            </a:r>
            <a:r>
              <a:rPr lang="ru-RU" dirty="0"/>
              <a:t>.), </a:t>
            </a:r>
            <a:r>
              <a:rPr lang="ru-RU" dirty="0" err="1"/>
              <a:t>багато</a:t>
            </a:r>
            <a:r>
              <a:rPr lang="ru-RU" dirty="0"/>
              <a:t> в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суголосних</a:t>
            </a:r>
            <a:r>
              <a:rPr lang="ru-RU" dirty="0"/>
              <a:t> з «</a:t>
            </a:r>
            <a:r>
              <a:rPr lang="ru-RU" dirty="0" err="1"/>
              <a:t>Прапороносцями</a:t>
            </a:r>
            <a:r>
              <a:rPr lang="ru-RU" dirty="0"/>
              <a:t>». У </a:t>
            </a:r>
            <a:r>
              <a:rPr lang="ru-RU" dirty="0" err="1"/>
              <a:t>написаній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ж </a:t>
            </a:r>
            <a:r>
              <a:rPr lang="ru-RU" dirty="0" err="1"/>
              <a:t>документальній</a:t>
            </a:r>
            <a:r>
              <a:rPr lang="ru-RU" dirty="0"/>
              <a:t> 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повісті</a:t>
            </a:r>
            <a:r>
              <a:rPr lang="ru-RU" dirty="0"/>
              <a:t> «Земля гуде» </a:t>
            </a:r>
            <a:r>
              <a:rPr lang="ru-RU" dirty="0" err="1"/>
              <a:t>зображено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молодіжної</a:t>
            </a:r>
            <a:r>
              <a:rPr lang="ru-RU" dirty="0"/>
              <a:t> </a:t>
            </a:r>
            <a:r>
              <a:rPr lang="ru-RU" dirty="0" err="1"/>
              <a:t>підпільної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«</a:t>
            </a:r>
            <a:r>
              <a:rPr lang="ru-RU" dirty="0" err="1"/>
              <a:t>Нескорена</a:t>
            </a:r>
            <a:r>
              <a:rPr lang="ru-RU" dirty="0"/>
              <a:t> </a:t>
            </a:r>
            <a:r>
              <a:rPr lang="ru-RU" dirty="0" err="1"/>
              <a:t>Полтавчанка</a:t>
            </a:r>
            <a:r>
              <a:rPr lang="ru-RU" dirty="0"/>
              <a:t>», </a:t>
            </a:r>
            <a:r>
              <a:rPr lang="ru-RU" dirty="0" err="1"/>
              <a:t>очолюваної</a:t>
            </a:r>
            <a:r>
              <a:rPr lang="ru-RU" dirty="0"/>
              <a:t> </a:t>
            </a:r>
            <a:r>
              <a:rPr lang="ru-RU" dirty="0" err="1"/>
              <a:t>комсомолкою</a:t>
            </a:r>
            <a:r>
              <a:rPr lang="ru-RU" dirty="0"/>
              <a:t> </a:t>
            </a:r>
            <a:r>
              <a:rPr lang="ru-RU" dirty="0" err="1"/>
              <a:t>Лялею</a:t>
            </a:r>
            <a:r>
              <a:rPr lang="ru-RU" dirty="0"/>
              <a:t> Убийвовк. </a:t>
            </a:r>
          </a:p>
        </p:txBody>
      </p:sp>
    </p:spTree>
    <p:extLst>
      <p:ext uri="{BB962C8B-B14F-4D97-AF65-F5344CB8AC3E}">
        <p14:creationId xmlns:p14="http://schemas.microsoft.com/office/powerpoint/2010/main" val="109631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692696"/>
            <a:ext cx="4104456" cy="5832648"/>
          </a:xfrm>
        </p:spPr>
        <p:txBody>
          <a:bodyPr>
            <a:normAutofit lnSpcReduction="10000"/>
          </a:bodyPr>
          <a:lstStyle/>
          <a:p>
            <a:pPr marL="68580" indent="0" algn="just">
              <a:buNone/>
            </a:pPr>
            <a:r>
              <a:rPr lang="ru-RU" dirty="0" err="1"/>
              <a:t>Видані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50-х </a:t>
            </a:r>
            <a:r>
              <a:rPr lang="ru-RU" dirty="0" err="1"/>
              <a:t>років</a:t>
            </a:r>
            <a:r>
              <a:rPr lang="ru-RU" dirty="0"/>
              <a:t> книги новел «</a:t>
            </a:r>
            <a:r>
              <a:rPr lang="ru-RU" dirty="0" err="1"/>
              <a:t>Південь</a:t>
            </a:r>
            <a:r>
              <a:rPr lang="ru-RU" dirty="0"/>
              <a:t>» (1951), «Дорога за хмари» (1953), «</a:t>
            </a:r>
            <a:r>
              <a:rPr lang="ru-RU" dirty="0" err="1"/>
              <a:t>Чари-комиші</a:t>
            </a:r>
            <a:r>
              <a:rPr lang="ru-RU" dirty="0"/>
              <a:t>» (1958), </a:t>
            </a:r>
            <a:r>
              <a:rPr lang="ru-RU" dirty="0" err="1"/>
              <a:t>повісті</a:t>
            </a:r>
            <a:r>
              <a:rPr lang="ru-RU" dirty="0"/>
              <a:t> «</a:t>
            </a:r>
            <a:r>
              <a:rPr lang="ru-RU" dirty="0" err="1"/>
              <a:t>Микита</a:t>
            </a:r>
            <a:r>
              <a:rPr lang="ru-RU" dirty="0"/>
              <a:t> </a:t>
            </a:r>
            <a:r>
              <a:rPr lang="ru-RU" dirty="0" err="1"/>
              <a:t>Братусь</a:t>
            </a:r>
            <a:r>
              <a:rPr lang="ru-RU" dirty="0"/>
              <a:t>» (1951) і «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світився</a:t>
            </a:r>
            <a:r>
              <a:rPr lang="ru-RU" dirty="0"/>
              <a:t> </a:t>
            </a:r>
            <a:r>
              <a:rPr lang="ru-RU" dirty="0" err="1"/>
              <a:t>вогник</a:t>
            </a:r>
            <a:r>
              <a:rPr lang="ru-RU" dirty="0"/>
              <a:t>» (1955) </a:t>
            </a:r>
            <a:r>
              <a:rPr lang="ru-RU" dirty="0" err="1"/>
              <a:t>присвячені</a:t>
            </a:r>
            <a:r>
              <a:rPr lang="ru-RU" dirty="0"/>
              <a:t> мирному </a:t>
            </a:r>
            <a:r>
              <a:rPr lang="ru-RU" dirty="0" err="1"/>
              <a:t>життю</a:t>
            </a:r>
            <a:r>
              <a:rPr lang="ru-RU" dirty="0"/>
              <a:t> людей, </a:t>
            </a:r>
            <a:r>
              <a:rPr lang="ru-RU" dirty="0" err="1"/>
              <a:t>важливим</a:t>
            </a:r>
            <a:r>
              <a:rPr lang="ru-RU" dirty="0"/>
              <a:t> </a:t>
            </a:r>
            <a:r>
              <a:rPr lang="ru-RU" dirty="0" err="1"/>
              <a:t>моральним</a:t>
            </a:r>
            <a:r>
              <a:rPr lang="ru-RU" dirty="0"/>
              <a:t> аспектам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взаємовідносин</a:t>
            </a:r>
            <a:r>
              <a:rPr lang="ru-RU" dirty="0"/>
              <a:t>, а </a:t>
            </a:r>
            <a:r>
              <a:rPr lang="ru-RU" dirty="0" err="1"/>
              <a:t>романна</a:t>
            </a:r>
            <a:r>
              <a:rPr lang="ru-RU" dirty="0"/>
              <a:t> </a:t>
            </a:r>
            <a:r>
              <a:rPr lang="ru-RU" dirty="0" err="1"/>
              <a:t>дилогія</a:t>
            </a:r>
            <a:r>
              <a:rPr lang="ru-RU" dirty="0"/>
              <a:t> «</a:t>
            </a:r>
            <a:r>
              <a:rPr lang="ru-RU" dirty="0" err="1"/>
              <a:t>Таврія</a:t>
            </a:r>
            <a:r>
              <a:rPr lang="ru-RU" dirty="0"/>
              <a:t>» (1952) і «Перекоп» (1957) — </a:t>
            </a:r>
            <a:r>
              <a:rPr lang="ru-RU" dirty="0" err="1"/>
              <a:t>історико-революційній</a:t>
            </a:r>
            <a:r>
              <a:rPr lang="ru-RU" dirty="0"/>
              <a:t> </a:t>
            </a:r>
            <a:r>
              <a:rPr lang="ru-RU" dirty="0" err="1"/>
              <a:t>проблематиці</a:t>
            </a:r>
            <a:r>
              <a:rPr lang="ru-RU" dirty="0"/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1000"/>
            <a:ext cx="395287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529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208912" cy="1825428"/>
          </a:xfrm>
        </p:spPr>
        <p:txBody>
          <a:bodyPr/>
          <a:lstStyle/>
          <a:p>
            <a:pPr marL="68580" indent="0">
              <a:buNone/>
            </a:pPr>
            <a:r>
              <a:rPr lang="ru-RU" dirty="0" err="1"/>
              <a:t>Якісна</a:t>
            </a:r>
            <a:r>
              <a:rPr lang="ru-RU" dirty="0"/>
              <a:t> новизна </a:t>
            </a:r>
            <a:r>
              <a:rPr lang="ru-RU" dirty="0" err="1"/>
              <a:t>романів</a:t>
            </a:r>
            <a:r>
              <a:rPr lang="ru-RU" dirty="0"/>
              <a:t> «Людина і </a:t>
            </a:r>
            <a:r>
              <a:rPr lang="ru-RU" dirty="0" err="1"/>
              <a:t>зброя</a:t>
            </a:r>
            <a:r>
              <a:rPr lang="ru-RU" dirty="0"/>
              <a:t>» (1960) та «Циклон» (1970) </a:t>
            </a:r>
            <a:r>
              <a:rPr lang="ru-RU" dirty="0" err="1"/>
              <a:t>полягала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акцент у них </a:t>
            </a:r>
            <a:r>
              <a:rPr lang="ru-RU" dirty="0" err="1"/>
              <a:t>зроблено</a:t>
            </a:r>
            <a:r>
              <a:rPr lang="ru-RU" dirty="0"/>
              <a:t> на </a:t>
            </a:r>
            <a:r>
              <a:rPr lang="ru-RU" dirty="0" err="1"/>
              <a:t>найсокровенніших</a:t>
            </a:r>
            <a:r>
              <a:rPr lang="ru-RU" dirty="0"/>
              <a:t> </a:t>
            </a:r>
            <a:r>
              <a:rPr lang="ru-RU" dirty="0" err="1"/>
              <a:t>питаннях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і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на проблемах </a:t>
            </a:r>
            <a:r>
              <a:rPr lang="ru-RU" dirty="0" err="1"/>
              <a:t>незнищенності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2736304" cy="4254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5"/>
          <a:stretch/>
        </p:blipFill>
        <p:spPr bwMode="auto">
          <a:xfrm>
            <a:off x="5148063" y="2276872"/>
            <a:ext cx="287750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76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08912" cy="189743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800" dirty="0" err="1"/>
              <a:t>Свіжість</a:t>
            </a:r>
            <a:r>
              <a:rPr lang="ru-RU" sz="1800" dirty="0"/>
              <a:t> </a:t>
            </a:r>
            <a:r>
              <a:rPr lang="ru-RU" sz="1800" dirty="0" err="1"/>
              <a:t>погляду</a:t>
            </a:r>
            <a:r>
              <a:rPr lang="ru-RU" sz="1800" dirty="0"/>
              <a:t> на </a:t>
            </a:r>
            <a:r>
              <a:rPr lang="ru-RU" sz="1800" dirty="0" err="1"/>
              <a:t>світ</a:t>
            </a:r>
            <a:r>
              <a:rPr lang="ru-RU" sz="1800" dirty="0"/>
              <a:t>, </a:t>
            </a:r>
            <a:r>
              <a:rPr lang="ru-RU" sz="1800" dirty="0" err="1"/>
              <a:t>незвичайну</a:t>
            </a:r>
            <a:r>
              <a:rPr lang="ru-RU" sz="1800" dirty="0"/>
              <a:t> </a:t>
            </a:r>
            <a:r>
              <a:rPr lang="ru-RU" sz="1800" dirty="0" err="1"/>
              <a:t>заглибленість</a:t>
            </a:r>
            <a:r>
              <a:rPr lang="ru-RU" sz="1800" dirty="0"/>
              <a:t> у </a:t>
            </a:r>
            <a:r>
              <a:rPr lang="ru-RU" sz="1800" dirty="0" err="1"/>
              <a:t>життя</a:t>
            </a:r>
            <a:r>
              <a:rPr lang="ru-RU" sz="1800" dirty="0"/>
              <a:t> </a:t>
            </a:r>
            <a:r>
              <a:rPr lang="ru-RU" sz="1800" dirty="0" err="1"/>
              <a:t>продемонстрував</a:t>
            </a:r>
            <a:r>
              <a:rPr lang="ru-RU" sz="1800" dirty="0"/>
              <a:t> автор «</a:t>
            </a:r>
            <a:r>
              <a:rPr lang="ru-RU" sz="1800" dirty="0" err="1"/>
              <a:t>Прапороносців</a:t>
            </a:r>
            <a:r>
              <a:rPr lang="ru-RU" sz="1800" dirty="0"/>
              <a:t>» у </a:t>
            </a:r>
            <a:r>
              <a:rPr lang="ru-RU" sz="1800" dirty="0" err="1"/>
              <a:t>нових</a:t>
            </a:r>
            <a:r>
              <a:rPr lang="ru-RU" sz="1800" dirty="0"/>
              <a:t> </a:t>
            </a:r>
            <a:r>
              <a:rPr lang="ru-RU" sz="1800" dirty="0" err="1"/>
              <a:t>своїх</a:t>
            </a:r>
            <a:r>
              <a:rPr lang="ru-RU" sz="1800" dirty="0"/>
              <a:t> </a:t>
            </a:r>
            <a:r>
              <a:rPr lang="ru-RU" sz="1800" dirty="0" err="1"/>
              <a:t>творах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з'явилися</a:t>
            </a:r>
            <a:r>
              <a:rPr lang="ru-RU" sz="1800" dirty="0"/>
              <a:t> </a:t>
            </a:r>
            <a:r>
              <a:rPr lang="ru-RU" sz="1800" dirty="0" err="1"/>
              <a:t>протягом</a:t>
            </a:r>
            <a:r>
              <a:rPr lang="ru-RU" sz="1800" dirty="0"/>
              <a:t> 60 — 70-х </a:t>
            </a:r>
            <a:r>
              <a:rPr lang="ru-RU" sz="1800" dirty="0" err="1"/>
              <a:t>років</a:t>
            </a:r>
            <a:r>
              <a:rPr lang="ru-RU" sz="1800" dirty="0"/>
              <a:t>. </a:t>
            </a:r>
            <a:r>
              <a:rPr lang="ru-RU" sz="1800" dirty="0" err="1"/>
              <a:t>Серед</a:t>
            </a:r>
            <a:r>
              <a:rPr lang="ru-RU" sz="1800" dirty="0"/>
              <a:t> них — </a:t>
            </a:r>
            <a:r>
              <a:rPr lang="ru-RU" sz="1800" dirty="0" err="1"/>
              <a:t>романи</a:t>
            </a:r>
            <a:r>
              <a:rPr lang="ru-RU" sz="1800" dirty="0"/>
              <a:t> «</a:t>
            </a:r>
            <a:r>
              <a:rPr lang="ru-RU" sz="1800" dirty="0" err="1"/>
              <a:t>Тронка</a:t>
            </a:r>
            <a:r>
              <a:rPr lang="ru-RU" sz="1800" dirty="0"/>
              <a:t>» (1963), «Собор» (1968), «Берег </a:t>
            </a:r>
            <a:r>
              <a:rPr lang="ru-RU" sz="1800" dirty="0" err="1"/>
              <a:t>любові</a:t>
            </a:r>
            <a:r>
              <a:rPr lang="ru-RU" sz="1800" dirty="0"/>
              <a:t>» (1976), «Твоя зоря» (1980), </a:t>
            </a:r>
            <a:r>
              <a:rPr lang="ru-RU" sz="1800" dirty="0" err="1"/>
              <a:t>повість</a:t>
            </a:r>
            <a:r>
              <a:rPr lang="ru-RU" sz="1800" dirty="0"/>
              <a:t> «Бригантина» (1972), новели «</a:t>
            </a:r>
            <a:r>
              <a:rPr lang="ru-RU" sz="1800" dirty="0" err="1"/>
              <a:t>Кресафт</a:t>
            </a:r>
            <a:r>
              <a:rPr lang="ru-RU" sz="1800" dirty="0"/>
              <a:t>» (1963), «На </a:t>
            </a:r>
            <a:r>
              <a:rPr lang="ru-RU" sz="1800" dirty="0" err="1"/>
              <a:t>косі</a:t>
            </a:r>
            <a:r>
              <a:rPr lang="ru-RU" sz="1800" dirty="0"/>
              <a:t>» (1966), «</a:t>
            </a:r>
            <a:r>
              <a:rPr lang="ru-RU" sz="1800" dirty="0" err="1"/>
              <a:t>Під</a:t>
            </a:r>
            <a:r>
              <a:rPr lang="ru-RU" sz="1800" dirty="0"/>
              <a:t> далекими соснами» (1970), «</a:t>
            </a:r>
            <a:r>
              <a:rPr lang="ru-RU" sz="1800" dirty="0" err="1"/>
              <a:t>Пізнє</a:t>
            </a:r>
            <a:r>
              <a:rPr lang="ru-RU" sz="1800" dirty="0"/>
              <a:t> </a:t>
            </a:r>
            <a:r>
              <a:rPr lang="ru-RU" sz="1800" dirty="0" err="1"/>
              <a:t>прозріння</a:t>
            </a:r>
            <a:r>
              <a:rPr lang="ru-RU" sz="1800" dirty="0"/>
              <a:t>» (1974) та </a:t>
            </a:r>
            <a:r>
              <a:rPr lang="ru-RU" sz="1800" dirty="0" err="1"/>
              <a:t>ін</a:t>
            </a:r>
            <a:r>
              <a:rPr lang="ru-RU" sz="1800" dirty="0"/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7" y="2492896"/>
            <a:ext cx="2520280" cy="401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5"/>
            <a:ext cx="3277635" cy="397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2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65</TotalTime>
  <Words>863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Олесь Гончар</dc:title>
  <dc:creator>User</dc:creator>
  <cp:lastModifiedBy>User</cp:lastModifiedBy>
  <cp:revision>6</cp:revision>
  <dcterms:created xsi:type="dcterms:W3CDTF">2014-03-24T20:36:40Z</dcterms:created>
  <dcterms:modified xsi:type="dcterms:W3CDTF">2014-03-24T21:41:57Z</dcterms:modified>
</cp:coreProperties>
</file>