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40786-90F4-4AC7-A616-2C25C540D9FC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501A8-3875-4D35-B9E0-4531FE67E4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E405A-0CDE-4D7D-873A-DEE7C9A92588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F1325-A4CB-44AB-B44F-72946128B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781C7-617A-4323-9B14-EA8360C03E3D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39FE0-529D-4329-A584-97DEE2570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68309-3510-47A0-B8E1-2D126C4F869D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61D9A-1977-4A80-88C4-CA28B8B5F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48A6F-4B7A-420A-A724-E96550FEE3D7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EC3D0-7474-4CB5-80F2-C5F04174D0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89C82-5A9F-4734-BBC1-4CD382482955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F1BF7-1713-4A52-ACE7-2FF5F9489C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B47E0-E0F0-46CE-9F0C-13A9A0A76411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1F9D4-7A0D-4946-94FC-A8F7C88EB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041C2-7A98-4794-BEC2-97C9A3649483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5D6B0-9BE2-4C49-AA18-D2F664241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7A8EA-014D-46CB-AF1F-6952949E0349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7D61A-4965-4F0F-86CD-AA5B35978F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D1024-F4F9-4E44-B993-8BF1E5A8C7FC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64DA6-9F59-463A-BDF4-2F47CA21C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F6C36-92F5-449B-A82A-36C7CB84D313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A26FE-208E-4472-96E9-EE806FE47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481EE9-9B5F-411D-87C5-80A0E72569BB}" type="datetimeFigureOut">
              <a:rPr lang="ru-RU"/>
              <a:pPr>
                <a:defRPr/>
              </a:pPr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D8F0C4-C25F-402C-80DE-FD58AA0C3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0" r:id="rId2"/>
    <p:sldLayoutId id="2147483909" r:id="rId3"/>
    <p:sldLayoutId id="2147483908" r:id="rId4"/>
    <p:sldLayoutId id="2147483907" r:id="rId5"/>
    <p:sldLayoutId id="2147483906" r:id="rId6"/>
    <p:sldLayoutId id="2147483905" r:id="rId7"/>
    <p:sldLayoutId id="2147483904" r:id="rId8"/>
    <p:sldLayoutId id="2147483903" r:id="rId9"/>
    <p:sldLayoutId id="2147483902" r:id="rId10"/>
    <p:sldLayoutId id="21474839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73464" y="1350293"/>
            <a:ext cx="3063659" cy="35394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Іван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Якович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Франко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(1856-1916)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196975"/>
            <a:ext cx="28321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827088" y="1196975"/>
            <a:ext cx="3703637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i="1">
                <a:latin typeface="Calibri" pitchFamily="34" charset="0"/>
              </a:rPr>
              <a:t>Іван Франко народився 27 серпня </a:t>
            </a:r>
          </a:p>
          <a:p>
            <a:pPr algn="ctr"/>
            <a:r>
              <a:rPr lang="ru-RU" sz="1600" i="1">
                <a:latin typeface="Calibri" pitchFamily="34" charset="0"/>
              </a:rPr>
              <a:t>1856-го року в селі Нагуєвичі </a:t>
            </a:r>
          </a:p>
          <a:p>
            <a:pPr algn="ctr"/>
            <a:r>
              <a:rPr lang="ru-RU" sz="1600" i="1">
                <a:latin typeface="Calibri" pitchFamily="34" charset="0"/>
              </a:rPr>
              <a:t>Дрогобицького повіту у Східній </a:t>
            </a:r>
          </a:p>
          <a:p>
            <a:pPr algn="ctr"/>
            <a:r>
              <a:rPr lang="ru-RU" sz="1600" i="1">
                <a:latin typeface="Calibri" pitchFamily="34" charset="0"/>
              </a:rPr>
              <a:t>Галичині, поблизу Борислава, в </a:t>
            </a:r>
          </a:p>
          <a:p>
            <a:pPr algn="ctr"/>
            <a:r>
              <a:rPr lang="ru-RU" sz="1600" i="1">
                <a:latin typeface="Calibri" pitchFamily="34" charset="0"/>
              </a:rPr>
              <a:t>родині заможного селянина-коваля Якова Франка.</a:t>
            </a:r>
          </a:p>
          <a:p>
            <a:pPr algn="ctr"/>
            <a:r>
              <a:rPr lang="ru-RU" sz="1600" i="1">
                <a:latin typeface="Calibri" pitchFamily="34" charset="0"/>
              </a:rPr>
              <a:t>Навчався спочатку в школі села Ясениця-Сільна, потім у так званій нормальній школі при василіянському монастирі Дрогобича.</a:t>
            </a:r>
          </a:p>
          <a:p>
            <a:pPr algn="ctr"/>
            <a:r>
              <a:rPr lang="ru-RU" sz="1600" i="1">
                <a:latin typeface="Calibri" pitchFamily="34" charset="0"/>
              </a:rPr>
              <a:t>Коли Іванові було дев’ять років, помер батько. Мати вийшла заміж удруге. Вітчим, Гринь Гаврилик, уважно ставився до дітей, фактично замінив хлопцеві батька.</a:t>
            </a:r>
          </a:p>
          <a:p>
            <a:pPr algn="ctr"/>
            <a:r>
              <a:rPr lang="ru-RU" sz="1600" i="1">
                <a:latin typeface="Calibri" pitchFamily="34" charset="0"/>
              </a:rPr>
              <a:t>Коли Іванові було 15 років, в 1872 році, померла мати. Вихованням дітей стала займатися мачуха</a:t>
            </a:r>
            <a:r>
              <a:rPr lang="ru-RU" sz="1400" i="1">
                <a:solidFill>
                  <a:srgbClr val="632523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55037" y="603957"/>
            <a:ext cx="2752538" cy="62532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Ранні роки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5076825" y="476250"/>
            <a:ext cx="331152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i="1">
                <a:latin typeface="Calibri" pitchFamily="34" charset="0"/>
              </a:rPr>
              <a:t>1875-го року закінчив Дрогобицьку гімназію (нині — Дрогобицький педагогічний університет).</a:t>
            </a:r>
          </a:p>
          <a:p>
            <a:pPr algn="ctr"/>
            <a:r>
              <a:rPr lang="ru-RU" sz="1600" i="1">
                <a:latin typeface="Calibri" pitchFamily="34" charset="0"/>
              </a:rPr>
              <a:t>Франко виявив феноменальні здібності: міг майже дослівно повторити товаришам годинну лекцію вчителя; знав напам'ять усього «Кобзаря»; домашні завдання з польської мови нерідко виконував у поетичній формі;</a:t>
            </a:r>
          </a:p>
          <a:p>
            <a:pPr algn="ctr"/>
            <a:r>
              <a:rPr lang="ru-RU" sz="1600" i="1">
                <a:latin typeface="Calibri" pitchFamily="34" charset="0"/>
              </a:rPr>
              <a:t>Загалом особиста бібліотека Франка-гімназиста складалась з майже 500 книжок українською та іншими європейськими мовами. У цей же час Франко починає перекладати твори античних авторів </a:t>
            </a:r>
            <a:r>
              <a:rPr lang="ru-RU" sz="1600" i="1"/>
              <a:t>.</a:t>
            </a:r>
            <a:r>
              <a:rPr lang="ru-RU" sz="1600" i="1">
                <a:latin typeface="Calibri" pitchFamily="34" charset="0"/>
              </a:rPr>
              <a:t>Восени 1875-го року Франко став студентом філософського факультету Львівського університету.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8441" y="511823"/>
            <a:ext cx="3714217" cy="76702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Перші літературні твори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827088" y="1412875"/>
            <a:ext cx="345757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i="1">
                <a:latin typeface="Calibri" pitchFamily="34" charset="0"/>
              </a:rPr>
              <a:t>Перші літературні твори Франка — вірш «Народна пісня» (1874) і повість «Петрії і Довбущуки» (1875) були надруковані у студентському часописі «Друг», членом редакції якого він став з 1875-го року. Активна громадсько-політична, видавнича діяльність, листування з Михайлом Драгомановим спричинили арешт письменника за звинуваченням у належності до таємного соціалістичного товариства. </a:t>
            </a:r>
          </a:p>
        </p:txBody>
      </p:sp>
      <p:sp>
        <p:nvSpPr>
          <p:cNvPr id="15363" name="TextBox 6"/>
          <p:cNvSpPr txBox="1">
            <a:spLocks noChangeArrowheads="1"/>
          </p:cNvSpPr>
          <p:nvPr/>
        </p:nvSpPr>
        <p:spPr bwMode="auto">
          <a:xfrm>
            <a:off x="5219700" y="549275"/>
            <a:ext cx="2881313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i="1">
                <a:latin typeface="Calibri" pitchFamily="34" charset="0"/>
              </a:rPr>
              <a:t>Після відбутого ув'язнення співпрацює з польською газетою «</a:t>
            </a:r>
            <a:r>
              <a:rPr lang="en-US" sz="1600" i="1">
                <a:latin typeface="Calibri" pitchFamily="34" charset="0"/>
              </a:rPr>
              <a:t>Praca», </a:t>
            </a:r>
            <a:r>
              <a:rPr lang="ru-RU" sz="1600" i="1">
                <a:latin typeface="Calibri" pitchFamily="34" charset="0"/>
              </a:rPr>
              <a:t>знайомиться з працями Карла Маркса,   Фрідріха Енґельса, разом з Михайлом Павликом засновує 1878-го року . часопис «Громадський Друг», </a:t>
            </a:r>
          </a:p>
          <a:p>
            <a:pPr algn="ctr"/>
            <a:r>
              <a:rPr lang="ru-RU" sz="1600" i="1">
                <a:latin typeface="Calibri" pitchFamily="34" charset="0"/>
              </a:rPr>
              <a:t>який після конфіскації виходив під назвами «Дзвін» і «Молот».</a:t>
            </a:r>
          </a:p>
          <a:p>
            <a:pPr algn="ctr"/>
            <a:r>
              <a:rPr lang="ru-RU" sz="1600" i="1">
                <a:latin typeface="Calibri" pitchFamily="34" charset="0"/>
              </a:rPr>
              <a:t>1880-го року Франка вдруге заарештовують, обвинувачуючи в підбурюванні селян проти влади. Після тримісячного ув'язнення Франко перебував під наглядом поліції, був змушений припинити навчання в університеті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4112" y="638132"/>
            <a:ext cx="4523818" cy="895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Перший період творчості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386" name="TextBox 5"/>
          <p:cNvSpPr txBox="1">
            <a:spLocks noChangeArrowheads="1"/>
          </p:cNvSpPr>
          <p:nvPr/>
        </p:nvSpPr>
        <p:spPr bwMode="auto">
          <a:xfrm>
            <a:off x="755650" y="1484313"/>
            <a:ext cx="3671888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i="1">
                <a:latin typeface="Calibri" pitchFamily="34" charset="0"/>
              </a:rPr>
              <a:t>1881-го року Франко став співвидавцем часопису «Світ», після закриття якого працював у редакції часопису «Зоря», газеті «Діло» (1883–1885). Зневірившись у співпраці з галицькими народовцями, Франко спільно з діячами Старої Громади намагався заснувати власний незалежний орган («Поступ»); з цією метою двічі їздив до Києва — 1885-го і 1886-го року, зустрічався з визначними громадсько-культурними діячами (Миколою Лисенком, Михайлом Старицьким тощо); познайомився зі своєю майбутньою дружиною Ольгою Хоружинською, у травні 1886-го року взяв з нею шлюб. </a:t>
            </a:r>
          </a:p>
        </p:txBody>
      </p: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5148263" y="803275"/>
            <a:ext cx="3240087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700" i="1">
                <a:latin typeface="Calibri" pitchFamily="34" charset="0"/>
              </a:rPr>
              <a:t>Одруження Франка-галичанина з «українкою» сприймалося тодішніми киянами як уособлення духовної і політичної єдности Західної та Східної України.</a:t>
            </a:r>
          </a:p>
          <a:p>
            <a:pPr algn="ctr"/>
            <a:r>
              <a:rPr lang="ru-RU" sz="1700" i="1">
                <a:latin typeface="Calibri" pitchFamily="34" charset="0"/>
              </a:rPr>
              <a:t>Після невдалих спроб заснувати власний український часопис Франко був змушений вдатися до співробітництва з польською пресою, яке давало хоч невеликий, зате стабільний прибуток: був довголітнім співробітником польської газети «</a:t>
            </a:r>
            <a:r>
              <a:rPr lang="en-US" sz="1700" i="1">
                <a:latin typeface="Calibri" pitchFamily="34" charset="0"/>
              </a:rPr>
              <a:t>Kurjer Lwowski» (1887–1897), </a:t>
            </a:r>
            <a:r>
              <a:rPr lang="ru-RU" sz="1700" i="1">
                <a:latin typeface="Calibri" pitchFamily="34" charset="0"/>
              </a:rPr>
              <a:t>Період десятилітньої праці в польській пресі Франко назве пізніше «наймами у сусідів».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7410" name="Picture 6" descr="220px-Olha_and_Ivan_Franko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620713"/>
            <a:ext cx="7561262" cy="52562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9700" y="704455"/>
            <a:ext cx="403770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Політична діяльність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779463" y="1484313"/>
            <a:ext cx="374332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i="1">
                <a:latin typeface="Calibri" pitchFamily="34" charset="0"/>
              </a:rPr>
              <a:t>1888-го року Франко деякий час працював у часописі «Правда». Зв'язки з наддніпрянцями спричинили третій арешт (1889) письменника. 1890-го року за підтримки Михайла Драгоманова Франко став співзасновником Русько-Української Радикальної Партії, підготував для неї програму, видавав півмісячник «Народ» (1890–1895). 1899-го року в Радикальній Партії почалась криза, Франко спільно з народовцями заснував Національно-Демократичну Партію, з якою співпрацював до 1904-го року, після чого полишив активну участь у політичному житті. </a:t>
            </a:r>
          </a:p>
        </p:txBody>
      </p:sp>
      <p:sp>
        <p:nvSpPr>
          <p:cNvPr id="18435" name="TextBox 5"/>
          <p:cNvSpPr txBox="1">
            <a:spLocks noChangeArrowheads="1"/>
          </p:cNvSpPr>
          <p:nvPr/>
        </p:nvSpPr>
        <p:spPr bwMode="auto">
          <a:xfrm>
            <a:off x="5076825" y="1490663"/>
            <a:ext cx="33115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i="1">
                <a:latin typeface="Calibri" pitchFamily="34" charset="0"/>
              </a:rPr>
              <a:t>На громадсько-політичному відтинку Франко довгі роки співпрацював з Михайлом Драгомановим, цінуючи в ньому «европейського політика». Згодом Франко розійшовся з Драгомановим у поглядах на соціалізм, в питанні національної самостійности, закидаючи йому пов'язання долі України з Росією.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620688"/>
            <a:ext cx="3024336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Останні роки життя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684213" y="1693863"/>
            <a:ext cx="3743325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700" i="1">
                <a:latin typeface="Calibri" pitchFamily="34" charset="0"/>
              </a:rPr>
              <a:t>1908-го року стан здоров'я Франка значно погіршився, однак він продовжував працювати до кінця свого життя. За останній період він написав «Нарис історії українсько-руської літератури» (1910), «Студії над українськими народними піснями» (1913), здійснив багато перекладів з античних поетів.</a:t>
            </a:r>
          </a:p>
          <a:p>
            <a:pPr algn="ctr"/>
            <a:r>
              <a:rPr lang="ru-RU" sz="1700" i="1">
                <a:latin typeface="Calibri" pitchFamily="34" charset="0"/>
              </a:rPr>
              <a:t>Період останнього десятиліття життя Франка — дуже складний.</a:t>
            </a:r>
          </a:p>
          <a:p>
            <a:pPr algn="ctr"/>
            <a:r>
              <a:rPr lang="ru-RU" sz="1700" i="1">
                <a:latin typeface="Calibri" pitchFamily="34" charset="0"/>
              </a:rPr>
              <a:t>За розповідями сина Андрія, «у цей період батька переслідував дух померлого дідуся, який бив його золотим молотом по руках…»</a:t>
            </a:r>
          </a:p>
        </p:txBody>
      </p:sp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5148263" y="908050"/>
            <a:ext cx="3095625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i="1">
                <a:latin typeface="Calibri" pitchFamily="34" charset="0"/>
              </a:rPr>
              <a:t>«Протягом 14-ти днів я не міг ані вдень, ані вночі заснути, не міг сидіти, і, коли, проте, не переставав робити, то робив се серед страшенного болю» — писав Іван Франко. За таких обставин за неповний рік до смерті Франко створив 232 поетичні переклади й переспіви, обсягом близько 7000 поетичних рядків.</a:t>
            </a:r>
          </a:p>
          <a:p>
            <a:pPr algn="ctr"/>
            <a:r>
              <a:rPr lang="ru-RU" i="1">
                <a:latin typeface="Calibri" pitchFamily="34" charset="0"/>
              </a:rPr>
              <a:t>Помер Іван Франко 28 травня 1916-го року у Львові.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552453"/>
            <a:ext cx="3805529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Творча спадщина</a:t>
            </a:r>
            <a:endParaRPr lang="ru-RU" sz="36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755650" y="1196975"/>
            <a:ext cx="3816350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i="1">
                <a:latin typeface="Calibri" pitchFamily="34" charset="0"/>
              </a:rPr>
              <a:t>Франко виявив себе на багатьох ділянках української культури. Був поетом, прозаїком, драматургом, критиком й істориком літератури, перекладачем, видавцем. Сюжети для творів Франко черпав з життя і боротьби рідного народу, з першоджерел людської культури — зі Сходу, античної доби, Ренесансу. Був «золотим мостом» між українською і світовими літературами.Нерідко Івана Франка називають титаном праці. За стилем Франко належить до перших реалістів української літератури.</a:t>
            </a:r>
          </a:p>
          <a:p>
            <a:pPr algn="ctr"/>
            <a:r>
              <a:rPr lang="ru-RU" sz="1600" i="1">
                <a:latin typeface="Calibri" pitchFamily="34" charset="0"/>
              </a:rPr>
              <a:t>Проза Франка охоплює понад 100 оповідань, новел, 10 повістей, романів.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1052513"/>
            <a:ext cx="302418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6" name="Rectangle 6"/>
          <p:cNvSpPr>
            <a:spLocks noGrp="1"/>
          </p:cNvSpPr>
          <p:nvPr>
            <p:ph type="body" idx="4294967295"/>
          </p:nvPr>
        </p:nvSpPr>
        <p:spPr>
          <a:xfrm>
            <a:off x="5219700" y="3500438"/>
            <a:ext cx="3168650" cy="22653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Роботу виконала</a:t>
            </a:r>
          </a:p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Реуцька Тетяна</a:t>
            </a:r>
          </a:p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учениця 10 класу</a:t>
            </a:r>
          </a:p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Мирненсько</a:t>
            </a:r>
            <a:r>
              <a:rPr lang="uk-UA" sz="2400" smtClean="0">
                <a:latin typeface="Arial" charset="0"/>
              </a:rPr>
              <a:t>ї ЗОШ</a:t>
            </a:r>
          </a:p>
          <a:p>
            <a:pPr algn="ctr">
              <a:buFont typeface="Arial" charset="0"/>
              <a:buNone/>
            </a:pPr>
            <a:r>
              <a:rPr lang="uk-UA" sz="2400" smtClean="0">
                <a:latin typeface="Arial" charset="0"/>
              </a:rPr>
              <a:t>І-ІІІ ступенів</a:t>
            </a:r>
            <a:endParaRPr lang="ru-RU" sz="2400" smtClean="0">
              <a:latin typeface="Arial" charset="0"/>
            </a:endParaRPr>
          </a:p>
          <a:p>
            <a:pPr>
              <a:buFont typeface="Arial" charset="0"/>
              <a:buNone/>
            </a:pPr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686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Татьяна</cp:lastModifiedBy>
  <cp:revision>11</cp:revision>
  <dcterms:created xsi:type="dcterms:W3CDTF">2013-11-19T14:50:31Z</dcterms:created>
  <dcterms:modified xsi:type="dcterms:W3CDTF">2014-02-06T11:42:53Z</dcterms:modified>
</cp:coreProperties>
</file>