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BE8F52-A942-48B8-BE5C-20ECDF6A077A}" type="datetimeFigureOut">
              <a:rPr lang="ru-RU" smtClean="0"/>
              <a:pPr/>
              <a:t>06.06.2014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0D88770-579F-4DA3-97C9-F6A7BFDBE3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 smtClean="0"/>
              <a:t>      </a:t>
            </a:r>
            <a:r>
              <a:rPr lang="en-US" sz="4800" dirty="0" smtClean="0"/>
              <a:t> </a:t>
            </a:r>
            <a:r>
              <a:rPr lang="uk-UA" sz="6000" dirty="0" smtClean="0"/>
              <a:t>СУЗІР</a:t>
            </a:r>
            <a:r>
              <a:rPr lang="en-US" sz="6000" dirty="0" smtClean="0"/>
              <a:t>’</a:t>
            </a:r>
            <a:r>
              <a:rPr lang="ru-RU" sz="6000" dirty="0" smtClean="0"/>
              <a:t>Я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4" name="Рисунок 3" descr="zodi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8208912" cy="5184576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7"/>
            <a:ext cx="453650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err="1" smtClean="0"/>
              <a:t>Риби</a:t>
            </a:r>
            <a:r>
              <a:rPr lang="ru-RU" sz="2800" dirty="0" smtClean="0"/>
              <a:t>. У </a:t>
            </a:r>
            <a:r>
              <a:rPr lang="ru-RU" sz="2800" dirty="0" err="1" smtClean="0"/>
              <a:t>грецькій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міфології</a:t>
            </a:r>
            <a:r>
              <a:rPr lang="ru-RU" sz="2800" dirty="0" smtClean="0"/>
              <a:t> </a:t>
            </a:r>
            <a:r>
              <a:rPr lang="ru-RU" sz="2800" dirty="0" err="1" smtClean="0"/>
              <a:t>згадується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втеча</a:t>
            </a:r>
            <a:r>
              <a:rPr lang="ru-RU" sz="2800" dirty="0" smtClean="0"/>
              <a:t> в </a:t>
            </a:r>
            <a:r>
              <a:rPr lang="ru-RU" sz="2800" dirty="0" err="1" smtClean="0"/>
              <a:t>Єгипет</a:t>
            </a:r>
            <a:r>
              <a:rPr lang="ru-RU" sz="2800" dirty="0" smtClean="0"/>
              <a:t> </a:t>
            </a:r>
            <a:r>
              <a:rPr lang="ru-RU" sz="2800" dirty="0" err="1" smtClean="0"/>
              <a:t>олімпійських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богів</a:t>
            </a:r>
            <a:r>
              <a:rPr lang="ru-RU" sz="2800" dirty="0" smtClean="0"/>
              <a:t>, </a:t>
            </a:r>
            <a:r>
              <a:rPr lang="ru-RU" sz="2800" dirty="0" err="1" smtClean="0"/>
              <a:t>наляканих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жахливим</a:t>
            </a:r>
            <a:r>
              <a:rPr lang="ru-RU" sz="2800" dirty="0" smtClean="0"/>
              <a:t> Тифон</a:t>
            </a:r>
            <a:r>
              <a:rPr lang="uk-UA" sz="2800" smtClean="0"/>
              <a:t>ом</a:t>
            </a:r>
            <a:r>
              <a:rPr lang="ru-RU" sz="2800" smtClean="0"/>
              <a:t>. </a:t>
            </a:r>
            <a:r>
              <a:rPr lang="ru-RU" sz="2800" dirty="0" smtClean="0"/>
              <a:t>Там вони, </a:t>
            </a:r>
            <a:r>
              <a:rPr lang="ru-RU" sz="2800" dirty="0" err="1" smtClean="0"/>
              <a:t>рятуючись</a:t>
            </a:r>
            <a:r>
              <a:rPr lang="ru-RU" sz="2800" dirty="0" smtClean="0"/>
              <a:t>, </a:t>
            </a:r>
            <a:r>
              <a:rPr lang="ru-RU" sz="2800" dirty="0" err="1" smtClean="0"/>
              <a:t>перетворилися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(як правило, </a:t>
            </a:r>
            <a:r>
              <a:rPr lang="ru-RU" sz="2800" dirty="0" err="1" smtClean="0"/>
              <a:t>атрибутивних</a:t>
            </a:r>
            <a:r>
              <a:rPr lang="ru-RU" sz="2800" dirty="0" smtClean="0"/>
              <a:t>)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, </a:t>
            </a:r>
            <a:r>
              <a:rPr lang="ru-RU" sz="2800" dirty="0" err="1" smtClean="0"/>
              <a:t>зокрема</a:t>
            </a:r>
            <a:r>
              <a:rPr lang="ru-RU" sz="2800" dirty="0" smtClean="0"/>
              <a:t>, </a:t>
            </a:r>
            <a:r>
              <a:rPr lang="ru-RU" sz="2800" dirty="0" err="1" smtClean="0"/>
              <a:t>Афродіта</a:t>
            </a:r>
            <a:r>
              <a:rPr lang="ru-RU" sz="2800" dirty="0" smtClean="0"/>
              <a:t> - в </a:t>
            </a:r>
            <a:r>
              <a:rPr lang="ru-RU" sz="2800" dirty="0" err="1" smtClean="0"/>
              <a:t>рибу</a:t>
            </a:r>
            <a:r>
              <a:rPr lang="ru-RU" sz="2800" dirty="0" smtClean="0"/>
              <a:t>. У </a:t>
            </a:r>
            <a:r>
              <a:rPr lang="ru-RU" sz="2800" dirty="0" err="1" smtClean="0"/>
              <a:t>пізніших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поетичних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інтерпретаціях</a:t>
            </a:r>
            <a:r>
              <a:rPr lang="ru-RU" sz="2800" dirty="0" smtClean="0"/>
              <a:t> разом </a:t>
            </a:r>
            <a:r>
              <a:rPr lang="ru-RU" sz="2800" dirty="0" err="1" smtClean="0"/>
              <a:t>з</a:t>
            </a:r>
            <a:r>
              <a:rPr lang="ru-RU" sz="2800" dirty="0" smtClean="0"/>
              <a:t> нею </a:t>
            </a:r>
            <a:r>
              <a:rPr lang="ru-RU" sz="2800" dirty="0" err="1" smtClean="0"/>
              <a:t>перетворився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рибу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син</a:t>
            </a:r>
            <a:r>
              <a:rPr lang="ru-RU" sz="2800" dirty="0" smtClean="0"/>
              <a:t> </a:t>
            </a:r>
            <a:r>
              <a:rPr lang="ru-RU" sz="2800" dirty="0" err="1" smtClean="0"/>
              <a:t>Ерот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знайшло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відображення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на</a:t>
            </a:r>
            <a:r>
              <a:rPr lang="ru-RU" sz="2800" dirty="0" smtClean="0"/>
              <a:t> </a:t>
            </a:r>
            <a:r>
              <a:rPr lang="ru-RU" sz="2800" dirty="0" err="1" smtClean="0"/>
              <a:t>небі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s047534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0"/>
            <a:ext cx="4499992" cy="3212976"/>
          </a:xfrm>
          <a:prstGeom prst="rect">
            <a:avLst/>
          </a:prstGeom>
        </p:spPr>
      </p:pic>
      <p:pic>
        <p:nvPicPr>
          <p:cNvPr id="4" name="Рисунок 3" descr="300px-Pisces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284984"/>
            <a:ext cx="4499992" cy="3573016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764705"/>
            <a:ext cx="51125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стародавніх</a:t>
            </a:r>
            <a:r>
              <a:rPr lang="ru-RU" sz="2800" dirty="0" smtClean="0"/>
              <a:t> </a:t>
            </a:r>
            <a:r>
              <a:rPr lang="ru-RU" sz="2800" dirty="0" err="1" smtClean="0"/>
              <a:t>шумерів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Водолій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одним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найважливіших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сузір'їв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уособлював</a:t>
            </a:r>
            <a:r>
              <a:rPr lang="ru-RU" sz="2800" dirty="0" smtClean="0"/>
              <a:t> бога неба </a:t>
            </a:r>
            <a:r>
              <a:rPr lang="ru-RU" sz="2800" dirty="0" err="1" smtClean="0"/>
              <a:t>Ана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цілющу</a:t>
            </a:r>
            <a:r>
              <a:rPr lang="ru-RU" sz="2800" dirty="0" smtClean="0"/>
              <a:t> воду. </a:t>
            </a:r>
            <a:r>
              <a:rPr lang="ru-RU" sz="2800" dirty="0" err="1" smtClean="0"/>
              <a:t>Згідно</a:t>
            </a:r>
            <a:r>
              <a:rPr lang="ru-RU" sz="2800" dirty="0" smtClean="0"/>
              <a:t> грекам, </a:t>
            </a:r>
            <a:r>
              <a:rPr lang="ru-RU" sz="2800" dirty="0" err="1" smtClean="0"/>
              <a:t>Водолій</a:t>
            </a:r>
            <a:r>
              <a:rPr lang="ru-RU" sz="2800" dirty="0" smtClean="0"/>
              <a:t> </a:t>
            </a:r>
            <a:r>
              <a:rPr lang="ru-RU" sz="2800" dirty="0" err="1" smtClean="0"/>
              <a:t>зображує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відразу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міфічних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персонажів</a:t>
            </a:r>
            <a:r>
              <a:rPr lang="ru-RU" sz="2800" dirty="0" smtClean="0"/>
              <a:t>, 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</a:t>
            </a:r>
            <a:r>
              <a:rPr lang="ru-RU" sz="2800" dirty="0" err="1" smtClean="0"/>
              <a:t>Ганімеда</a:t>
            </a:r>
            <a:r>
              <a:rPr lang="ru-RU" sz="2800" dirty="0" smtClean="0"/>
              <a:t> - </a:t>
            </a:r>
            <a:r>
              <a:rPr lang="ru-RU" sz="2800" dirty="0" err="1" smtClean="0"/>
              <a:t>троянського</a:t>
            </a:r>
            <a:r>
              <a:rPr lang="ru-RU" sz="2800" dirty="0" smtClean="0"/>
              <a:t> юнака,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став чашником на </a:t>
            </a:r>
            <a:r>
              <a:rPr lang="ru-RU" sz="2800" dirty="0" err="1" smtClean="0"/>
              <a:t>Олімпі</a:t>
            </a:r>
            <a:r>
              <a:rPr lang="ru-RU" sz="2800" dirty="0" smtClean="0"/>
              <a:t>; </a:t>
            </a:r>
            <a:r>
              <a:rPr lang="ru-RU" sz="2800" dirty="0" err="1" smtClean="0"/>
              <a:t>Девкаліона</a:t>
            </a:r>
            <a:r>
              <a:rPr lang="ru-RU" sz="2800" dirty="0" smtClean="0"/>
              <a:t> - героя </a:t>
            </a:r>
            <a:r>
              <a:rPr lang="ru-RU" sz="2800" dirty="0" err="1" smtClean="0"/>
              <a:t>всесвітнього</a:t>
            </a:r>
            <a:r>
              <a:rPr lang="ru-RU" sz="2800" dirty="0" smtClean="0"/>
              <a:t> потопу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Кекропа</a:t>
            </a:r>
            <a:r>
              <a:rPr lang="ru-RU" sz="2800" dirty="0" smtClean="0"/>
              <a:t> - </a:t>
            </a:r>
            <a:r>
              <a:rPr lang="ru-RU" sz="2800" dirty="0" err="1" smtClean="0"/>
              <a:t>стародавнього</a:t>
            </a:r>
            <a:r>
              <a:rPr lang="ru-RU" sz="2800" dirty="0" smtClean="0"/>
              <a:t> царя </a:t>
            </a:r>
            <a:r>
              <a:rPr lang="ru-RU" sz="2800" dirty="0" err="1" smtClean="0"/>
              <a:t>Аттіки</a:t>
            </a:r>
            <a:r>
              <a:rPr lang="ru-RU" sz="2800" dirty="0" smtClean="0"/>
              <a:t>.  </a:t>
            </a:r>
            <a:endParaRPr lang="ru-RU" sz="2800" dirty="0"/>
          </a:p>
        </p:txBody>
      </p:sp>
      <p:pic>
        <p:nvPicPr>
          <p:cNvPr id="4" name="Рисунок 3" descr="300px-Aquariusuran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80728"/>
            <a:ext cx="3851920" cy="5328592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4464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</a:t>
            </a:r>
            <a:r>
              <a:rPr lang="uk-UA" sz="2800" dirty="0" smtClean="0"/>
              <a:t>Діва.</a:t>
            </a:r>
            <a:r>
              <a:rPr lang="en-US" sz="2800" dirty="0" smtClean="0"/>
              <a:t> </a:t>
            </a:r>
            <a:r>
              <a:rPr lang="ru-RU" sz="2800" dirty="0" smtClean="0"/>
              <a:t>Греки </a:t>
            </a:r>
            <a:r>
              <a:rPr lang="ru-RU" sz="2800" dirty="0" err="1" smtClean="0"/>
              <a:t>бачили</a:t>
            </a:r>
            <a:r>
              <a:rPr lang="ru-RU" sz="2800" dirty="0" smtClean="0"/>
              <a:t> в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сузір'ї</a:t>
            </a:r>
            <a:r>
              <a:rPr lang="ru-RU" sz="2800" dirty="0" smtClean="0"/>
              <a:t> </a:t>
            </a:r>
            <a:r>
              <a:rPr lang="ru-RU" sz="2800" dirty="0" err="1" smtClean="0"/>
              <a:t>найрізноманітніших</a:t>
            </a:r>
            <a:endParaRPr lang="en-US" sz="2800" dirty="0" smtClean="0"/>
          </a:p>
          <a:p>
            <a:r>
              <a:rPr lang="ru-RU" sz="2800" dirty="0" smtClean="0"/>
              <a:t>богинь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героїнь</a:t>
            </a:r>
            <a:r>
              <a:rPr lang="ru-RU" sz="2800" dirty="0" smtClean="0"/>
              <a:t>. </a:t>
            </a:r>
            <a:r>
              <a:rPr lang="ru-RU" sz="2800" dirty="0" err="1" smtClean="0"/>
              <a:t>Однак</a:t>
            </a:r>
            <a:r>
              <a:rPr lang="ru-RU" sz="2800" dirty="0" smtClean="0"/>
              <a:t>, </a:t>
            </a:r>
            <a:r>
              <a:rPr lang="ru-RU" sz="2800" dirty="0" err="1" smtClean="0"/>
              <a:t>найрозповсюдженіша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версія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Деметра, </a:t>
            </a:r>
            <a:r>
              <a:rPr lang="ru-RU" sz="2800" dirty="0" err="1" smtClean="0"/>
              <a:t>донька</a:t>
            </a:r>
            <a:r>
              <a:rPr lang="ru-RU" sz="2800" dirty="0" smtClean="0"/>
              <a:t> </a:t>
            </a:r>
            <a:r>
              <a:rPr lang="ru-RU" sz="2800" dirty="0" err="1" smtClean="0"/>
              <a:t>Кроноса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Реї</a:t>
            </a:r>
            <a:r>
              <a:rPr lang="ru-RU" sz="2800" dirty="0" smtClean="0"/>
              <a:t>, богиня </a:t>
            </a:r>
            <a:r>
              <a:rPr lang="ru-RU" sz="2800" dirty="0" err="1" smtClean="0"/>
              <a:t>плодючості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землеробства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мати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Персефони</a:t>
            </a:r>
            <a:r>
              <a:rPr lang="ru-RU" sz="2800" dirty="0" smtClean="0"/>
              <a:t>. На </a:t>
            </a:r>
            <a:r>
              <a:rPr lang="ru-RU" sz="2800" dirty="0" err="1" smtClean="0"/>
              <a:t>зображеннях</a:t>
            </a:r>
            <a:r>
              <a:rPr lang="ru-RU" sz="2800" dirty="0" smtClean="0"/>
              <a:t> </a:t>
            </a:r>
            <a:r>
              <a:rPr lang="ru-RU" sz="2800" dirty="0" err="1" smtClean="0"/>
              <a:t>Діва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тримає</a:t>
            </a:r>
            <a:r>
              <a:rPr lang="ru-RU" sz="2800" dirty="0" smtClean="0"/>
              <a:t> колос,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за </a:t>
            </a:r>
            <a:r>
              <a:rPr lang="ru-RU" sz="2800" dirty="0" err="1" smtClean="0"/>
              <a:t>розташуванням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зірці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Спіка</a:t>
            </a:r>
            <a:r>
              <a:rPr lang="ru-RU" sz="2800" dirty="0" smtClean="0"/>
              <a:t>. </a:t>
            </a:r>
            <a:r>
              <a:rPr lang="ru-RU" sz="2800" dirty="0" err="1" smtClean="0"/>
              <a:t>Інша</a:t>
            </a:r>
            <a:r>
              <a:rPr lang="ru-RU" sz="2800" dirty="0" smtClean="0"/>
              <a:t> </a:t>
            </a:r>
            <a:r>
              <a:rPr lang="ru-RU" sz="2800" dirty="0" err="1" smtClean="0"/>
              <a:t>яскрава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зірка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— </a:t>
            </a:r>
            <a:r>
              <a:rPr lang="ru-RU" sz="2800" dirty="0" err="1" smtClean="0"/>
              <a:t>Віндеміатрікс</a:t>
            </a:r>
            <a:r>
              <a:rPr lang="en-US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265px-Virgouran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412776"/>
            <a:ext cx="3744416" cy="4615679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8892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Терези</a:t>
            </a:r>
            <a:r>
              <a:rPr lang="ru-RU" sz="2800" dirty="0" smtClean="0"/>
              <a:t>.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південному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сході</a:t>
            </a:r>
            <a:r>
              <a:rPr lang="ru-RU" sz="2800" dirty="0" smtClean="0"/>
              <a:t>, в самого горизонту,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відмітити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Терези</a:t>
            </a:r>
            <a:r>
              <a:rPr lang="ru-RU" sz="2800" dirty="0" smtClean="0"/>
              <a:t>.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яскрава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зірка</a:t>
            </a:r>
            <a:r>
              <a:rPr lang="ru-RU" sz="2800" dirty="0" smtClean="0"/>
              <a:t> </a:t>
            </a:r>
            <a:r>
              <a:rPr lang="ru-RU" sz="2800" dirty="0" err="1" smtClean="0"/>
              <a:t>Кіффа</a:t>
            </a:r>
            <a:r>
              <a:rPr lang="ru-RU" sz="2800" dirty="0" smtClean="0"/>
              <a:t> разом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Спікой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Арктуром </a:t>
            </a:r>
            <a:r>
              <a:rPr lang="ru-RU" sz="2800" dirty="0" err="1" smtClean="0"/>
              <a:t>утворюють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рівносторонній</a:t>
            </a:r>
            <a:r>
              <a:rPr lang="ru-RU" sz="2800" dirty="0" smtClean="0"/>
              <a:t> </a:t>
            </a:r>
            <a:r>
              <a:rPr lang="ru-RU" sz="2800" dirty="0" err="1" smtClean="0"/>
              <a:t>трикутник</a:t>
            </a:r>
            <a:r>
              <a:rPr lang="ru-RU" sz="2800" dirty="0" smtClean="0"/>
              <a:t>, по </a:t>
            </a:r>
            <a:r>
              <a:rPr lang="ru-RU" sz="2800" dirty="0" err="1" smtClean="0"/>
              <a:t>якому</a:t>
            </a:r>
            <a:r>
              <a:rPr lang="ru-RU" sz="2800" dirty="0" smtClean="0"/>
              <a:t>  легко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знайти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lib_ic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2952750"/>
            <a:ext cx="3600400" cy="3212554"/>
          </a:xfrm>
          <a:prstGeom prst="rect">
            <a:avLst/>
          </a:prstGeom>
        </p:spPr>
      </p:pic>
      <p:pic>
        <p:nvPicPr>
          <p:cNvPr id="4" name="Рисунок 3" descr="265px-Libra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2852936"/>
            <a:ext cx="4680520" cy="4005064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0"/>
            <a:ext cx="4139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древніх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народів</a:t>
            </a:r>
            <a:r>
              <a:rPr lang="ru-RU" sz="2800" dirty="0" smtClean="0"/>
              <a:t> самим </a:t>
            </a:r>
            <a:r>
              <a:rPr lang="ru-RU" sz="2800" dirty="0" err="1" smtClean="0"/>
              <a:t>головним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Тельця</a:t>
            </a:r>
            <a:r>
              <a:rPr lang="ru-RU" sz="2800" dirty="0" smtClean="0"/>
              <a:t>, тому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новийрік</a:t>
            </a:r>
            <a:r>
              <a:rPr lang="ru-RU" sz="2800" dirty="0" smtClean="0"/>
              <a:t> </a:t>
            </a:r>
            <a:r>
              <a:rPr lang="ru-RU" sz="2800" dirty="0" err="1" smtClean="0"/>
              <a:t>починався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навесні</a:t>
            </a:r>
            <a:r>
              <a:rPr lang="ru-RU" sz="2800" dirty="0" smtClean="0"/>
              <a:t>. У </a:t>
            </a:r>
            <a:r>
              <a:rPr lang="ru-RU" sz="2800" dirty="0" err="1" smtClean="0"/>
              <a:t>зодіаку</a:t>
            </a:r>
            <a:r>
              <a:rPr lang="ru-RU" sz="2800" dirty="0" smtClean="0"/>
              <a:t> </a:t>
            </a:r>
            <a:r>
              <a:rPr lang="ru-RU" sz="2800" dirty="0" err="1" smtClean="0"/>
              <a:t>Телець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</a:t>
            </a:r>
            <a:r>
              <a:rPr lang="ru-RU" sz="2800" dirty="0" err="1" smtClean="0"/>
              <a:t>древнє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вжиття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древніх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скотарство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відігравало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величезну</a:t>
            </a:r>
            <a:r>
              <a:rPr lang="ru-RU" sz="2800" dirty="0" smtClean="0"/>
              <a:t> роль,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биком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(тельцем) </a:t>
            </a:r>
            <a:r>
              <a:rPr lang="ru-RU" sz="2800" dirty="0" err="1" smtClean="0"/>
              <a:t>зв'язували</a:t>
            </a:r>
            <a:r>
              <a:rPr lang="ru-RU" sz="2800" dirty="0" smtClean="0"/>
              <a:t> те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, де </a:t>
            </a:r>
            <a:r>
              <a:rPr lang="ru-RU" sz="2800" dirty="0" err="1" smtClean="0"/>
              <a:t>Сонце</a:t>
            </a:r>
            <a:r>
              <a:rPr lang="ru-RU" sz="2800" dirty="0" smtClean="0"/>
              <a:t> як </a:t>
            </a:r>
            <a:r>
              <a:rPr lang="ru-RU" sz="2800" dirty="0" err="1" smtClean="0"/>
              <a:t>би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перемагало</a:t>
            </a:r>
            <a:r>
              <a:rPr lang="ru-RU" sz="2800" dirty="0" smtClean="0"/>
              <a:t> зиму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віщувало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прихід</a:t>
            </a:r>
            <a:r>
              <a:rPr lang="ru-RU" sz="2800" dirty="0" smtClean="0"/>
              <a:t> </a:t>
            </a:r>
            <a:r>
              <a:rPr lang="ru-RU" sz="2800" dirty="0" err="1" smtClean="0"/>
              <a:t>весни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літа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300px-Taurusuran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004048" cy="4005064"/>
          </a:xfrm>
          <a:prstGeom prst="rect">
            <a:avLst/>
          </a:prstGeom>
        </p:spPr>
      </p:pic>
      <p:pic>
        <p:nvPicPr>
          <p:cNvPr id="4" name="Рисунок 3" descr="200px-SternbildSti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077072"/>
            <a:ext cx="4932040" cy="2780928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e6bdaa0b5e141658b05e25d1c4c8cc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8640960" cy="6408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rynytsy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88640"/>
            <a:ext cx="6480719" cy="6669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show_im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04664"/>
            <a:ext cx="6120679" cy="56166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5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7200800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1"/>
            <a:ext cx="88924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 </a:t>
            </a:r>
            <a:r>
              <a:rPr lang="ru-RU" sz="3200" dirty="0" err="1" smtClean="0"/>
              <a:t>Сузір'я</a:t>
            </a:r>
            <a:r>
              <a:rPr lang="ru-RU" sz="3200" dirty="0" smtClean="0"/>
              <a:t> — </a:t>
            </a:r>
            <a:r>
              <a:rPr lang="ru-RU" sz="3200" dirty="0" err="1" smtClean="0"/>
              <a:t>будь-яка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88 </a:t>
            </a:r>
            <a:r>
              <a:rPr lang="ru-RU" sz="3200" dirty="0" err="1" smtClean="0"/>
              <a:t>ділянок</a:t>
            </a:r>
            <a:r>
              <a:rPr lang="ru-RU" sz="3200" dirty="0" smtClean="0"/>
              <a:t>, на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поділена</a:t>
            </a:r>
            <a:r>
              <a:rPr lang="ru-RU" sz="3200" dirty="0" smtClean="0"/>
              <a:t> небесна сфера.   </a:t>
            </a:r>
            <a:r>
              <a:rPr lang="ru-RU" sz="3200" dirty="0" err="1" smtClean="0"/>
              <a:t>Зірки</a:t>
            </a:r>
            <a:r>
              <a:rPr lang="ru-RU" sz="3200" dirty="0" smtClean="0"/>
              <a:t> у </a:t>
            </a:r>
            <a:r>
              <a:rPr lang="ru-RU" sz="3200" dirty="0" err="1" smtClean="0"/>
              <a:t>сузір’ї</a:t>
            </a:r>
            <a:r>
              <a:rPr lang="ru-RU" sz="3200" dirty="0" smtClean="0"/>
              <a:t> </a:t>
            </a:r>
            <a:r>
              <a:rPr lang="ru-RU" sz="3200" dirty="0" err="1" smtClean="0"/>
              <a:t>рідко</a:t>
            </a:r>
            <a:r>
              <a:rPr lang="ru-RU" sz="3200" dirty="0" smtClean="0"/>
              <a:t> </a:t>
            </a:r>
            <a:r>
              <a:rPr lang="ru-RU" sz="3200" dirty="0" err="1" smtClean="0"/>
              <a:t>мають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якийсь</a:t>
            </a:r>
            <a:r>
              <a:rPr lang="ru-RU" sz="3200" dirty="0" smtClean="0"/>
              <a:t> </a:t>
            </a:r>
            <a:r>
              <a:rPr lang="ru-RU" sz="3200" dirty="0" err="1" smtClean="0"/>
              <a:t>зв'язок</a:t>
            </a:r>
            <a:r>
              <a:rPr lang="ru-RU" sz="3200" dirty="0" smtClean="0"/>
              <a:t> одна </a:t>
            </a:r>
            <a:r>
              <a:rPr lang="ru-RU" sz="3200" dirty="0" err="1" smtClean="0"/>
              <a:t>з</a:t>
            </a:r>
            <a:r>
              <a:rPr lang="ru-RU" sz="3200" dirty="0" smtClean="0"/>
              <a:t> одною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</a:t>
            </a:r>
            <a:r>
              <a:rPr lang="ru-RU" sz="3200" dirty="0" err="1" smtClean="0"/>
              <a:t>випадково</a:t>
            </a:r>
            <a:r>
              <a:rPr lang="ru-RU" sz="3200" dirty="0" smtClean="0"/>
              <a:t> </a:t>
            </a:r>
            <a:r>
              <a:rPr lang="ru-RU" sz="3200" dirty="0" err="1" smtClean="0"/>
              <a:t>опиняються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поруч</a:t>
            </a:r>
            <a:r>
              <a:rPr lang="ru-RU" sz="3200" dirty="0" smtClean="0"/>
              <a:t>,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розглядати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саме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Землі</a:t>
            </a:r>
            <a:r>
              <a:rPr lang="ru-RU" sz="3200" dirty="0" smtClean="0"/>
              <a:t>. </a:t>
            </a:r>
            <a:r>
              <a:rPr lang="ru-RU" sz="3200" dirty="0" err="1" smtClean="0"/>
              <a:t>Насправді</a:t>
            </a:r>
            <a:r>
              <a:rPr lang="ru-RU" sz="3200" dirty="0" smtClean="0"/>
              <a:t> вони </a:t>
            </a:r>
            <a:r>
              <a:rPr lang="ru-RU" sz="3200" dirty="0" err="1" smtClean="0"/>
              <a:t>розташовані</a:t>
            </a:r>
            <a:r>
              <a:rPr lang="ru-RU" sz="3200" dirty="0" smtClean="0"/>
              <a:t> у </a:t>
            </a:r>
            <a:r>
              <a:rPr lang="ru-RU" sz="3200" dirty="0" err="1" smtClean="0"/>
              <a:t>космосі</a:t>
            </a:r>
            <a:r>
              <a:rPr lang="ru-RU" sz="3200" dirty="0" smtClean="0"/>
              <a:t> в </a:t>
            </a:r>
            <a:r>
              <a:rPr lang="ru-RU" sz="3200" dirty="0" err="1" smtClean="0"/>
              <a:t>багатьох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світлових</a:t>
            </a:r>
            <a:r>
              <a:rPr lang="ru-RU" sz="3200" dirty="0" smtClean="0"/>
              <a:t> роках одна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одної</a:t>
            </a:r>
            <a:r>
              <a:rPr lang="ru-RU" sz="3200" dirty="0" smtClean="0"/>
              <a:t>.   </a:t>
            </a:r>
            <a:r>
              <a:rPr lang="ru-RU" sz="3200" dirty="0" err="1"/>
              <a:t>В</a:t>
            </a:r>
            <a:r>
              <a:rPr lang="ru-RU" sz="3200" dirty="0" err="1" smtClean="0"/>
              <a:t>иняток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правила становить </a:t>
            </a:r>
            <a:r>
              <a:rPr lang="ru-RU" sz="3200" dirty="0" err="1" smtClean="0"/>
              <a:t>група</a:t>
            </a:r>
            <a:r>
              <a:rPr lang="ru-RU" sz="3200" dirty="0" smtClean="0"/>
              <a:t> </a:t>
            </a:r>
            <a:r>
              <a:rPr lang="ru-RU" sz="3200" dirty="0" err="1" smtClean="0"/>
              <a:t>зірок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сузір’я</a:t>
            </a:r>
            <a:r>
              <a:rPr lang="ru-RU" sz="3200" dirty="0" smtClean="0"/>
              <a:t> </a:t>
            </a:r>
            <a:r>
              <a:rPr lang="ru-RU" sz="3200" dirty="0" err="1" smtClean="0"/>
              <a:t>Великої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Ведмедиці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730112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2"/>
            <a:ext cx="3779912" cy="33123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707904" y="116632"/>
            <a:ext cx="54360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err="1" smtClean="0"/>
              <a:t>Козоріг</a:t>
            </a:r>
            <a:r>
              <a:rPr lang="uk-UA" sz="2800" dirty="0" smtClean="0"/>
              <a:t>.</a:t>
            </a:r>
          </a:p>
          <a:p>
            <a:r>
              <a:rPr lang="en-US" sz="2800" dirty="0" smtClean="0"/>
              <a:t> </a:t>
            </a:r>
            <a:r>
              <a:rPr lang="ru-RU" sz="2800" dirty="0" smtClean="0"/>
              <a:t>На </a:t>
            </a:r>
            <a:r>
              <a:rPr lang="ru-RU" sz="2800" dirty="0" err="1" smtClean="0"/>
              <a:t>першій</a:t>
            </a:r>
            <a:r>
              <a:rPr lang="ru-RU" sz="2800" dirty="0" smtClean="0"/>
              <a:t> </a:t>
            </a:r>
            <a:r>
              <a:rPr lang="ru-RU" sz="2800" dirty="0" err="1" smtClean="0"/>
              <a:t>російській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зоряній</a:t>
            </a:r>
            <a:r>
              <a:rPr lang="ru-RU" sz="2800" dirty="0" smtClean="0"/>
              <a:t> </a:t>
            </a:r>
            <a:r>
              <a:rPr lang="ru-RU" sz="2800" dirty="0" err="1" smtClean="0"/>
              <a:t>карті</a:t>
            </a:r>
            <a:r>
              <a:rPr lang="ru-RU" sz="2800" dirty="0" smtClean="0"/>
              <a:t>, </a:t>
            </a:r>
            <a:r>
              <a:rPr lang="ru-RU" sz="2800" dirty="0" err="1" smtClean="0"/>
              <a:t>складеній</a:t>
            </a:r>
            <a:r>
              <a:rPr lang="ru-RU" sz="2800" dirty="0" smtClean="0"/>
              <a:t> за наказом Петра </a:t>
            </a:r>
            <a:r>
              <a:rPr lang="en-US" sz="2800" dirty="0" smtClean="0"/>
              <a:t>I 1699 </a:t>
            </a:r>
            <a:r>
              <a:rPr lang="ru-RU" sz="2800" dirty="0" smtClean="0"/>
              <a:t>року І.Ф. </a:t>
            </a:r>
            <a:r>
              <a:rPr lang="ru-RU" sz="2800" dirty="0" err="1" smtClean="0"/>
              <a:t>Копієвським</a:t>
            </a:r>
            <a:r>
              <a:rPr lang="ru-RU" sz="2800" dirty="0" smtClean="0"/>
              <a:t>,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позначене</a:t>
            </a:r>
            <a:r>
              <a:rPr lang="ru-RU" sz="2800" dirty="0" smtClean="0"/>
              <a:t> як Козел,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Козорожек</a:t>
            </a:r>
            <a:r>
              <a:rPr lang="ru-RU" sz="2800" dirty="0" smtClean="0"/>
              <a:t>. Але за </a:t>
            </a:r>
            <a:r>
              <a:rPr lang="ru-RU" sz="2800" dirty="0" err="1" smtClean="0"/>
              <a:t>сузір'ям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закріплено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назву</a:t>
            </a:r>
            <a:r>
              <a:rPr lang="ru-RU" sz="2800" dirty="0" smtClean="0"/>
              <a:t> </a:t>
            </a:r>
            <a:r>
              <a:rPr lang="ru-RU" sz="2800" dirty="0" err="1" smtClean="0"/>
              <a:t>міфічної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тварини</a:t>
            </a:r>
            <a:r>
              <a:rPr lang="ru-RU" sz="2800" dirty="0" smtClean="0"/>
              <a:t>. </a:t>
            </a:r>
            <a:r>
              <a:rPr lang="ru-RU" sz="2800" dirty="0" err="1" smtClean="0"/>
              <a:t>Закохані</a:t>
            </a:r>
            <a:r>
              <a:rPr lang="ru-RU" sz="2800" dirty="0" smtClean="0"/>
              <a:t> в </a:t>
            </a:r>
            <a:r>
              <a:rPr lang="ru-RU" sz="2800" dirty="0" err="1" smtClean="0"/>
              <a:t>Елладу</a:t>
            </a:r>
            <a:r>
              <a:rPr lang="ru-RU" sz="2800" dirty="0" smtClean="0"/>
              <a:t> </a:t>
            </a:r>
            <a:r>
              <a:rPr lang="ru-RU" sz="2800" dirty="0" err="1" smtClean="0"/>
              <a:t>астрономи</a:t>
            </a:r>
            <a:r>
              <a:rPr lang="ru-RU" sz="2800" dirty="0" smtClean="0"/>
              <a:t> </a:t>
            </a:r>
            <a:r>
              <a:rPr lang="ru-RU" sz="2800" dirty="0" err="1" smtClean="0"/>
              <a:t>вирішили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коза </a:t>
            </a:r>
            <a:r>
              <a:rPr lang="ru-RU" sz="2800" dirty="0" err="1" smtClean="0"/>
              <a:t>Амальтея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вигодувала</a:t>
            </a:r>
            <a:r>
              <a:rPr lang="ru-RU" sz="2800" dirty="0" smtClean="0"/>
              <a:t> Зевса. </a:t>
            </a:r>
            <a:r>
              <a:rPr lang="ru-RU" sz="2800" dirty="0" err="1" smtClean="0"/>
              <a:t>Ланцюгова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міфологізації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призвела</a:t>
            </a:r>
            <a:r>
              <a:rPr lang="ru-RU" sz="2800" dirty="0" smtClean="0"/>
              <a:t> до </a:t>
            </a:r>
            <a:r>
              <a:rPr lang="ru-RU" sz="2800" dirty="0" err="1" smtClean="0"/>
              <a:t>дивовижних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зображень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істоти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козлячою</a:t>
            </a:r>
            <a:r>
              <a:rPr lang="ru-RU" sz="2800" dirty="0" smtClean="0"/>
              <a:t> мордою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риб’ячим</a:t>
            </a:r>
            <a:r>
              <a:rPr lang="ru-RU" sz="2800" dirty="0" smtClean="0"/>
              <a:t> хвостом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1763688" y="188640"/>
            <a:ext cx="522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1979712" y="404664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Рисунок 5" descr="300px-Capricornus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429000"/>
            <a:ext cx="3779912" cy="34290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8520" y="0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Рак.  </a:t>
            </a:r>
            <a:r>
              <a:rPr lang="ru-RU" sz="2800" dirty="0" err="1" smtClean="0"/>
              <a:t>Найбільш</a:t>
            </a:r>
            <a:r>
              <a:rPr lang="ru-RU" sz="2800" dirty="0" smtClean="0"/>
              <a:t> </a:t>
            </a:r>
            <a:r>
              <a:rPr lang="ru-RU" sz="2800" dirty="0" err="1" smtClean="0"/>
              <a:t>непримітне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Зодіаку</a:t>
            </a:r>
            <a:r>
              <a:rPr lang="ru-RU" sz="2800" dirty="0" smtClean="0"/>
              <a:t>: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зірки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побачити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в </a:t>
            </a:r>
            <a:r>
              <a:rPr lang="ru-RU" sz="2800" dirty="0" err="1" smtClean="0"/>
              <a:t>ясну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безмісячну</a:t>
            </a:r>
            <a:r>
              <a:rPr lang="ru-RU" sz="2800" dirty="0" smtClean="0"/>
              <a:t> </a:t>
            </a:r>
            <a:r>
              <a:rPr lang="ru-RU" sz="2800" dirty="0" err="1" smtClean="0"/>
              <a:t>ніч</a:t>
            </a:r>
            <a:r>
              <a:rPr lang="ru-RU" sz="2800" dirty="0" smtClean="0"/>
              <a:t>. </a:t>
            </a:r>
            <a:r>
              <a:rPr lang="ru-RU" sz="2800" dirty="0" err="1" smtClean="0"/>
              <a:t>Арабське</a:t>
            </a:r>
            <a:r>
              <a:rPr lang="ru-RU" sz="2800" dirty="0" smtClean="0"/>
              <a:t> </a:t>
            </a:r>
            <a:r>
              <a:rPr lang="ru-RU" sz="2800" dirty="0" err="1" smtClean="0"/>
              <a:t>ім'я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зірки</a:t>
            </a:r>
            <a:r>
              <a:rPr lang="ru-RU" sz="2800" dirty="0" smtClean="0"/>
              <a:t> а </a:t>
            </a:r>
            <a:r>
              <a:rPr lang="en-US" sz="2800" dirty="0" err="1" smtClean="0"/>
              <a:t>Cnc</a:t>
            </a:r>
            <a:r>
              <a:rPr lang="en-US" sz="2800" dirty="0" smtClean="0"/>
              <a:t> – </a:t>
            </a:r>
            <a:r>
              <a:rPr lang="ru-RU" sz="2800" dirty="0" err="1" smtClean="0"/>
              <a:t>Акубенс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означає</a:t>
            </a:r>
            <a:r>
              <a:rPr lang="ru-RU" sz="2800" dirty="0" smtClean="0"/>
              <a:t> «</a:t>
            </a:r>
            <a:r>
              <a:rPr lang="ru-RU" sz="2800" dirty="0" err="1" smtClean="0"/>
              <a:t>клішня</a:t>
            </a:r>
            <a:r>
              <a:rPr lang="ru-RU" sz="2800" dirty="0" smtClean="0"/>
              <a:t>».</a:t>
            </a:r>
            <a:endParaRPr lang="ru-RU" sz="2800" dirty="0"/>
          </a:p>
        </p:txBody>
      </p:sp>
      <p:pic>
        <p:nvPicPr>
          <p:cNvPr id="4" name="Рисунок 3" descr="200px-Canceruran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484784"/>
            <a:ext cx="6624736" cy="5373216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633755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3851920" cy="309634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851920" y="260648"/>
            <a:ext cx="52920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/>
          </a:p>
          <a:p>
            <a:r>
              <a:rPr lang="ru-RU" sz="2800" dirty="0" err="1" smtClean="0"/>
              <a:t>Близнята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відомо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найдавніших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часів</a:t>
            </a:r>
            <a:r>
              <a:rPr lang="ru-RU" sz="2800" dirty="0" smtClean="0"/>
              <a:t>. Греки </a:t>
            </a:r>
            <a:r>
              <a:rPr lang="ru-RU" sz="2800" dirty="0" err="1" smtClean="0"/>
              <a:t>вважали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вміщеними</a:t>
            </a:r>
            <a:r>
              <a:rPr lang="ru-RU" sz="2800" dirty="0" smtClean="0"/>
              <a:t> на небо </a:t>
            </a:r>
            <a:r>
              <a:rPr lang="ru-RU" sz="2800" dirty="0" err="1" smtClean="0"/>
              <a:t>близнюками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Діоскури</a:t>
            </a:r>
            <a:r>
              <a:rPr lang="ru-RU" sz="2800" dirty="0" smtClean="0"/>
              <a:t> Кастор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Полідевк</a:t>
            </a:r>
            <a:r>
              <a:rPr lang="ru-RU" sz="2800" dirty="0" smtClean="0"/>
              <a:t>.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включено до каталогу </a:t>
            </a:r>
            <a:r>
              <a:rPr lang="ru-RU" sz="2800" dirty="0" err="1" smtClean="0"/>
              <a:t>зоряного</a:t>
            </a:r>
            <a:r>
              <a:rPr lang="ru-RU" sz="2800" dirty="0" smtClean="0"/>
              <a:t> неба </a:t>
            </a:r>
            <a:r>
              <a:rPr lang="ru-RU" sz="2800" dirty="0" err="1" smtClean="0"/>
              <a:t>Клавдія</a:t>
            </a:r>
            <a:r>
              <a:rPr lang="ru-RU" sz="2800" dirty="0" smtClean="0"/>
              <a:t> Птолемея «Альмагест». В </a:t>
            </a:r>
            <a:r>
              <a:rPr lang="ru-RU" sz="2800" dirty="0" err="1" smtClean="0"/>
              <a:t>історії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астрономії</a:t>
            </a:r>
            <a:r>
              <a:rPr lang="ru-RU" sz="2800" dirty="0" smtClean="0"/>
              <a:t>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відомо</a:t>
            </a:r>
            <a:r>
              <a:rPr lang="ru-RU" sz="2800" dirty="0" smtClean="0"/>
              <a:t> </a:t>
            </a:r>
            <a:r>
              <a:rPr lang="ru-RU" sz="2800" dirty="0" err="1" smtClean="0"/>
              <a:t>тим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1781 </a:t>
            </a:r>
            <a:r>
              <a:rPr lang="ru-RU" sz="2800" dirty="0" err="1" smtClean="0"/>
              <a:t>Вільям</a:t>
            </a:r>
            <a:r>
              <a:rPr lang="ru-RU" sz="2800" dirty="0" smtClean="0"/>
              <a:t> Гершель </a:t>
            </a:r>
            <a:r>
              <a:rPr lang="ru-RU" sz="2800" dirty="0" err="1" smtClean="0"/>
              <a:t>відкрив</a:t>
            </a:r>
            <a:r>
              <a:rPr lang="ru-RU" sz="2800" dirty="0" smtClean="0"/>
              <a:t> планету Уран ,а в 1930 Клайд </a:t>
            </a:r>
            <a:r>
              <a:rPr lang="ru-RU" sz="2800" dirty="0" err="1" smtClean="0"/>
              <a:t>Томбо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відкрив</a:t>
            </a:r>
            <a:r>
              <a:rPr lang="ru-RU" sz="2800" dirty="0" smtClean="0"/>
              <a:t> Плутон </a:t>
            </a:r>
            <a:r>
              <a:rPr lang="ru-RU" sz="2800" dirty="0" err="1" smtClean="0"/>
              <a:t>поблизу</a:t>
            </a:r>
            <a:r>
              <a:rPr lang="ru-RU" sz="2800" dirty="0" smtClean="0"/>
              <a:t> </a:t>
            </a:r>
            <a:r>
              <a:rPr lang="ru-RU" sz="2800" dirty="0" err="1" smtClean="0"/>
              <a:t>зірки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Васат</a:t>
            </a:r>
            <a:r>
              <a:rPr lang="ru-RU" sz="2800" dirty="0" smtClean="0"/>
              <a:t> .</a:t>
            </a:r>
            <a:endParaRPr lang="ru-RU" sz="2800" dirty="0"/>
          </a:p>
        </p:txBody>
      </p:sp>
      <p:pic>
        <p:nvPicPr>
          <p:cNvPr id="4" name="Рисунок 3" descr="300px-Gemini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3356992"/>
            <a:ext cx="3851920" cy="3312368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784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       </a:t>
            </a:r>
            <a:r>
              <a:rPr lang="ru-RU" sz="2400" dirty="0" err="1" smtClean="0"/>
              <a:t>Шумери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називали</a:t>
            </a:r>
            <a:r>
              <a:rPr lang="ru-RU" sz="2400" dirty="0" smtClean="0"/>
              <a:t> Овен «</a:t>
            </a:r>
            <a:r>
              <a:rPr lang="ru-RU" sz="2400" dirty="0" err="1" smtClean="0"/>
              <a:t>сузір'ям</a:t>
            </a:r>
            <a:r>
              <a:rPr lang="ru-RU" sz="2400" dirty="0" smtClean="0"/>
              <a:t> барана». </a:t>
            </a:r>
            <a:r>
              <a:rPr lang="ru-RU" sz="2400" dirty="0" err="1" smtClean="0"/>
              <a:t>Зрозуміло</a:t>
            </a:r>
            <a:r>
              <a:rPr lang="ru-RU" sz="2400" dirty="0" smtClean="0"/>
              <a:t>, </a:t>
            </a:r>
            <a:r>
              <a:rPr lang="ru-RU" sz="2400" dirty="0" err="1" smtClean="0"/>
              <a:t>це</a:t>
            </a:r>
            <a:r>
              <a:rPr lang="ru-RU" sz="2400" dirty="0" smtClean="0"/>
              <a:t> той </a:t>
            </a:r>
            <a:r>
              <a:rPr lang="ru-RU" sz="2400" dirty="0" err="1" smtClean="0"/>
              <a:t>самий</a:t>
            </a:r>
            <a:r>
              <a:rPr lang="ru-RU" sz="2400" dirty="0" smtClean="0"/>
              <a:t> </a:t>
            </a:r>
            <a:r>
              <a:rPr lang="ru-RU" sz="2400" dirty="0" err="1" smtClean="0"/>
              <a:t>чарівний</a:t>
            </a:r>
            <a:r>
              <a:rPr lang="ru-RU" sz="2400" dirty="0" smtClean="0"/>
              <a:t> баран, за золотим руном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полювали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аргонавти</a:t>
            </a:r>
            <a:r>
              <a:rPr lang="ru-RU" sz="2400" dirty="0" smtClean="0"/>
              <a:t>. </a:t>
            </a:r>
            <a:r>
              <a:rPr lang="ru-RU" sz="2400" dirty="0" err="1" smtClean="0"/>
              <a:t>Вважається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назва</a:t>
            </a:r>
            <a:r>
              <a:rPr lang="ru-RU" sz="2400" dirty="0" smtClean="0"/>
              <a:t> «Овен» </a:t>
            </a:r>
            <a:r>
              <a:rPr lang="ru-RU" sz="2400" dirty="0" err="1" smtClean="0"/>
              <a:t>запропоновано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Клеостратом</a:t>
            </a:r>
            <a:r>
              <a:rPr lang="ru-RU" sz="2400" dirty="0" smtClean="0"/>
              <a:t>. </a:t>
            </a:r>
            <a:r>
              <a:rPr lang="ru-RU" sz="2400" dirty="0" err="1" smtClean="0"/>
              <a:t>Сузір'я</a:t>
            </a:r>
            <a:r>
              <a:rPr lang="ru-RU" sz="2400" dirty="0" smtClean="0"/>
              <a:t> включено до каталогу </a:t>
            </a:r>
            <a:r>
              <a:rPr lang="ru-RU" sz="2400" dirty="0" err="1" smtClean="0"/>
              <a:t>зоряного</a:t>
            </a:r>
            <a:r>
              <a:rPr lang="ru-RU" sz="2400" dirty="0" smtClean="0"/>
              <a:t> неба </a:t>
            </a:r>
            <a:r>
              <a:rPr lang="ru-RU" sz="2400" dirty="0" err="1" smtClean="0"/>
              <a:t>Клавдія</a:t>
            </a:r>
            <a:r>
              <a:rPr lang="ru-RU" sz="2400" dirty="0" smtClean="0"/>
              <a:t> Птолемея «Альмагест». </a:t>
            </a:r>
            <a:r>
              <a:rPr lang="ru-RU" sz="2400" dirty="0" err="1" smtClean="0"/>
              <a:t>Астрономічний</a:t>
            </a:r>
            <a:r>
              <a:rPr lang="ru-RU" sz="2400" dirty="0" smtClean="0"/>
              <a:t> знак </a:t>
            </a:r>
            <a:r>
              <a:rPr lang="ru-RU" sz="2400" dirty="0" err="1" smtClean="0"/>
              <a:t>сузір'я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використовується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позначення</a:t>
            </a:r>
            <a:r>
              <a:rPr lang="ru-RU" sz="2400" dirty="0" smtClean="0"/>
              <a:t> точки </a:t>
            </a:r>
            <a:r>
              <a:rPr lang="ru-RU" sz="2400" dirty="0" err="1" smtClean="0"/>
              <a:t>весняного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рівнодення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знаходилася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Овні</a:t>
            </a:r>
            <a:r>
              <a:rPr lang="ru-RU" sz="2400" dirty="0" smtClean="0"/>
              <a:t> 2 тис.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тому, коли в </a:t>
            </a:r>
            <a:r>
              <a:rPr lang="ru-RU" sz="2400" dirty="0" err="1" smtClean="0"/>
              <a:t>Стародавній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Греції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складалася</a:t>
            </a:r>
            <a:r>
              <a:rPr lang="ru-RU" sz="2400" dirty="0" smtClean="0"/>
              <a:t> </a:t>
            </a:r>
            <a:r>
              <a:rPr lang="ru-RU" sz="2400" dirty="0" err="1" smtClean="0"/>
              <a:t>астрономічна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термінологія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 descr="s825450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140968"/>
            <a:ext cx="4572000" cy="3717032"/>
          </a:xfrm>
          <a:prstGeom prst="rect">
            <a:avLst/>
          </a:prstGeom>
        </p:spPr>
      </p:pic>
      <p:pic>
        <p:nvPicPr>
          <p:cNvPr id="4" name="Рисунок 3" descr="300px-Aries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140968"/>
            <a:ext cx="4572000" cy="3717032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0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Лев.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відомо</a:t>
            </a:r>
            <a:r>
              <a:rPr lang="ru-RU" sz="2800" dirty="0" smtClean="0"/>
              <a:t> шумерам </a:t>
            </a:r>
            <a:r>
              <a:rPr lang="ru-RU" sz="2800" dirty="0" err="1" smtClean="0"/>
              <a:t>ще</a:t>
            </a:r>
            <a:r>
              <a:rPr lang="ru-RU" sz="2800" dirty="0" smtClean="0"/>
              <a:t> 5000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тому. Включено в каталог </a:t>
            </a:r>
            <a:r>
              <a:rPr lang="ru-RU" sz="2800" dirty="0" err="1" smtClean="0"/>
              <a:t>зоряного</a:t>
            </a:r>
            <a:r>
              <a:rPr lang="ru-RU" sz="2800" dirty="0" smtClean="0"/>
              <a:t> неба </a:t>
            </a:r>
            <a:r>
              <a:rPr lang="ru-RU" sz="2800" dirty="0" err="1" smtClean="0"/>
              <a:t>Клавдія</a:t>
            </a:r>
            <a:r>
              <a:rPr lang="ru-RU" sz="2800" dirty="0" smtClean="0"/>
              <a:t> Птолемея «Альмагест». </a:t>
            </a:r>
            <a:r>
              <a:rPr lang="ru-RU" sz="2800" dirty="0" err="1" smtClean="0"/>
              <a:t>Класичний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міф</a:t>
            </a:r>
            <a:r>
              <a:rPr lang="ru-RU" sz="2800" dirty="0" smtClean="0"/>
              <a:t> </a:t>
            </a:r>
            <a:r>
              <a:rPr lang="ru-RU" sz="2800" dirty="0" err="1" smtClean="0"/>
              <a:t>пов'язує</a:t>
            </a:r>
            <a:r>
              <a:rPr lang="ru-RU" sz="2800" dirty="0" smtClean="0"/>
              <a:t> Лева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убитим</a:t>
            </a:r>
            <a:r>
              <a:rPr lang="ru-RU" sz="2800" dirty="0" smtClean="0"/>
              <a:t> Гераклом </a:t>
            </a:r>
            <a:r>
              <a:rPr lang="ru-RU" sz="2800" dirty="0" err="1" smtClean="0"/>
              <a:t>Нейський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чудовиськом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s395214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2996952"/>
            <a:ext cx="4427984" cy="3861048"/>
          </a:xfrm>
          <a:prstGeom prst="rect">
            <a:avLst/>
          </a:prstGeom>
        </p:spPr>
      </p:pic>
      <p:pic>
        <p:nvPicPr>
          <p:cNvPr id="4" name="Рисунок 3" descr="200px-Leo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987372"/>
            <a:ext cx="4716016" cy="3870627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3968" y="836711"/>
            <a:ext cx="48600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Скорпіон</a:t>
            </a:r>
            <a:r>
              <a:rPr lang="ru-RU" sz="2800" dirty="0" smtClean="0"/>
              <a:t>. </a:t>
            </a:r>
            <a:r>
              <a:rPr lang="ru-RU" sz="2800" dirty="0" err="1" smtClean="0"/>
              <a:t>Древнє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. Включено в каталог </a:t>
            </a:r>
            <a:r>
              <a:rPr lang="ru-RU" sz="2800" dirty="0" err="1" smtClean="0"/>
              <a:t>зоряного</a:t>
            </a:r>
            <a:r>
              <a:rPr lang="ru-RU" sz="2800" dirty="0" smtClean="0"/>
              <a:t> неба </a:t>
            </a:r>
            <a:r>
              <a:rPr lang="ru-RU" sz="2800" dirty="0" err="1" smtClean="0"/>
              <a:t>Клавдія</a:t>
            </a:r>
            <a:r>
              <a:rPr lang="ru-RU" sz="2800" dirty="0" smtClean="0"/>
              <a:t> Птолемея «Альмагест». </a:t>
            </a:r>
            <a:r>
              <a:rPr lang="ru-RU" sz="2800" dirty="0" err="1" smtClean="0"/>
              <a:t>Згідно</a:t>
            </a:r>
            <a:r>
              <a:rPr lang="ru-RU" sz="2800" dirty="0" smtClean="0"/>
              <a:t> Арат, </a:t>
            </a:r>
            <a:r>
              <a:rPr lang="ru-RU" sz="2800" dirty="0" err="1" smtClean="0"/>
              <a:t>Оріон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посварився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Артемідою</a:t>
            </a:r>
            <a:r>
              <a:rPr lang="ru-RU" sz="2800" dirty="0" smtClean="0"/>
              <a:t>; </a:t>
            </a:r>
            <a:r>
              <a:rPr lang="ru-RU" sz="2800" dirty="0" err="1" smtClean="0"/>
              <a:t>розгнівана</a:t>
            </a:r>
            <a:r>
              <a:rPr lang="ru-RU" sz="2800" dirty="0" smtClean="0"/>
              <a:t>, вона послала </a:t>
            </a:r>
            <a:r>
              <a:rPr lang="ru-RU" sz="2800" dirty="0" err="1" smtClean="0"/>
              <a:t>скорпіона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убив юнака. Арат </a:t>
            </a:r>
            <a:r>
              <a:rPr lang="ru-RU" sz="2800" dirty="0" err="1" smtClean="0"/>
              <a:t>додає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астрономічну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частина</a:t>
            </a:r>
            <a:r>
              <a:rPr lang="ru-RU" sz="2800" dirty="0" smtClean="0"/>
              <a:t> до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міфу</a:t>
            </a:r>
            <a:r>
              <a:rPr lang="ru-RU" sz="2800" dirty="0" smtClean="0"/>
              <a:t>: «Коли </a:t>
            </a:r>
            <a:r>
              <a:rPr lang="ru-RU" sz="2800" dirty="0" err="1" smtClean="0"/>
              <a:t>Скорпіон</a:t>
            </a:r>
            <a:r>
              <a:rPr lang="ru-RU" sz="2800" dirty="0" smtClean="0"/>
              <a:t> </a:t>
            </a:r>
            <a:r>
              <a:rPr lang="ru-RU" sz="2800" dirty="0" err="1" smtClean="0"/>
              <a:t>піднімається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сході</a:t>
            </a:r>
            <a:r>
              <a:rPr lang="ru-RU" sz="2800" dirty="0" smtClean="0"/>
              <a:t>, </a:t>
            </a:r>
            <a:r>
              <a:rPr lang="ru-RU" sz="2800" dirty="0" err="1" smtClean="0"/>
              <a:t>Оріон</a:t>
            </a:r>
            <a:r>
              <a:rPr lang="ru-RU" sz="2800" dirty="0" smtClean="0"/>
              <a:t> </a:t>
            </a:r>
            <a:r>
              <a:rPr lang="ru-RU" sz="2800" dirty="0" err="1" smtClean="0"/>
              <a:t>поспішає</a:t>
            </a:r>
            <a:r>
              <a:rPr lang="ru-RU" sz="2800" dirty="0" smtClean="0"/>
              <a:t> </a:t>
            </a:r>
            <a:r>
              <a:rPr lang="ru-RU" sz="2800" dirty="0" err="1" smtClean="0"/>
              <a:t>сховатися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заході</a:t>
            </a:r>
            <a:r>
              <a:rPr lang="ru-RU" sz="2800" dirty="0" smtClean="0"/>
              <a:t>». </a:t>
            </a:r>
            <a:r>
              <a:rPr lang="ru-RU" sz="2800" dirty="0" err="1" smtClean="0"/>
              <a:t>Існує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безліч</a:t>
            </a:r>
            <a:r>
              <a:rPr lang="ru-RU" sz="2800" dirty="0" smtClean="0"/>
              <a:t> </a:t>
            </a:r>
            <a:r>
              <a:rPr lang="ru-RU" sz="2800" dirty="0" err="1" smtClean="0"/>
              <a:t>варіантів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цього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грецького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міфу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s279583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17032"/>
            <a:ext cx="4211960" cy="3140968"/>
          </a:xfrm>
          <a:prstGeom prst="rect">
            <a:avLst/>
          </a:prstGeom>
        </p:spPr>
      </p:pic>
      <p:pic>
        <p:nvPicPr>
          <p:cNvPr id="4" name="Рисунок 3" descr="200px-Scorpio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88640"/>
            <a:ext cx="4211959" cy="3528392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116632"/>
            <a:ext cx="48965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Стрілець</a:t>
            </a:r>
            <a:r>
              <a:rPr lang="ru-RU" sz="2800" dirty="0" smtClean="0"/>
              <a:t>.   </a:t>
            </a:r>
            <a:r>
              <a:rPr lang="ru-RU" sz="2800" dirty="0" err="1" smtClean="0"/>
              <a:t>Стародавнім</a:t>
            </a:r>
            <a:r>
              <a:rPr lang="ru-RU" sz="2800" dirty="0" smtClean="0"/>
              <a:t> грекам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представлялося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вигляді</a:t>
            </a:r>
            <a:r>
              <a:rPr lang="ru-RU" sz="2800" dirty="0" smtClean="0"/>
              <a:t> кентавра - </a:t>
            </a:r>
            <a:r>
              <a:rPr lang="ru-RU" sz="2800" dirty="0" err="1" smtClean="0"/>
              <a:t>міксаморфного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істоти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торсом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тілі</a:t>
            </a:r>
            <a:r>
              <a:rPr lang="ru-RU" sz="2800" dirty="0" smtClean="0"/>
              <a:t> коня.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зображувалося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небесних</a:t>
            </a:r>
            <a:r>
              <a:rPr lang="ru-RU" sz="2800" dirty="0" smtClean="0"/>
              <a:t> атласах. </a:t>
            </a:r>
            <a:r>
              <a:rPr lang="ru-RU" sz="2800" dirty="0" err="1" smtClean="0"/>
              <a:t>Грецький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міф</a:t>
            </a:r>
            <a:r>
              <a:rPr lang="ru-RU" sz="2800" dirty="0" smtClean="0"/>
              <a:t> </a:t>
            </a:r>
            <a:r>
              <a:rPr lang="ru-RU" sz="2800" dirty="0" err="1" smtClean="0"/>
              <a:t>пов'язує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Стрільця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кентавром </a:t>
            </a:r>
            <a:r>
              <a:rPr lang="ru-RU" sz="2800" dirty="0" err="1" smtClean="0"/>
              <a:t>Кротосом</a:t>
            </a:r>
            <a:r>
              <a:rPr lang="ru-RU" sz="2800" dirty="0" smtClean="0"/>
              <a:t>, про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розгорнутих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міфів</a:t>
            </a:r>
            <a:r>
              <a:rPr lang="ru-RU" sz="2800" dirty="0" smtClean="0"/>
              <a:t>. </a:t>
            </a:r>
            <a:r>
              <a:rPr lang="ru-RU" sz="2800" dirty="0" err="1" smtClean="0"/>
              <a:t>Другий</a:t>
            </a:r>
            <a:r>
              <a:rPr lang="ru-RU" sz="2800" dirty="0" smtClean="0"/>
              <a:t> </a:t>
            </a:r>
            <a:r>
              <a:rPr lang="ru-RU" sz="2800" dirty="0" err="1" smtClean="0"/>
              <a:t>міф</a:t>
            </a:r>
            <a:r>
              <a:rPr lang="ru-RU" sz="2800" dirty="0" smtClean="0"/>
              <a:t> </a:t>
            </a:r>
            <a:r>
              <a:rPr lang="ru-RU" sz="2800" dirty="0" err="1" smtClean="0"/>
              <a:t>асоціює</a:t>
            </a:r>
            <a:r>
              <a:rPr lang="ru-RU" sz="2800" dirty="0" smtClean="0"/>
              <a:t> </a:t>
            </a:r>
            <a:r>
              <a:rPr lang="ru-RU" sz="2800" dirty="0" err="1" smtClean="0"/>
              <a:t>сузір'я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мудрим </a:t>
            </a:r>
            <a:r>
              <a:rPr lang="ru-RU" sz="2800" dirty="0" err="1" smtClean="0"/>
              <a:t>Хірон</a:t>
            </a:r>
            <a:r>
              <a:rPr lang="uk-UA" sz="2800" dirty="0" smtClean="0"/>
              <a:t>ом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s048238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4139952" cy="3212976"/>
          </a:xfrm>
          <a:prstGeom prst="rect">
            <a:avLst/>
          </a:prstGeom>
        </p:spPr>
      </p:pic>
      <p:pic>
        <p:nvPicPr>
          <p:cNvPr id="4" name="Рисунок 3" descr="300px-Sagittariusur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140968"/>
            <a:ext cx="4139952" cy="3717032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125</TotalTime>
  <Words>720</Words>
  <Application>Microsoft Office PowerPoint</Application>
  <PresentationFormat>Экран (4:3)</PresentationFormat>
  <Paragraphs>23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Метро</vt:lpstr>
      <vt:lpstr>       СУЗІР’Я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СУЗІР’Я</dc:title>
  <dc:creator>Kristina</dc:creator>
  <cp:lastModifiedBy>Сережа</cp:lastModifiedBy>
  <cp:revision>22</cp:revision>
  <dcterms:created xsi:type="dcterms:W3CDTF">2011-02-04T18:45:09Z</dcterms:created>
  <dcterms:modified xsi:type="dcterms:W3CDTF">2014-06-06T20:01:26Z</dcterms:modified>
</cp:coreProperties>
</file>