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64" r:id="rId4"/>
    <p:sldId id="265" r:id="rId5"/>
    <p:sldId id="258" r:id="rId6"/>
    <p:sldId id="259" r:id="rId7"/>
    <p:sldId id="261" r:id="rId8"/>
    <p:sldId id="266" r:id="rId9"/>
    <p:sldId id="267" r:id="rId10"/>
    <p:sldId id="268" r:id="rId11"/>
    <p:sldId id="269" r:id="rId12"/>
    <p:sldId id="262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90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kosmicnidoslidnikiukraieni/rozvitok-kosmonavtiki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k.wikipedia.org/wiki/%D0%9A%D0%BE%D1%81%D0%BC%D0%BE%D0%BD%D0%B0%D0%B2%D1%82%D0%B8%D0%BA%D0%B0_%D0%A3%D0%BA%D1%80%D0%B0%D1%97%D0%BD%D0%B8" TargetMode="External"/><Relationship Id="rId4" Type="http://schemas.openxmlformats.org/officeDocument/2006/relationships/hyperlink" Target="https://sites.google.com/site/practic18/istori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tas\Desktop\art-космос-вселенная-красота-35271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5578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712968" cy="128701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glow" dir="t"/>
          </a:scene3d>
          <a:sp3d prstMaterial="matte">
            <a:bevelT w="190500" h="38100" prst="artDeco"/>
            <a:bevelB prst="angle"/>
          </a:sp3d>
        </p:spPr>
        <p:txBody>
          <a:bodyPr>
            <a:prstTxWarp prst="textWave2">
              <a:avLst/>
            </a:prstTxWarp>
            <a:normAutofit fontScale="90000"/>
          </a:bodyPr>
          <a:lstStyle/>
          <a:p>
            <a:r>
              <a:rPr lang="uk-UA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Розвиток космонавтики в Україні</a:t>
            </a:r>
            <a:endParaRPr lang="uk-UA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25344"/>
            <a:ext cx="6948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 smtClean="0">
                <a:solidFill>
                  <a:srgbClr val="7030A0"/>
                </a:solidFill>
              </a:rPr>
              <a:t>Презинтац</a:t>
            </a:r>
            <a:r>
              <a:rPr lang="uk-UA" b="1" i="1" dirty="0" err="1" smtClean="0">
                <a:solidFill>
                  <a:srgbClr val="7030A0"/>
                </a:solidFill>
              </a:rPr>
              <a:t>ію</a:t>
            </a:r>
            <a:r>
              <a:rPr lang="uk-UA" b="1" i="1" dirty="0" smtClean="0">
                <a:solidFill>
                  <a:srgbClr val="7030A0"/>
                </a:solidFill>
              </a:rPr>
              <a:t> підготував учень 11-м класу </a:t>
            </a:r>
            <a:r>
              <a:rPr lang="uk-UA" b="1" i="1" dirty="0" err="1" smtClean="0">
                <a:solidFill>
                  <a:srgbClr val="7030A0"/>
                </a:solidFill>
              </a:rPr>
              <a:t>Кашпрук</a:t>
            </a:r>
            <a:r>
              <a:rPr lang="uk-UA" b="1" i="1" dirty="0" smtClean="0">
                <a:solidFill>
                  <a:srgbClr val="7030A0"/>
                </a:solidFill>
              </a:rPr>
              <a:t> Станіслав</a:t>
            </a:r>
            <a:endParaRPr lang="uk-UA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vmonitor.ru/pic/space/17643/Kosmos-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-10576"/>
            <a:ext cx="5580112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думку ж заступника гендиректора НКАУ,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особливих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перешкод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шляху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співпраці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вчених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України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та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Європи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космічній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сфері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не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існує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«Ми добре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розуміємо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одне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одного,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наші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інтереси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збігаються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головне, очевидно,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знайти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спільні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цілі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рухатися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до них разом», —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зазначив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Е.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Кузнєцов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За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його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словами,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українська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космічна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галузь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функціонує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для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неї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не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важко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залучити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іноземний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капітал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до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цікавих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важливих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проектів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Заступник гендиректора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переконаний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Україна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братиме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участь у глобальному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проекті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європейської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навігаційної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системи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Galileo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передбачає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виведення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космос 30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супутників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«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Вже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сьогодні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ми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вкладаємо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кошти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наукові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проекти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маємо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гарні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напрацювання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для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прийому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інформації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із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супутників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системи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Galileo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Маємо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підготовлену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наземну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інфраструктуру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яка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працюватиме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цій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системі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», — сказав Е.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Кузнєцов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uk-UA" sz="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Як пояснив директор Харківського радіоастрономічного інституту НАН України, академік Олександр </a:t>
            </a:r>
            <a:r>
              <a:rPr kumimoji="0" lang="uk-UA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Коноваленко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йдеться про використання антени РТ-70 в Євпаторії для прийому сигналів телеметрії з європейських космічних місій далекого космосу типу «Марс-Експрес».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Буквально днями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Харківський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інститут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підписав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контракт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ЄКА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щодо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реалізації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цього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року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пілотного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проекту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випробування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антенних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засобів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українського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виробництва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для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супроводження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космічних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місій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європейських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держав.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Якщо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буде доведено,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антена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високоефективною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то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робота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може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стати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буденною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Тоді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за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певним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регламентом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антену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підключатимуть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до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прийому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сигналів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від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космічних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апаратів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сказав О.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Коноваленко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3" name="Picture 7" descr="http://rumlin.files.wordpress.com/2013/10/page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4506" y="548680"/>
            <a:ext cx="3679494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7020272" y="5013176"/>
            <a:ext cx="810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РТ-70</a:t>
            </a:r>
            <a:endParaRPr lang="uk-UA" dirty="0"/>
          </a:p>
        </p:txBody>
      </p:sp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oformi.net/uploads/gallery/main/250/sp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195483"/>
            <a:ext cx="5436096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Як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зазначив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заступник гендиректора НКАУ,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Україна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має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перспективу для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участі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в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космічному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сегменті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проекту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Galileo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Оскільки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перші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із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30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супутників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запускатимуть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у 2007 — 2008 роках, то ми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маємо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розгін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,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вважає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Е.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Кузнєцов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Якщо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ми активно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співпрацюватимемо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в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галузі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науки,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космічних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досліджень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,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розробки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нової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техніки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,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електроніки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мікроелектроніки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, ми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зможемо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зробити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свій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внесок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у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створення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цих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космічних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апаратів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та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вдосконалення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існуючих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наземних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засобів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,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зазначив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він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. До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європейських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космічних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проектів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залучається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харківський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ВАТ «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Хартрон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»,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що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спеціалізується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на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виробництві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космічних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систем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управління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. Про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це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сказав директор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із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розвитку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бізнесу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англійської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компанії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НТА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Джіангранде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Барресі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Орієнтуватимуть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на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орбіті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європейські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супутники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двигуни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українського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виробництва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. У лютому ДКБ «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Південне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»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підпише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контракт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з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італійською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компанією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Avio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на поставку 6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розгінних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блоків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РД- 868Р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протягом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року для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європейського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ракетоносія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Vega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, сказав начальник проектного сектора ДКБ «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Південне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»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Олександр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Животов. За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його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словами, ДКБ «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Південне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»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протягом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чотирьох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років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працювало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над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створенням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унікального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розгінного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блоку —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рідинного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ракетного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двигуна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4-ї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ступені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РД-868Р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з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тягою 250 кг.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Український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конструктор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зазначив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,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що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європейці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довго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вибирали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та взяли наш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двигун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,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який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є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кращим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з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існуючих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двигунів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із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подібною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тягою та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розмірністю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Багато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представників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української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космічної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галузі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одностайні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в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необхідності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активної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співпраці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з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ЄС.</a:t>
            </a:r>
          </a:p>
        </p:txBody>
      </p:sp>
      <p:pic>
        <p:nvPicPr>
          <p:cNvPr id="25605" name="Picture 5" descr="http://www.astronautix.com/graphics/w/wrd8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1625" y="836712"/>
            <a:ext cx="3762375" cy="1990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588224" y="2708920"/>
            <a:ext cx="12329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РД- 868Р </a:t>
            </a:r>
            <a:endParaRPr lang="uk-UA" dirty="0"/>
          </a:p>
        </p:txBody>
      </p:sp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9458" name="Picture 2" descr="C:\Users\Stas\Desktop\art-вселенная-космос-Кликабельно-35675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4347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79712" y="2492896"/>
            <a:ext cx="6120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 smtClean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Дякую за увагу!</a:t>
            </a:r>
            <a:endParaRPr lang="uk-UA" sz="6000" dirty="0">
              <a:solidFill>
                <a:schemeClr val="bg1">
                  <a:lumMod val="9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novostiua.net/uploads/posts/2013-01/1357463649_kosmos-delaet-lyudey-slaboumny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8897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332656"/>
            <a:ext cx="504056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Інформація була зібрана з наступних сайтів: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  <a:hlinkClick r:id="rId3"/>
              </a:rPr>
              <a:t>https://sites.google.com/site/kosmicnidoslidnikiukraieni/rozvitok-kosmonavtiki</a:t>
            </a:r>
            <a:endParaRPr lang="uk-UA" sz="2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  <a:hlinkClick r:id="rId4"/>
              </a:rPr>
              <a:t>https://sites.google.com/site/practic18/istoria</a:t>
            </a:r>
            <a:endParaRPr lang="uk-UA" sz="2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  <a:hlinkClick r:id="rId5"/>
              </a:rPr>
              <a:t>http://uk.wikipedia.org/wiki/%D0%9A%D0%BE%D1%81%D0%BC%D0%BE%D0%BD%D0%B0%D0%B2%D1%82%D0%B8%D0%BA%D0%B0_%D0%A3%D0%BA%D1%80%D0%B0%D1%97%D0%BD%D0%B8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as\Desktop\20132410180110698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7737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6516216" cy="414908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Космонавтика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 –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величезний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каталізатор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сучасної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науки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техніки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став за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невидано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короткий строк одним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із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головних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рушіїв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світового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науково-технічного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прогресу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. Вона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стимулює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розвиток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електроніки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матеріалознавства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машинобудування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обчислювальної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техніки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енергетики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багатьох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інших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галузей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народного </a:t>
            </a:r>
            <a:r>
              <a:rPr lang="ru-RU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господарства</a:t>
            </a:r>
            <a:r>
              <a:rPr lang="ru-RU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.</a:t>
            </a:r>
            <a:endParaRPr lang="uk-UA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8" name="Picture 4" descr="http://upload.wikimedia.org/wikipedia/uk/1/14/%D0%90%D0%9A%D0%A0%D0%9A_%D0%A1%D0%B2%D1%96%D1%82%D1%8F%D0%B7%D1%8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861048"/>
            <a:ext cx="6429375" cy="2733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s://sites.google.com/site/kosmicnidoslidnikiukraieni/_/rsrc/1323806319085/rozvitok-kosmonavtiki/450px-Dnepr_rocket_lift-off_1.jpg?height=320&amp;width=2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3946" y="260310"/>
            <a:ext cx="2538534" cy="3384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xn--80aqafcrtq.cc/img/4/6/3/Space,%20fantasy,%20%D0%BA%D0%BE%D1%81%D0%BC%D0%BE%D1%81,%20%D1%84%D0%B0%D0%BD%D1%82%D0%B0%D0%B7%D0%B8%D1%8F,%20%D0%B3%D0%B0%D0%BB%D0%B0%D0%BA%D1%82%D0%B8%D0%BA%D0%B0,%20%D0%BE%D0%B1%D0%BE%D0%B8%20%D0%BD%D0%B0%20%D1%80%D0%B0%D0%B1%D0%BE%D1%87%D0%B8%D0%B9%20%D1%81%D1%82%D0%BE%D0%BB,%20%D0%BA%D0%B0%D1%80%D1%82%D0%B8%D0%BD%D0%BA%D0%B8%20%D0%B4%D0%BB%D1%8F%20%D1%80%D0%B0%D0%B1%D0%BE%D1%87%D0%B5%D0%B3%D0%BE%20%D1%81%D1%82%D0%BE%D0%BB%D0%B0,%20192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153888"/>
            <a:ext cx="9144000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95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82863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omplex" pitchFamily="2" charset="0"/>
                <a:ea typeface="Batang" pitchFamily="18" charset="-127"/>
                <a:cs typeface="Complex" pitchFamily="2" charset="0"/>
              </a:rPr>
              <a:t>Розвиток космонавтики в Україні.</a:t>
            </a:r>
          </a:p>
          <a:p>
            <a:pPr marL="0" marR="0" lvl="0" indent="209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82863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omplex" pitchFamily="2" charset="0"/>
                <a:ea typeface="Batang" pitchFamily="18" charset="-127"/>
                <a:cs typeface="Complex" pitchFamily="2" charset="0"/>
              </a:rPr>
              <a:t>Однією з найперспективніших галузей України нині с авіаційна промисловість. Вона налічує 43 підприємства, на яких працює</a:t>
            </a:r>
            <a:r>
              <a:rPr kumimoji="0" lang="uk-UA" sz="20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omplex" pitchFamily="2" charset="0"/>
                <a:ea typeface="Batang" pitchFamily="18" charset="-127"/>
                <a:cs typeface="Complex" pitchFamily="2" charset="0"/>
              </a:rPr>
              <a:t>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omplex" pitchFamily="2" charset="0"/>
                <a:ea typeface="Batang" pitchFamily="18" charset="-127"/>
                <a:cs typeface="Complex" pitchFamily="2" charset="0"/>
              </a:rPr>
              <a:t>близько 100 тис. людей. Далеко за межа­ми країни відомі авіа­ційні конструкторські бюро — АНТК ім. Антонова (Київ), «Про­грес», ім. Івченка (За­поріжжя), авіабудівні заводи Києва та Харкова, «Мотор-Січ» (Запоріжжя) та інші. Їхніми зусиллями створені унікальні крилаті машини: реактивні пасажирські літаки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omplex" pitchFamily="2" charset="0"/>
                <a:ea typeface="Batang" pitchFamily="18" charset="-127"/>
                <a:cs typeface="Complex" pitchFamily="2" charset="0"/>
              </a:rPr>
              <a:t>Ан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omplex" pitchFamily="2" charset="0"/>
                <a:ea typeface="Batang" pitchFamily="18" charset="-127"/>
                <a:cs typeface="Complex" pitchFamily="2" charset="0"/>
              </a:rPr>
              <a:t>-140 та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omplex" pitchFamily="2" charset="0"/>
                <a:ea typeface="Batang" pitchFamily="18" charset="-127"/>
                <a:cs typeface="Complex" pitchFamily="2" charset="0"/>
              </a:rPr>
              <a:t>Ан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omplex" pitchFamily="2" charset="0"/>
                <a:ea typeface="Batang" pitchFamily="18" charset="-127"/>
                <a:cs typeface="Complex" pitchFamily="2" charset="0"/>
              </a:rPr>
              <a:t>-148, транс­портні літаки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omplex" pitchFamily="2" charset="0"/>
                <a:ea typeface="Batang" pitchFamily="18" charset="-127"/>
                <a:cs typeface="Complex" pitchFamily="2" charset="0"/>
              </a:rPr>
              <a:t>Ан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omplex" pitchFamily="2" charset="0"/>
                <a:ea typeface="Batang" pitchFamily="18" charset="-127"/>
                <a:cs typeface="Complex" pitchFamily="2" charset="0"/>
              </a:rPr>
              <a:t>-225, названий «Мрією», та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omplex" pitchFamily="2" charset="0"/>
                <a:ea typeface="Batang" pitchFamily="18" charset="-127"/>
                <a:cs typeface="Complex" pitchFamily="2" charset="0"/>
              </a:rPr>
              <a:t>Ан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omplex" pitchFamily="2" charset="0"/>
                <a:ea typeface="Batang" pitchFamily="18" charset="-127"/>
                <a:cs typeface="Complex" pitchFamily="2" charset="0"/>
              </a:rPr>
              <a:t>-124 — «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omplex" pitchFamily="2" charset="0"/>
                <a:ea typeface="Batang" pitchFamily="18" charset="-127"/>
                <a:cs typeface="Complex" pitchFamily="2" charset="0"/>
              </a:rPr>
              <a:t>Руслап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omplex" pitchFamily="2" charset="0"/>
                <a:ea typeface="Batang" pitchFamily="18" charset="-127"/>
                <a:cs typeface="Complex" pitchFamily="2" charset="0"/>
              </a:rPr>
              <a:t>». Літак полярної авіації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omplex" pitchFamily="2" charset="0"/>
                <a:ea typeface="Batang" pitchFamily="18" charset="-127"/>
                <a:cs typeface="Complex" pitchFamily="2" charset="0"/>
              </a:rPr>
              <a:t>Ан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omplex" pitchFamily="2" charset="0"/>
                <a:ea typeface="Batang" pitchFamily="18" charset="-127"/>
                <a:cs typeface="Complex" pitchFamily="2" charset="0"/>
              </a:rPr>
              <a:t>-74 та багато інших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Complex" pitchFamily="2" charset="0"/>
                <a:ea typeface="Times New Roman" pitchFamily="18" charset="0"/>
                <a:cs typeface="Complex" pitchFamily="2" charset="0"/>
              </a:rPr>
              <a:t>.</a:t>
            </a:r>
            <a:endParaRPr kumimoji="0" lang="uk-UA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Complex" pitchFamily="2" charset="0"/>
              <a:cs typeface="Complex" pitchFamily="2" charset="0"/>
            </a:endParaRPr>
          </a:p>
          <a:p>
            <a:pPr marL="0" marR="0" lvl="0" indent="209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82863" algn="l"/>
              </a:tabLst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581128"/>
            <a:ext cx="3628204" cy="2033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3491880" y="5301208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95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00600" algn="l"/>
              </a:tabLst>
            </a:pP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uk-UA" sz="1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Військово-трапаюртний</a:t>
            </a: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літак</a:t>
            </a:r>
            <a:endParaRPr kumimoji="0" lang="uk-UA" sz="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095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00600" algn="l"/>
              </a:tabLst>
            </a:pP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«Руслан».1982р.</a:t>
            </a:r>
            <a:endParaRPr kumimoji="0" lang="uk-UA" sz="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095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00600" algn="l"/>
              </a:tabLs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lenta-ua.net/uploads/posts/2013-08/1376578323_molodozheny-iz-odessy-priobreli-bilety-v-kosm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3322320"/>
          <a:ext cx="6096000" cy="21336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1619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</a:endParaRPr>
                    </a:p>
                  </a:txBody>
                  <a:tcPr marL="22860" marR="228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03848" y="3212976"/>
          <a:ext cx="4176464" cy="2346052"/>
        </p:xfrm>
        <a:graphic>
          <a:graphicData uri="http://schemas.openxmlformats.org/drawingml/2006/table">
            <a:tbl>
              <a:tblPr/>
              <a:tblGrid>
                <a:gridCol w="4176464"/>
              </a:tblGrid>
              <a:tr h="234605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000" spc="-3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19 листопада 1997 року у складі </a:t>
                      </a:r>
                      <a:r>
                        <a:rPr lang="uk-UA" sz="2000" spc="-25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міжнародного екіпажу на борту </a:t>
                      </a:r>
                      <a:r>
                        <a:rPr lang="uk-UA" sz="2000" spc="-2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американського космічного корабля </a:t>
                      </a:r>
                      <a:r>
                        <a:rPr lang="uk-UA" sz="2000" spc="-3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</a:rPr>
                        <a:t>«Колумбія» на навколоземну орбіту вперше вирушив громадянин незалежної України Л.Каденюк.</a:t>
                      </a:r>
                      <a:endParaRPr lang="uk-UA" sz="20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2860" marR="2286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404664"/>
            <a:ext cx="91440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95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Досягнення України в ракетно-космічній галузі дозволили їй разом із США, Росією та Норвегією взяти участь у спільному міжнародному проекті «Морський старт» для запуску в Тихому океані космічних супутників різного призначення. Крім того, наша країна бере участь у міжнародних проектах створення орбітальних станцій «Альфа» та «Мир», у програмі «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Глобастер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», яка передбачає запуск 36 супутників за допомогою українських «</a:t>
            </a:r>
            <a:r>
              <a:rPr kumimoji="0" lang="uk-UA" sz="16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Зенітів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».</a:t>
            </a:r>
            <a:endParaRPr kumimoji="0" lang="uk-UA" sz="16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564904"/>
            <a:ext cx="2744470" cy="3457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8" name="Picture 2" descr="C:\Users\Stas\Desktop\art-вселенная-космос-Кликабельно-35675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4347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332656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no Pro Display" pitchFamily="18" charset="0"/>
              </a:rPr>
              <a:t>Успіхи підкорення космосу Радянським Союзом були б неможливі без українського конструкторського бюро «Південне». Саме на «Південному» розробляли космічні ракети разом із бойовими міжконтинентальними балістичними ракетами.</a:t>
            </a:r>
            <a:br>
              <a:rPr lang="uk-UA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no Pro Display" pitchFamily="18" charset="0"/>
              </a:rPr>
            </a:br>
            <a:r>
              <a:rPr lang="uk-UA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no Pro Display" pitchFamily="18" charset="0"/>
              </a:rPr>
              <a:t/>
            </a:r>
            <a:br>
              <a:rPr lang="uk-UA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no Pro Display" pitchFamily="18" charset="0"/>
              </a:rPr>
            </a:br>
            <a:r>
              <a:rPr lang="uk-UA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no Pro Display" pitchFamily="18" charset="0"/>
              </a:rPr>
              <a:t>Діяльність конструкторського бюро «Південне» у сфері наукових досліджень почалася в 1961 році з розробки космічних апаратів «Метеор» і «Стріла». У 1962 році ракета-носій «Космос» вивела на орбіту перший супутник дніпропетровської розробки </a:t>
            </a:r>
            <a:r>
              <a:rPr lang="uk-UA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no Pro Display" pitchFamily="18" charset="0"/>
              </a:rPr>
              <a:t>ДС</a:t>
            </a:r>
            <a:r>
              <a:rPr lang="uk-UA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no Pro Display" pitchFamily="18" charset="0"/>
              </a:rPr>
              <a:t>-2, а в 1967 році ракетою-носієм «Космос» на орбіту був виведений орієнтований в атмосфері супутник «Космічна стріла».</a:t>
            </a:r>
            <a:endParaRPr lang="uk-UA" sz="2400" b="1" dirty="0">
              <a:solidFill>
                <a:schemeClr val="tx2">
                  <a:lumMod val="60000"/>
                  <a:lumOff val="40000"/>
                </a:schemeClr>
              </a:solidFill>
              <a:latin typeface="Arno Pro Display" pitchFamily="18" charset="0"/>
            </a:endParaRPr>
          </a:p>
        </p:txBody>
      </p:sp>
      <p:pic>
        <p:nvPicPr>
          <p:cNvPr id="4107" name="Picture 11" descr="C:\Users\Stas\Desktop\загруженно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581128"/>
            <a:ext cx="3259309" cy="2031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9" name="Picture 13" descr="http://rocketpolk44.narod.ru/kosm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509120"/>
            <a:ext cx="3096344" cy="2028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6372200" y="6488668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no Pro Display" pitchFamily="18" charset="0"/>
              </a:rPr>
              <a:t>Стріла</a:t>
            </a:r>
            <a:endParaRPr lang="uk-UA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547664" y="6488668"/>
            <a:ext cx="875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no Pro Display" pitchFamily="18" charset="0"/>
              </a:rPr>
              <a:t>Метеор</a:t>
            </a:r>
            <a:endParaRPr lang="uk-UA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tas\Desktop\art-вселенная-космос-туманность-35372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68343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Україна — визнана у світі космічна держава. Вона входить до п'яти провідних країн на ринку космічних послуг і технологій. До української ракетно-космічної галузі входять 40 підприємств. Провідним центром серед них є всесвітньо відоме конструкторське бюро «Південне» та виробниче об'єднання «Південний машинобудівний завод» у Дніпропетровську. Там створюють та серійно виробляють ракети-носії, космічні апарати, системи управління, орієнтації і траєкторних вимірювань. Великими досягненнями українських фахівців стало створення космічних апаратів «Січ-1», «Океан-О», «АУОС» та «Мікрон», ракетоносіїв «Зеніт-3</a:t>
            </a:r>
            <a:r>
              <a:rPr lang="en-US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SL», «</a:t>
            </a:r>
            <a:r>
              <a:rPr lang="uk-UA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Дніпро», «Циклон-3».</a:t>
            </a:r>
            <a:endParaRPr lang="uk-UA" sz="20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124" name="Picture 4" descr="http://rvsn.ruzhany.info/images40/viche_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645024"/>
            <a:ext cx="2160240" cy="2290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http://www.okean-o.dp.ua/images/ov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3429000"/>
            <a:ext cx="3189703" cy="193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8" name="Picture 8" descr="http://www.yuzhnoye.com/images/auos-sm-kf_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4365104"/>
            <a:ext cx="2232248" cy="1907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34" name="Picture 14" descr="http://www.yuzhnoye.com/Aerospace%20Technology/Spacecraft/Remote%20Sensing/Micron/images/micron_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75848" y="2996952"/>
            <a:ext cx="1368152" cy="3053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971600" y="3284984"/>
            <a:ext cx="662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Січ-1</a:t>
            </a:r>
            <a:endParaRPr lang="uk-UA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347864" y="3140968"/>
            <a:ext cx="1032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Океан-О</a:t>
            </a:r>
            <a:endParaRPr lang="uk-UA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228184" y="4077072"/>
            <a:ext cx="710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АУОС</a:t>
            </a:r>
            <a:endParaRPr lang="uk-UA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956376" y="2708920"/>
            <a:ext cx="930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Мікрон</a:t>
            </a:r>
            <a:endParaRPr lang="uk-UA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 descr="C:\Users\Stas\Desktop\hq-wallpapers_ru_space_33987_1280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0"/>
            <a:ext cx="439248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Україна, як справжня космічна держава має чималу кількість видатних творців та теоретиків космонавтики. Її вчені багато зробили для розвитку світової космічної науки. Зокрема, на Південному машинобудівному заводі в Дніпропетровську сконструйовано і виготовлено понад 400 штучних супутників землі. Великий внесок в освоєння космічного простору зробили такі видатні вчені країни, як С. Корольов, В.</a:t>
            </a:r>
            <a:r>
              <a:rPr lang="uk-UA" sz="24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Челомей</a:t>
            </a:r>
            <a:r>
              <a:rPr lang="uk-UA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, М. Янгель, Ю. Кондратюк, В. Уткін.</a:t>
            </a:r>
            <a:endParaRPr lang="uk-UA" sz="24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076" name="Picture 4" descr="http://zabort.ru/uploads/images/2/3/0/2/3152/78088a16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0"/>
            <a:ext cx="1512219" cy="2069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http://upload.wikimedia.org/wikipedia/ru/1/19/Chelomey_V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0"/>
            <a:ext cx="1465800" cy="1949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 descr="http://space.hobby.ru/yangel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2420888"/>
            <a:ext cx="1512168" cy="2123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2" name="Picture 10" descr="http://loveoda.narod.ru/images/kondratuk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2348880"/>
            <a:ext cx="1345689" cy="2174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4" name="Picture 12" descr="http://www.roscosmos.ru/media/img/news/16102008_1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4581128"/>
            <a:ext cx="1440160" cy="2066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148064" y="1916832"/>
            <a:ext cx="1386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С. Корольов</a:t>
            </a:r>
            <a:endParaRPr lang="uk-UA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380312" y="1844824"/>
            <a:ext cx="1272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В.</a:t>
            </a:r>
            <a:r>
              <a:rPr lang="uk-UA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Челомей</a:t>
            </a:r>
            <a:endParaRPr lang="uk-UA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292080" y="4365104"/>
            <a:ext cx="1186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М. Янгель</a:t>
            </a:r>
            <a:endParaRPr lang="uk-UA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308304" y="4365104"/>
            <a:ext cx="1629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Ю. Кондратюк</a:t>
            </a:r>
            <a:endParaRPr lang="uk-UA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444208" y="6488668"/>
            <a:ext cx="937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В. Уткін</a:t>
            </a:r>
            <a:endParaRPr lang="uk-UA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allpapers1.ru/cosmos/download.php?filename=data/kosmos_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0"/>
            <a:ext cx="6156176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Україна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має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півстолітній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досвід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космічної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діяльності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Україна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буде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активним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учасником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реалізації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космічної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політики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Європи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українські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підприємства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організації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“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Комунар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”, “Арсенал”, “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Моноліт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”,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Евпаторійський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космічний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центр брали участь у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підготовці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запуску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першого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штучного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супутника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Землі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виведеного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орбіту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4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жовтня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1957 року.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 початку 60-х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років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підприємства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України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почали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розробку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виробництво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систем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керування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бортової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автоматики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інших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систем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приладів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для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космічних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об'єктів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комплексів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12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квітня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1961 року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російська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модифікована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міжконтинентальна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балістична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ракета Р-7,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обладнана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приладами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підприємств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“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Комунар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”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“Арсенал”,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вивела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навколоземну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космічну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орбіту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першого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історії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людства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космонавта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Юрія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Гагаріна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5" name="Picture 7" descr="http://www.cosmos-online.ru/images/stories/yurii-gagarin-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764704"/>
            <a:ext cx="2809875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hq-wallpapers.ru/wallpapers/11/hq-wallpapers_ru_space_51134_1920x1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341" cy="6858000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5796136" cy="6992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b="1" dirty="0" err="1" smtClean="0">
                <a:solidFill>
                  <a:schemeClr val="bg1"/>
                </a:solidFill>
              </a:rPr>
              <a:t>Діяльність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конструкторського</a:t>
            </a:r>
            <a:r>
              <a:rPr lang="ru-RU" sz="1400" b="1" dirty="0" smtClean="0">
                <a:solidFill>
                  <a:schemeClr val="bg1"/>
                </a:solidFill>
              </a:rPr>
              <a:t> бюро “</a:t>
            </a:r>
            <a:r>
              <a:rPr lang="ru-RU" sz="1400" b="1" dirty="0" err="1" smtClean="0">
                <a:solidFill>
                  <a:schemeClr val="bg1"/>
                </a:solidFill>
              </a:rPr>
              <a:t>Південне</a:t>
            </a:r>
            <a:r>
              <a:rPr lang="ru-RU" sz="1400" b="1" dirty="0" smtClean="0">
                <a:solidFill>
                  <a:schemeClr val="bg1"/>
                </a:solidFill>
              </a:rPr>
              <a:t>” у </a:t>
            </a:r>
            <a:r>
              <a:rPr lang="ru-RU" sz="1400" b="1" dirty="0" err="1" smtClean="0">
                <a:solidFill>
                  <a:schemeClr val="bg1"/>
                </a:solidFill>
              </a:rPr>
              <a:t>сфері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наукових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досліджень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почалася</a:t>
            </a:r>
            <a:r>
              <a:rPr lang="ru-RU" sz="1400" b="1" dirty="0" smtClean="0">
                <a:solidFill>
                  <a:schemeClr val="bg1"/>
                </a:solidFill>
              </a:rPr>
              <a:t> в 1961 </a:t>
            </a:r>
            <a:r>
              <a:rPr lang="ru-RU" sz="1400" b="1" dirty="0" err="1" smtClean="0">
                <a:solidFill>
                  <a:schemeClr val="bg1"/>
                </a:solidFill>
              </a:rPr>
              <a:t>році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з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розробки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космічних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апаратів</a:t>
            </a:r>
            <a:r>
              <a:rPr lang="ru-RU" sz="1400" b="1" dirty="0" smtClean="0">
                <a:solidFill>
                  <a:schemeClr val="bg1"/>
                </a:solidFill>
              </a:rPr>
              <a:t> “Метеор” </a:t>
            </a:r>
            <a:r>
              <a:rPr lang="ru-RU" sz="1400" b="1" dirty="0" err="1" smtClean="0">
                <a:solidFill>
                  <a:schemeClr val="bg1"/>
                </a:solidFill>
              </a:rPr>
              <a:t>і</a:t>
            </a:r>
            <a:r>
              <a:rPr lang="ru-RU" sz="1400" b="1" dirty="0" smtClean="0">
                <a:solidFill>
                  <a:schemeClr val="bg1"/>
                </a:solidFill>
              </a:rPr>
              <a:t> “</a:t>
            </a:r>
            <a:r>
              <a:rPr lang="ru-RU" sz="1400" b="1" dirty="0" err="1" smtClean="0">
                <a:solidFill>
                  <a:schemeClr val="bg1"/>
                </a:solidFill>
              </a:rPr>
              <a:t>Стріла</a:t>
            </a:r>
            <a:r>
              <a:rPr lang="ru-RU" sz="1400" b="1" dirty="0" smtClean="0">
                <a:solidFill>
                  <a:schemeClr val="bg1"/>
                </a:solidFill>
              </a:rPr>
              <a:t>”.</a:t>
            </a:r>
            <a:endParaRPr lang="uk-UA" sz="1400" b="1" dirty="0" smtClean="0">
              <a:solidFill>
                <a:schemeClr val="bg1"/>
              </a:solidFill>
            </a:endParaRPr>
          </a:p>
          <a:p>
            <a:r>
              <a:rPr lang="ru-RU" sz="1400" b="1" dirty="0" smtClean="0">
                <a:solidFill>
                  <a:schemeClr val="bg1"/>
                </a:solidFill>
              </a:rPr>
              <a:t>У 1962 </a:t>
            </a:r>
            <a:r>
              <a:rPr lang="ru-RU" sz="1400" b="1" dirty="0" err="1" smtClean="0">
                <a:solidFill>
                  <a:schemeClr val="bg1"/>
                </a:solidFill>
              </a:rPr>
              <a:t>році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ракета-носій</a:t>
            </a:r>
            <a:r>
              <a:rPr lang="ru-RU" sz="1400" b="1" dirty="0" smtClean="0">
                <a:solidFill>
                  <a:schemeClr val="bg1"/>
                </a:solidFill>
              </a:rPr>
              <a:t> “Космос” </a:t>
            </a:r>
            <a:r>
              <a:rPr lang="ru-RU" sz="1400" b="1" dirty="0" err="1" smtClean="0">
                <a:solidFill>
                  <a:schemeClr val="bg1"/>
                </a:solidFill>
              </a:rPr>
              <a:t>вивела</a:t>
            </a:r>
            <a:r>
              <a:rPr lang="ru-RU" sz="1400" b="1" dirty="0" smtClean="0">
                <a:solidFill>
                  <a:schemeClr val="bg1"/>
                </a:solidFill>
              </a:rPr>
              <a:t> на </a:t>
            </a:r>
            <a:r>
              <a:rPr lang="ru-RU" sz="1400" b="1" dirty="0" err="1" smtClean="0">
                <a:solidFill>
                  <a:schemeClr val="bg1"/>
                </a:solidFill>
              </a:rPr>
              <a:t>орбіту</a:t>
            </a:r>
            <a:r>
              <a:rPr lang="ru-RU" sz="1400" b="1" dirty="0" smtClean="0">
                <a:solidFill>
                  <a:schemeClr val="bg1"/>
                </a:solidFill>
              </a:rPr>
              <a:t> перший </a:t>
            </a:r>
            <a:r>
              <a:rPr lang="ru-RU" sz="1400" b="1" dirty="0" err="1" smtClean="0">
                <a:solidFill>
                  <a:schemeClr val="bg1"/>
                </a:solidFill>
              </a:rPr>
              <a:t>супутник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дніпропетровської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розробки</a:t>
            </a:r>
            <a:r>
              <a:rPr lang="ru-RU" sz="1400" b="1" dirty="0" smtClean="0">
                <a:solidFill>
                  <a:schemeClr val="bg1"/>
                </a:solidFill>
              </a:rPr>
              <a:t> ДС-2, а в 1967 </a:t>
            </a:r>
            <a:r>
              <a:rPr lang="ru-RU" sz="1400" b="1" dirty="0" err="1" smtClean="0">
                <a:solidFill>
                  <a:schemeClr val="bg1"/>
                </a:solidFill>
              </a:rPr>
              <a:t>році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ракетою-носієм</a:t>
            </a:r>
            <a:r>
              <a:rPr lang="ru-RU" sz="1400" b="1" dirty="0" smtClean="0">
                <a:solidFill>
                  <a:schemeClr val="bg1"/>
                </a:solidFill>
              </a:rPr>
              <a:t> “Космос” на </a:t>
            </a:r>
            <a:r>
              <a:rPr lang="ru-RU" sz="1400" b="1" dirty="0" err="1" smtClean="0">
                <a:solidFill>
                  <a:schemeClr val="bg1"/>
                </a:solidFill>
              </a:rPr>
              <a:t>орбіту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був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виведений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орієнтований</a:t>
            </a:r>
            <a:r>
              <a:rPr lang="ru-RU" sz="1400" b="1" dirty="0" smtClean="0">
                <a:solidFill>
                  <a:schemeClr val="bg1"/>
                </a:solidFill>
              </a:rPr>
              <a:t> в </a:t>
            </a:r>
            <a:r>
              <a:rPr lang="ru-RU" sz="1400" b="1" dirty="0" err="1" smtClean="0">
                <a:solidFill>
                  <a:schemeClr val="bg1"/>
                </a:solidFill>
              </a:rPr>
              <a:t>атмосфері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супутник</a:t>
            </a:r>
            <a:r>
              <a:rPr lang="ru-RU" sz="1400" b="1" dirty="0" smtClean="0">
                <a:solidFill>
                  <a:schemeClr val="bg1"/>
                </a:solidFill>
              </a:rPr>
              <a:t> “</a:t>
            </a:r>
            <a:r>
              <a:rPr lang="ru-RU" sz="1400" b="1" dirty="0" err="1" smtClean="0">
                <a:solidFill>
                  <a:schemeClr val="bg1"/>
                </a:solidFill>
              </a:rPr>
              <a:t>Космічна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стріла</a:t>
            </a:r>
            <a:r>
              <a:rPr lang="ru-RU" sz="1400" b="1" dirty="0" smtClean="0">
                <a:solidFill>
                  <a:schemeClr val="bg1"/>
                </a:solidFill>
              </a:rPr>
              <a:t>”.</a:t>
            </a:r>
            <a:endParaRPr lang="uk-UA" sz="1400" b="1" dirty="0" smtClean="0">
              <a:solidFill>
                <a:schemeClr val="bg1"/>
              </a:solidFill>
            </a:endParaRPr>
          </a:p>
          <a:p>
            <a:r>
              <a:rPr lang="ru-RU" sz="1400" b="1" dirty="0" err="1" smtClean="0">
                <a:solidFill>
                  <a:schemeClr val="bg1"/>
                </a:solidFill>
              </a:rPr>
              <a:t>Співголова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спільної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робочої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групи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Україна</a:t>
            </a:r>
            <a:r>
              <a:rPr lang="ru-RU" sz="1400" b="1" dirty="0" smtClean="0">
                <a:solidFill>
                  <a:schemeClr val="bg1"/>
                </a:solidFill>
              </a:rPr>
              <a:t> — ЄС </a:t>
            </a:r>
            <a:r>
              <a:rPr lang="ru-RU" sz="1400" b="1" dirty="0" err="1" smtClean="0">
                <a:solidFill>
                  <a:schemeClr val="bg1"/>
                </a:solidFill>
              </a:rPr>
              <a:t>з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космічних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досліджень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Хардвіг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Бішофф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визнає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великі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можливості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України</a:t>
            </a:r>
            <a:r>
              <a:rPr lang="ru-RU" sz="1400" b="1" dirty="0" smtClean="0">
                <a:solidFill>
                  <a:schemeClr val="bg1"/>
                </a:solidFill>
              </a:rPr>
              <a:t> в </a:t>
            </a:r>
            <a:r>
              <a:rPr lang="ru-RU" sz="1400" b="1" dirty="0" err="1" smtClean="0">
                <a:solidFill>
                  <a:schemeClr val="bg1"/>
                </a:solidFill>
              </a:rPr>
              <a:t>галузі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космічних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досліджень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і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технологій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і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вважає</a:t>
            </a:r>
            <a:r>
              <a:rPr lang="ru-RU" sz="1400" b="1" dirty="0" smtClean="0">
                <a:solidFill>
                  <a:schemeClr val="bg1"/>
                </a:solidFill>
              </a:rPr>
              <a:t>, </a:t>
            </a:r>
            <a:r>
              <a:rPr lang="ru-RU" sz="1400" b="1" dirty="0" err="1" smtClean="0">
                <a:solidFill>
                  <a:schemeClr val="bg1"/>
                </a:solidFill>
              </a:rPr>
              <a:t>що</a:t>
            </a:r>
            <a:r>
              <a:rPr lang="ru-RU" sz="1400" b="1" dirty="0" smtClean="0">
                <a:solidFill>
                  <a:schemeClr val="bg1"/>
                </a:solidFill>
              </a:rPr>
              <a:t> наша </a:t>
            </a:r>
            <a:r>
              <a:rPr lang="ru-RU" sz="1400" b="1" dirty="0" err="1" smtClean="0">
                <a:solidFill>
                  <a:schemeClr val="bg1"/>
                </a:solidFill>
              </a:rPr>
              <a:t>країна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знайде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гідне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місце</a:t>
            </a:r>
            <a:r>
              <a:rPr lang="ru-RU" sz="1400" b="1" dirty="0" smtClean="0">
                <a:solidFill>
                  <a:schemeClr val="bg1"/>
                </a:solidFill>
              </a:rPr>
              <a:t> в </a:t>
            </a:r>
            <a:r>
              <a:rPr lang="ru-RU" sz="1400" b="1" dirty="0" err="1" smtClean="0">
                <a:solidFill>
                  <a:schemeClr val="bg1"/>
                </a:solidFill>
              </a:rPr>
              <a:t>європейській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космічній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політиці</a:t>
            </a:r>
            <a:r>
              <a:rPr lang="ru-RU" sz="1400" b="1" dirty="0" smtClean="0">
                <a:solidFill>
                  <a:schemeClr val="bg1"/>
                </a:solidFill>
              </a:rPr>
              <a:t> та </a:t>
            </a:r>
            <a:r>
              <a:rPr lang="ru-RU" sz="1400" b="1" dirty="0" err="1" smtClean="0">
                <a:solidFill>
                  <a:schemeClr val="bg1"/>
                </a:solidFill>
              </a:rPr>
              <a:t>європейській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космічній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співпраці</a:t>
            </a:r>
            <a:r>
              <a:rPr lang="ru-RU" sz="1400" b="1" dirty="0" smtClean="0">
                <a:solidFill>
                  <a:schemeClr val="bg1"/>
                </a:solidFill>
              </a:rPr>
              <a:t>. За </a:t>
            </a:r>
            <a:r>
              <a:rPr lang="ru-RU" sz="1400" b="1" dirty="0" err="1" smtClean="0">
                <a:solidFill>
                  <a:schemeClr val="bg1"/>
                </a:solidFill>
              </a:rPr>
              <a:t>його</a:t>
            </a:r>
            <a:r>
              <a:rPr lang="ru-RU" sz="1400" b="1" dirty="0" smtClean="0">
                <a:solidFill>
                  <a:schemeClr val="bg1"/>
                </a:solidFill>
              </a:rPr>
              <a:t> словами, </a:t>
            </a:r>
            <a:r>
              <a:rPr lang="ru-RU" sz="1400" b="1" dirty="0" err="1" smtClean="0">
                <a:solidFill>
                  <a:schemeClr val="bg1"/>
                </a:solidFill>
              </a:rPr>
              <a:t>передусім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йдеться</a:t>
            </a:r>
            <a:r>
              <a:rPr lang="ru-RU" sz="1400" b="1" dirty="0" smtClean="0">
                <a:solidFill>
                  <a:schemeClr val="bg1"/>
                </a:solidFill>
              </a:rPr>
              <a:t> про систему глобального </a:t>
            </a:r>
            <a:r>
              <a:rPr lang="ru-RU" sz="1400" b="1" dirty="0" err="1" smtClean="0">
                <a:solidFill>
                  <a:schemeClr val="bg1"/>
                </a:solidFill>
              </a:rPr>
              <a:t>моніторингу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навколишнього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середовища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й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безпеки</a:t>
            </a:r>
            <a:r>
              <a:rPr lang="ru-RU" sz="1400" b="1" dirty="0" smtClean="0">
                <a:solidFill>
                  <a:schemeClr val="bg1"/>
                </a:solidFill>
              </a:rPr>
              <a:t> — GMES (</a:t>
            </a:r>
            <a:r>
              <a:rPr lang="ru-RU" sz="1400" b="1" dirty="0" err="1" smtClean="0">
                <a:solidFill>
                  <a:schemeClr val="bg1"/>
                </a:solidFill>
              </a:rPr>
              <a:t>Global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Monitoring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for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Environment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and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Security</a:t>
            </a:r>
            <a:r>
              <a:rPr lang="ru-RU" sz="1400" b="1" dirty="0" smtClean="0">
                <a:solidFill>
                  <a:schemeClr val="bg1"/>
                </a:solidFill>
              </a:rPr>
              <a:t>). Х. </a:t>
            </a:r>
            <a:r>
              <a:rPr lang="ru-RU" sz="1400" b="1" dirty="0" err="1" smtClean="0">
                <a:solidFill>
                  <a:schemeClr val="bg1"/>
                </a:solidFill>
              </a:rPr>
              <a:t>Бішофф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вважає</a:t>
            </a:r>
            <a:r>
              <a:rPr lang="ru-RU" sz="1400" b="1" dirty="0" smtClean="0">
                <a:solidFill>
                  <a:schemeClr val="bg1"/>
                </a:solidFill>
              </a:rPr>
              <a:t>, </a:t>
            </a:r>
            <a:r>
              <a:rPr lang="ru-RU" sz="1400" b="1" dirty="0" err="1" smtClean="0">
                <a:solidFill>
                  <a:schemeClr val="bg1"/>
                </a:solidFill>
              </a:rPr>
              <a:t>що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навігаційна</a:t>
            </a:r>
            <a:r>
              <a:rPr lang="ru-RU" sz="1400" b="1" dirty="0" smtClean="0">
                <a:solidFill>
                  <a:schemeClr val="bg1"/>
                </a:solidFill>
              </a:rPr>
              <a:t> система </a:t>
            </a:r>
            <a:r>
              <a:rPr lang="ru-RU" sz="1400" b="1" dirty="0" err="1" smtClean="0">
                <a:solidFill>
                  <a:schemeClr val="bg1"/>
                </a:solidFill>
              </a:rPr>
              <a:t>Galileo</a:t>
            </a:r>
            <a:r>
              <a:rPr lang="ru-RU" sz="1400" b="1" dirty="0" smtClean="0">
                <a:solidFill>
                  <a:schemeClr val="bg1"/>
                </a:solidFill>
              </a:rPr>
              <a:t>, </a:t>
            </a:r>
            <a:r>
              <a:rPr lang="ru-RU" sz="1400" b="1" dirty="0" err="1" smtClean="0">
                <a:solidFill>
                  <a:schemeClr val="bg1"/>
                </a:solidFill>
              </a:rPr>
              <a:t>створювана</a:t>
            </a:r>
            <a:r>
              <a:rPr lang="ru-RU" sz="1400" b="1" dirty="0" smtClean="0">
                <a:solidFill>
                  <a:schemeClr val="bg1"/>
                </a:solidFill>
              </a:rPr>
              <a:t> в </a:t>
            </a:r>
            <a:r>
              <a:rPr lang="ru-RU" sz="1400" b="1" dirty="0" err="1" smtClean="0">
                <a:solidFill>
                  <a:schemeClr val="bg1"/>
                </a:solidFill>
              </a:rPr>
              <a:t>Європі</a:t>
            </a:r>
            <a:r>
              <a:rPr lang="ru-RU" sz="1400" b="1" dirty="0" smtClean="0">
                <a:solidFill>
                  <a:schemeClr val="bg1"/>
                </a:solidFill>
              </a:rPr>
              <a:t>, </a:t>
            </a:r>
            <a:r>
              <a:rPr lang="ru-RU" sz="1400" b="1" dirty="0" err="1" smtClean="0">
                <a:solidFill>
                  <a:schemeClr val="bg1"/>
                </a:solidFill>
              </a:rPr>
              <a:t>має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охопити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й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територію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України</a:t>
            </a:r>
            <a:r>
              <a:rPr lang="ru-RU" sz="1400" b="1" dirty="0" smtClean="0">
                <a:solidFill>
                  <a:schemeClr val="bg1"/>
                </a:solidFill>
              </a:rPr>
              <a:t>. За </a:t>
            </a:r>
            <a:r>
              <a:rPr lang="ru-RU" sz="1400" b="1" dirty="0" err="1" smtClean="0">
                <a:solidFill>
                  <a:schemeClr val="bg1"/>
                </a:solidFill>
              </a:rPr>
              <a:t>його</a:t>
            </a:r>
            <a:r>
              <a:rPr lang="ru-RU" sz="1400" b="1" dirty="0" smtClean="0">
                <a:solidFill>
                  <a:schemeClr val="bg1"/>
                </a:solidFill>
              </a:rPr>
              <a:t> словами, зараз </a:t>
            </a:r>
            <a:r>
              <a:rPr lang="ru-RU" sz="1400" b="1" dirty="0" err="1" smtClean="0">
                <a:solidFill>
                  <a:schemeClr val="bg1"/>
                </a:solidFill>
              </a:rPr>
              <a:t>тривають</a:t>
            </a:r>
            <a:r>
              <a:rPr lang="ru-RU" sz="1400" b="1" dirty="0" smtClean="0">
                <a:solidFill>
                  <a:schemeClr val="bg1"/>
                </a:solidFill>
              </a:rPr>
              <a:t> переговори про </a:t>
            </a:r>
            <a:r>
              <a:rPr lang="ru-RU" sz="1400" b="1" dirty="0" err="1" smtClean="0">
                <a:solidFill>
                  <a:schemeClr val="bg1"/>
                </a:solidFill>
              </a:rPr>
              <a:t>підключення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України</a:t>
            </a:r>
            <a:r>
              <a:rPr lang="ru-RU" sz="1400" b="1" dirty="0" smtClean="0">
                <a:solidFill>
                  <a:schemeClr val="bg1"/>
                </a:solidFill>
              </a:rPr>
              <a:t> до </a:t>
            </a:r>
            <a:r>
              <a:rPr lang="ru-RU" sz="1400" b="1" dirty="0" err="1" smtClean="0">
                <a:solidFill>
                  <a:schemeClr val="bg1"/>
                </a:solidFill>
              </a:rPr>
              <a:t>створення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такої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європейської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системи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глобальної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навігації</a:t>
            </a:r>
            <a:r>
              <a:rPr lang="ru-RU" sz="1400" b="1" dirty="0" smtClean="0">
                <a:solidFill>
                  <a:schemeClr val="bg1"/>
                </a:solidFill>
              </a:rPr>
              <a:t>, яка на </a:t>
            </a:r>
            <a:r>
              <a:rPr lang="ru-RU" sz="1400" b="1" dirty="0" err="1" smtClean="0">
                <a:solidFill>
                  <a:schemeClr val="bg1"/>
                </a:solidFill>
              </a:rPr>
              <a:t>відміну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від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американської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системи</a:t>
            </a:r>
            <a:r>
              <a:rPr lang="ru-RU" sz="1400" b="1" dirty="0" smtClean="0">
                <a:solidFill>
                  <a:schemeClr val="bg1"/>
                </a:solidFill>
              </a:rPr>
              <a:t> GPS </a:t>
            </a:r>
            <a:r>
              <a:rPr lang="ru-RU" sz="1400" b="1" dirty="0" err="1" smtClean="0">
                <a:solidFill>
                  <a:schemeClr val="bg1"/>
                </a:solidFill>
              </a:rPr>
              <a:t>має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цивільне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застосування</a:t>
            </a:r>
            <a:r>
              <a:rPr lang="ru-RU" sz="1400" b="1" dirty="0" smtClean="0">
                <a:solidFill>
                  <a:schemeClr val="bg1"/>
                </a:solidFill>
              </a:rPr>
              <a:t>. </a:t>
            </a:r>
            <a:r>
              <a:rPr lang="ru-RU" sz="1400" b="1" dirty="0" err="1" smtClean="0">
                <a:solidFill>
                  <a:schemeClr val="bg1"/>
                </a:solidFill>
              </a:rPr>
              <a:t>Також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великі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можливості</a:t>
            </a:r>
            <a:r>
              <a:rPr lang="ru-RU" sz="1400" b="1" dirty="0" smtClean="0">
                <a:solidFill>
                  <a:schemeClr val="bg1"/>
                </a:solidFill>
              </a:rPr>
              <a:t> для </a:t>
            </a:r>
            <a:r>
              <a:rPr lang="ru-RU" sz="1400" b="1" dirty="0" err="1" smtClean="0">
                <a:solidFill>
                  <a:schemeClr val="bg1"/>
                </a:solidFill>
              </a:rPr>
              <a:t>співробітництва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існують</a:t>
            </a:r>
            <a:r>
              <a:rPr lang="ru-RU" sz="1400" b="1" dirty="0" smtClean="0">
                <a:solidFill>
                  <a:schemeClr val="bg1"/>
                </a:solidFill>
              </a:rPr>
              <a:t> у </a:t>
            </a:r>
            <a:r>
              <a:rPr lang="ru-RU" sz="1400" b="1" dirty="0" err="1" smtClean="0">
                <a:solidFill>
                  <a:schemeClr val="bg1"/>
                </a:solidFill>
              </a:rPr>
              <a:t>сфері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космічних</a:t>
            </a:r>
            <a:r>
              <a:rPr lang="ru-RU" sz="1400" b="1" dirty="0" smtClean="0">
                <a:solidFill>
                  <a:schemeClr val="bg1"/>
                </a:solidFill>
              </a:rPr>
              <a:t> наук, у </a:t>
            </a:r>
            <a:r>
              <a:rPr lang="ru-RU" sz="1400" b="1" dirty="0" err="1" smtClean="0">
                <a:solidFill>
                  <a:schemeClr val="bg1"/>
                </a:solidFill>
              </a:rPr>
              <a:t>секторі</a:t>
            </a:r>
            <a:r>
              <a:rPr lang="ru-RU" sz="1400" b="1" dirty="0" smtClean="0">
                <a:solidFill>
                  <a:schemeClr val="bg1"/>
                </a:solidFill>
              </a:rPr>
              <a:t> запуску </a:t>
            </a:r>
            <a:r>
              <a:rPr lang="ru-RU" sz="1400" b="1" dirty="0" err="1" smtClean="0">
                <a:solidFill>
                  <a:schemeClr val="bg1"/>
                </a:solidFill>
              </a:rPr>
              <a:t>космічних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апаратів</a:t>
            </a:r>
            <a:r>
              <a:rPr lang="ru-RU" sz="1400" b="1" dirty="0" smtClean="0">
                <a:solidFill>
                  <a:schemeClr val="bg1"/>
                </a:solidFill>
              </a:rPr>
              <a:t>, </a:t>
            </a:r>
            <a:r>
              <a:rPr lang="ru-RU" sz="1400" b="1" dirty="0" err="1" smtClean="0">
                <a:solidFill>
                  <a:schemeClr val="bg1"/>
                </a:solidFill>
              </a:rPr>
              <a:t>вважає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представник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Єврокомісії</a:t>
            </a:r>
            <a:r>
              <a:rPr lang="ru-RU" sz="1400" b="1" dirty="0" smtClean="0">
                <a:solidFill>
                  <a:schemeClr val="bg1"/>
                </a:solidFill>
              </a:rPr>
              <a:t>. </a:t>
            </a:r>
            <a:r>
              <a:rPr lang="ru-RU" sz="1400" b="1" dirty="0" err="1" smtClean="0">
                <a:solidFill>
                  <a:schemeClr val="bg1"/>
                </a:solidFill>
              </a:rPr>
              <a:t>Він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також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визнає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існування</a:t>
            </a:r>
            <a:r>
              <a:rPr lang="ru-RU" sz="1400" b="1" dirty="0" smtClean="0">
                <a:solidFill>
                  <a:schemeClr val="bg1"/>
                </a:solidFill>
              </a:rPr>
              <a:t> проблем на шляху </a:t>
            </a:r>
            <a:r>
              <a:rPr lang="ru-RU" sz="1400" b="1" dirty="0" err="1" smtClean="0">
                <a:solidFill>
                  <a:schemeClr val="bg1"/>
                </a:solidFill>
              </a:rPr>
              <a:t>космічного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співробітництва</a:t>
            </a:r>
            <a:r>
              <a:rPr lang="ru-RU" sz="1400" b="1" dirty="0" smtClean="0">
                <a:solidFill>
                  <a:schemeClr val="bg1"/>
                </a:solidFill>
              </a:rPr>
              <a:t>. Одна </a:t>
            </a:r>
            <a:r>
              <a:rPr lang="ru-RU" sz="1400" b="1" dirty="0" err="1" smtClean="0">
                <a:solidFill>
                  <a:schemeClr val="bg1"/>
                </a:solidFill>
              </a:rPr>
              <a:t>з</a:t>
            </a:r>
            <a:r>
              <a:rPr lang="ru-RU" sz="1400" b="1" dirty="0" smtClean="0">
                <a:solidFill>
                  <a:schemeClr val="bg1"/>
                </a:solidFill>
              </a:rPr>
              <a:t> них </a:t>
            </a:r>
            <a:r>
              <a:rPr lang="ru-RU" sz="1400" b="1" dirty="0" err="1" smtClean="0">
                <a:solidFill>
                  <a:schemeClr val="bg1"/>
                </a:solidFill>
              </a:rPr>
              <a:t>полягає</a:t>
            </a:r>
            <a:r>
              <a:rPr lang="ru-RU" sz="1400" b="1" dirty="0" smtClean="0">
                <a:solidFill>
                  <a:schemeClr val="bg1"/>
                </a:solidFill>
              </a:rPr>
              <a:t> в тому, </a:t>
            </a:r>
            <a:r>
              <a:rPr lang="ru-RU" sz="1400" b="1" dirty="0" err="1" smtClean="0">
                <a:solidFill>
                  <a:schemeClr val="bg1"/>
                </a:solidFill>
              </a:rPr>
              <a:t>що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українській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стороні</a:t>
            </a:r>
            <a:r>
              <a:rPr lang="ru-RU" sz="1400" b="1" dirty="0" smtClean="0">
                <a:solidFill>
                  <a:schemeClr val="bg1"/>
                </a:solidFill>
              </a:rPr>
              <a:t> не так легко бути </a:t>
            </a:r>
            <a:r>
              <a:rPr lang="ru-RU" sz="1400" b="1" dirty="0" err="1" smtClean="0">
                <a:solidFill>
                  <a:schemeClr val="bg1"/>
                </a:solidFill>
              </a:rPr>
              <a:t>залученою</a:t>
            </a:r>
            <a:r>
              <a:rPr lang="ru-RU" sz="1400" b="1" dirty="0" smtClean="0">
                <a:solidFill>
                  <a:schemeClr val="bg1"/>
                </a:solidFill>
              </a:rPr>
              <a:t> до </a:t>
            </a:r>
            <a:r>
              <a:rPr lang="ru-RU" sz="1400" b="1" dirty="0" err="1" smtClean="0">
                <a:solidFill>
                  <a:schemeClr val="bg1"/>
                </a:solidFill>
              </a:rPr>
              <a:t>європейських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науково-дослідних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програм</a:t>
            </a:r>
            <a:r>
              <a:rPr lang="ru-RU" sz="1400" b="1" dirty="0" smtClean="0">
                <a:solidFill>
                  <a:schemeClr val="bg1"/>
                </a:solidFill>
              </a:rPr>
              <a:t>, а </a:t>
            </a:r>
            <a:r>
              <a:rPr lang="ru-RU" sz="1400" b="1" dirty="0" err="1" smtClean="0">
                <a:solidFill>
                  <a:schemeClr val="bg1"/>
                </a:solidFill>
              </a:rPr>
              <a:t>також</a:t>
            </a:r>
            <a:r>
              <a:rPr lang="ru-RU" sz="1400" b="1" dirty="0" smtClean="0">
                <a:solidFill>
                  <a:schemeClr val="bg1"/>
                </a:solidFill>
              </a:rPr>
              <a:t> до </a:t>
            </a:r>
            <a:r>
              <a:rPr lang="ru-RU" sz="1400" b="1" dirty="0" err="1" smtClean="0">
                <a:solidFill>
                  <a:schemeClr val="bg1"/>
                </a:solidFill>
              </a:rPr>
              <a:t>європейських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консорціумів</a:t>
            </a:r>
            <a:r>
              <a:rPr lang="ru-RU" sz="1400" b="1" dirty="0" smtClean="0">
                <a:solidFill>
                  <a:schemeClr val="bg1"/>
                </a:solidFill>
              </a:rPr>
              <a:t>. «Ми </a:t>
            </a:r>
            <a:r>
              <a:rPr lang="ru-RU" sz="1400" b="1" dirty="0" err="1" smtClean="0">
                <a:solidFill>
                  <a:schemeClr val="bg1"/>
                </a:solidFill>
              </a:rPr>
              <a:t>з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європейської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сторони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повинні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надавати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більше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підтримки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і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давати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більше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ідей</a:t>
            </a:r>
            <a:r>
              <a:rPr lang="ru-RU" sz="1400" b="1" dirty="0" smtClean="0">
                <a:solidFill>
                  <a:schemeClr val="bg1"/>
                </a:solidFill>
              </a:rPr>
              <a:t> — як </a:t>
            </a:r>
            <a:r>
              <a:rPr lang="ru-RU" sz="1400" b="1" dirty="0" err="1" smtClean="0">
                <a:solidFill>
                  <a:schemeClr val="bg1"/>
                </a:solidFill>
              </a:rPr>
              <a:t>інтегрувати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українських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вчених</a:t>
            </a:r>
            <a:r>
              <a:rPr lang="ru-RU" sz="1400" b="1" dirty="0" smtClean="0">
                <a:solidFill>
                  <a:schemeClr val="bg1"/>
                </a:solidFill>
              </a:rPr>
              <a:t> до великих </a:t>
            </a:r>
            <a:r>
              <a:rPr lang="ru-RU" sz="1400" b="1" dirty="0" err="1" smtClean="0">
                <a:solidFill>
                  <a:schemeClr val="bg1"/>
                </a:solidFill>
              </a:rPr>
              <a:t>проектів</a:t>
            </a:r>
            <a:r>
              <a:rPr lang="ru-RU" sz="1400" b="1" dirty="0" smtClean="0">
                <a:solidFill>
                  <a:schemeClr val="bg1"/>
                </a:solidFill>
              </a:rPr>
              <a:t>», — </a:t>
            </a:r>
            <a:r>
              <a:rPr lang="ru-RU" sz="1400" b="1" dirty="0" err="1" smtClean="0">
                <a:solidFill>
                  <a:schemeClr val="bg1"/>
                </a:solidFill>
              </a:rPr>
              <a:t>вважає</a:t>
            </a:r>
            <a:r>
              <a:rPr lang="ru-RU" sz="1400" b="1" dirty="0" smtClean="0">
                <a:solidFill>
                  <a:schemeClr val="bg1"/>
                </a:solidFill>
              </a:rPr>
              <a:t> Х. </a:t>
            </a:r>
            <a:r>
              <a:rPr lang="ru-RU" sz="1400" b="1" dirty="0" err="1" smtClean="0">
                <a:solidFill>
                  <a:schemeClr val="bg1"/>
                </a:solidFill>
              </a:rPr>
              <a:t>Бішофф</a:t>
            </a:r>
            <a:r>
              <a:rPr lang="ru-RU" sz="1400" b="1" dirty="0" smtClean="0">
                <a:solidFill>
                  <a:schemeClr val="bg1"/>
                </a:solidFill>
              </a:rPr>
              <a:t>. </a:t>
            </a:r>
            <a:r>
              <a:rPr lang="ru-RU" sz="1400" b="1" dirty="0" err="1" smtClean="0">
                <a:solidFill>
                  <a:schemeClr val="bg1"/>
                </a:solidFill>
              </a:rPr>
              <a:t>Водночас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він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зауважив</a:t>
            </a:r>
            <a:r>
              <a:rPr lang="ru-RU" sz="1400" b="1" dirty="0" smtClean="0">
                <a:solidFill>
                  <a:schemeClr val="bg1"/>
                </a:solidFill>
              </a:rPr>
              <a:t>, </a:t>
            </a:r>
            <a:r>
              <a:rPr lang="ru-RU" sz="1400" b="1" dirty="0" err="1" smtClean="0">
                <a:solidFill>
                  <a:schemeClr val="bg1"/>
                </a:solidFill>
              </a:rPr>
              <a:t>оскільки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отримання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Україною</a:t>
            </a:r>
            <a:r>
              <a:rPr lang="ru-RU" sz="1400" b="1" dirty="0" smtClean="0">
                <a:solidFill>
                  <a:schemeClr val="bg1"/>
                </a:solidFill>
              </a:rPr>
              <a:t> членства в ЄКА </a:t>
            </a:r>
            <a:r>
              <a:rPr lang="ru-RU" sz="1400" b="1" dirty="0" err="1" smtClean="0">
                <a:solidFill>
                  <a:schemeClr val="bg1"/>
                </a:solidFill>
              </a:rPr>
              <a:t>потребуватиме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чимало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років</a:t>
            </a:r>
            <a:r>
              <a:rPr lang="ru-RU" sz="1400" b="1" dirty="0" smtClean="0">
                <a:solidFill>
                  <a:schemeClr val="bg1"/>
                </a:solidFill>
              </a:rPr>
              <a:t>, </a:t>
            </a:r>
            <a:r>
              <a:rPr lang="ru-RU" sz="1400" b="1" dirty="0" err="1" smtClean="0">
                <a:solidFill>
                  <a:schemeClr val="bg1"/>
                </a:solidFill>
              </a:rPr>
              <a:t>сторони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можуть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співробітничати</a:t>
            </a:r>
            <a:r>
              <a:rPr lang="ru-RU" sz="1400" b="1" dirty="0" smtClean="0">
                <a:solidFill>
                  <a:schemeClr val="bg1"/>
                </a:solidFill>
              </a:rPr>
              <a:t> прямо в рамках Угоди про </a:t>
            </a:r>
            <a:r>
              <a:rPr lang="ru-RU" sz="1400" b="1" dirty="0" err="1" smtClean="0">
                <a:solidFill>
                  <a:schemeClr val="bg1"/>
                </a:solidFill>
              </a:rPr>
              <a:t>науково-технічне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співробітництво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між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Україною</a:t>
            </a:r>
            <a:r>
              <a:rPr lang="ru-RU" sz="1400" b="1" dirty="0" smtClean="0">
                <a:solidFill>
                  <a:schemeClr val="bg1"/>
                </a:solidFill>
              </a:rPr>
              <a:t> та ЄС. </a:t>
            </a:r>
            <a:endParaRPr lang="uk-UA" sz="1400" b="1" dirty="0" smtClean="0">
              <a:solidFill>
                <a:schemeClr val="bg1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7" name="Picture 5" descr="http://euro-police.noblogs.org/gallery/3874/GMES-Poster-2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620688"/>
            <a:ext cx="3491880" cy="3823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1330</Words>
  <Application>Microsoft Office PowerPoint</Application>
  <PresentationFormat>Экран (4:3)</PresentationFormat>
  <Paragraphs>42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Розвиток космонавтики в Україні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Stas</dc:creator>
  <cp:lastModifiedBy>Stas Kashpruk</cp:lastModifiedBy>
  <cp:revision>11</cp:revision>
  <dcterms:created xsi:type="dcterms:W3CDTF">2013-12-19T17:31:54Z</dcterms:created>
  <dcterms:modified xsi:type="dcterms:W3CDTF">2013-12-22T20:23:36Z</dcterms:modified>
</cp:coreProperties>
</file>