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7E33C-4CA4-43C1-A3A9-9277C38E7B93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FF18F-1DA7-4916-BE1B-9BC562913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FF18F-1DA7-4916-BE1B-9BC56291332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Іван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Карпенко-Карий</a:t>
            </a:r>
            <a:b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(</a:t>
            </a:r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1845 — 1907)</a:t>
            </a:r>
            <a:b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</a:br>
            <a:endParaRPr lang="ru-RU" sz="2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Содержимое 4" descr="ivan_karpenko-karuy_ukrtvir.info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1800" y="1834356"/>
            <a:ext cx="3200400" cy="4057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3970784" cy="24482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У 1886р. в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Херсоні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було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видано перший “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Збірник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драматичних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творів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” І.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Карпенка-Карого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до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якого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увійшли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драми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“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Бондарівна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”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“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Хто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винен?” та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комедія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“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Розумний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дурень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”, а в 1887р.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опубліковано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“Наймичку”. Але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їх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майже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купували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бо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публіка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не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була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привчена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читати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п'єси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92696"/>
            <a:ext cx="2938972" cy="2351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4536504" cy="3528392"/>
          </a:xfrm>
          <a:blipFill>
            <a:blip r:embed="rId3" cstate="print"/>
            <a:stretch>
              <a:fillRect/>
            </a:stretch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1400" dirty="0" smtClean="0">
                <a:solidFill>
                  <a:schemeClr val="tx1"/>
                </a:solidFill>
                <a:latin typeface="Monotype Corsiva" pitchFamily="66" charset="0"/>
              </a:rPr>
              <a:t>П'єси, створені Карпенком-Карим протягом майже п'ятнадцяти років, відбивають еволюцію явища, яке видозмінювалось буквально на очах драматурга — </a:t>
            </a:r>
            <a:r>
              <a:rPr lang="uk-UA" sz="1400" dirty="0" err="1" smtClean="0">
                <a:solidFill>
                  <a:schemeClr val="tx1"/>
                </a:solidFill>
                <a:latin typeface="Monotype Corsiva" pitchFamily="66" charset="0"/>
              </a:rPr>
              <a:t>“глитайства”</a:t>
            </a:r>
            <a:r>
              <a:rPr lang="uk-UA" sz="1400" dirty="0" smtClean="0">
                <a:solidFill>
                  <a:schemeClr val="tx1"/>
                </a:solidFill>
                <a:latin typeface="Monotype Corsiva" pitchFamily="66" charset="0"/>
              </a:rPr>
              <a:t>. Його персонажам — Михайлові Михайловичу (</a:t>
            </a:r>
            <a:r>
              <a:rPr lang="uk-UA" sz="1400" dirty="0" err="1" smtClean="0">
                <a:solidFill>
                  <a:schemeClr val="tx1"/>
                </a:solidFill>
                <a:latin typeface="Monotype Corsiva" pitchFamily="66" charset="0"/>
              </a:rPr>
              <a:t>“Бурлака”</a:t>
            </a:r>
            <a:r>
              <a:rPr lang="uk-UA" sz="1400" dirty="0" smtClean="0">
                <a:solidFill>
                  <a:schemeClr val="tx1"/>
                </a:solidFill>
                <a:latin typeface="Monotype Corsiva" pitchFamily="66" charset="0"/>
              </a:rPr>
              <a:t>), Окуню (</a:t>
            </a:r>
            <a:r>
              <a:rPr lang="uk-UA" sz="1400" dirty="0" err="1" smtClean="0">
                <a:solidFill>
                  <a:schemeClr val="tx1"/>
                </a:solidFill>
                <a:latin typeface="Monotype Corsiva" pitchFamily="66" charset="0"/>
              </a:rPr>
              <a:t>“Розумний</a:t>
            </a:r>
            <a:r>
              <a:rPr lang="uk-UA" sz="1400" dirty="0" smtClean="0">
                <a:solidFill>
                  <a:schemeClr val="tx1"/>
                </a:solidFill>
                <a:latin typeface="Monotype Corsiva" pitchFamily="66" charset="0"/>
              </a:rPr>
              <a:t> і </a:t>
            </a:r>
            <a:r>
              <a:rPr lang="uk-UA" sz="1400" dirty="0" err="1" smtClean="0">
                <a:solidFill>
                  <a:schemeClr val="tx1"/>
                </a:solidFill>
                <a:latin typeface="Monotype Corsiva" pitchFamily="66" charset="0"/>
              </a:rPr>
              <a:t>дурень”</a:t>
            </a:r>
            <a:r>
              <a:rPr lang="uk-UA" sz="1400" dirty="0" smtClean="0">
                <a:solidFill>
                  <a:schemeClr val="tx1"/>
                </a:solidFill>
                <a:latin typeface="Monotype Corsiva" pitchFamily="66" charset="0"/>
              </a:rPr>
              <a:t>, 1885), </a:t>
            </a:r>
            <a:r>
              <a:rPr lang="uk-UA" sz="1400" dirty="0" err="1" smtClean="0">
                <a:solidFill>
                  <a:schemeClr val="tx1"/>
                </a:solidFill>
                <a:latin typeface="Monotype Corsiva" pitchFamily="66" charset="0"/>
              </a:rPr>
              <a:t>Цокулю</a:t>
            </a:r>
            <a:r>
              <a:rPr lang="uk-UA" sz="1400" dirty="0" smtClean="0">
                <a:solidFill>
                  <a:schemeClr val="tx1"/>
                </a:solidFill>
                <a:latin typeface="Monotype Corsiva" pitchFamily="66" charset="0"/>
              </a:rPr>
              <a:t> (</a:t>
            </a:r>
            <a:r>
              <a:rPr lang="uk-UA" sz="1400" dirty="0" err="1" smtClean="0">
                <a:solidFill>
                  <a:schemeClr val="tx1"/>
                </a:solidFill>
                <a:latin typeface="Monotype Corsiva" pitchFamily="66" charset="0"/>
              </a:rPr>
              <a:t>“Наймичка”</a:t>
            </a:r>
            <a:r>
              <a:rPr lang="uk-UA" sz="1400" dirty="0" smtClean="0">
                <a:solidFill>
                  <a:schemeClr val="tx1"/>
                </a:solidFill>
                <a:latin typeface="Monotype Corsiva" pitchFamily="66" charset="0"/>
              </a:rPr>
              <a:t>, 1885), Калитці (</a:t>
            </a:r>
            <a:r>
              <a:rPr lang="uk-UA" sz="1400" dirty="0" err="1" smtClean="0">
                <a:solidFill>
                  <a:schemeClr val="tx1"/>
                </a:solidFill>
                <a:latin typeface="Monotype Corsiva" pitchFamily="66" charset="0"/>
              </a:rPr>
              <a:t>“Сто</a:t>
            </a:r>
            <a:r>
              <a:rPr lang="uk-UA" sz="14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uk-UA" sz="1400" dirty="0" err="1" smtClean="0">
                <a:solidFill>
                  <a:schemeClr val="tx1"/>
                </a:solidFill>
                <a:latin typeface="Monotype Corsiva" pitchFamily="66" charset="0"/>
              </a:rPr>
              <a:t>тисяч”</a:t>
            </a:r>
            <a:r>
              <a:rPr lang="uk-UA" sz="1400" dirty="0" smtClean="0">
                <a:solidFill>
                  <a:schemeClr val="tx1"/>
                </a:solidFill>
                <a:latin typeface="Monotype Corsiva" pitchFamily="66" charset="0"/>
              </a:rPr>
              <a:t>, 1890), Пузиреві (</a:t>
            </a:r>
            <a:r>
              <a:rPr lang="uk-UA" sz="1400" dirty="0" err="1" smtClean="0">
                <a:solidFill>
                  <a:schemeClr val="tx1"/>
                </a:solidFill>
                <a:latin typeface="Monotype Corsiva" pitchFamily="66" charset="0"/>
              </a:rPr>
              <a:t>“Хазяїн”</a:t>
            </a:r>
            <a:r>
              <a:rPr lang="uk-UA" sz="1400" dirty="0" smtClean="0">
                <a:solidFill>
                  <a:schemeClr val="tx1"/>
                </a:solidFill>
                <a:latin typeface="Monotype Corsiva" pitchFamily="66" charset="0"/>
              </a:rPr>
              <a:t>, 1900) — притаманне не просто збільшення економічних масштабів їх діяльності, їх здирства, воно ще яскравіше виявляє їх людську дрібність, а то й нікчемність, духовну порожнечу. Дещо осторонь їх стоїть Мартин Боруля, який домагається дворянського звання. Сатиричне зерно комедії </a:t>
            </a:r>
            <a:r>
              <a:rPr lang="uk-UA" sz="1400" dirty="0" err="1" smtClean="0">
                <a:solidFill>
                  <a:schemeClr val="tx1"/>
                </a:solidFill>
                <a:latin typeface="Monotype Corsiva" pitchFamily="66" charset="0"/>
              </a:rPr>
              <a:t>“Мартин</a:t>
            </a:r>
            <a:r>
              <a:rPr lang="uk-UA" sz="14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uk-UA" sz="1400" dirty="0" err="1" smtClean="0">
                <a:solidFill>
                  <a:schemeClr val="tx1"/>
                </a:solidFill>
                <a:latin typeface="Monotype Corsiva" pitchFamily="66" charset="0"/>
              </a:rPr>
              <a:t>Боруля”</a:t>
            </a:r>
            <a:r>
              <a:rPr lang="uk-UA" sz="1400" dirty="0" smtClean="0">
                <a:solidFill>
                  <a:schemeClr val="tx1"/>
                </a:solidFill>
                <a:latin typeface="Monotype Corsiva" pitchFamily="66" charset="0"/>
              </a:rPr>
              <a:t> (1886) пов'язане вже не із засобами збагачення чи привласнення того, що належить іншим, а з прагненням сільської буржуазії до політично-правової рівності з дворянством.</a:t>
            </a:r>
            <a:endParaRPr lang="ru-RU" sz="1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s1103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6300192" y="332656"/>
            <a:ext cx="2092468" cy="2845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Дві останні гіркі комедії — </a:t>
            </a:r>
            <a:r>
              <a:rPr lang="uk-UA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“Суєта”</a:t>
            </a:r>
            <a:r>
              <a:rPr lang="uk-UA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(1903) і </a:t>
            </a:r>
            <a:r>
              <a:rPr lang="uk-UA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“Житейське</a:t>
            </a:r>
            <a:r>
              <a:rPr lang="uk-UA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море”</a:t>
            </a:r>
            <a:r>
              <a:rPr lang="uk-UA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(1904; визначена автором як </a:t>
            </a:r>
            <a:r>
              <a:rPr lang="uk-UA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“протяг”</a:t>
            </a:r>
            <a:r>
              <a:rPr lang="uk-UA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тобто продовження, </a:t>
            </a:r>
            <a:r>
              <a:rPr lang="uk-UA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“Суєти”</a:t>
            </a:r>
            <a:r>
              <a:rPr lang="uk-UA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) — драматург назвав </a:t>
            </a:r>
            <a:r>
              <a:rPr lang="uk-UA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“сценами”</a:t>
            </a:r>
            <a:r>
              <a:rPr lang="uk-UA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, наче визнаючи приналежність їх до європейської нової драми. Так, у </a:t>
            </a:r>
            <a:r>
              <a:rPr lang="uk-UA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“Суєті”</a:t>
            </a:r>
            <a:r>
              <a:rPr lang="uk-UA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відсутній головний герой, і п'єса являє ряд сцен, покликаних характеризувати спосіб життя й мислення заможного селянина та його дорослих дітей, які представляють різні соціальні шари суспільства (хлібороб, учитель, дрібні службовці).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284984"/>
            <a:ext cx="3810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8092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latin typeface="Impact" pitchFamily="34" charset="0"/>
              </a:rPr>
              <a:t>Навесні 1887р. І. Карпенкові-Карому було дозволено повернутися на Україну, але ще до кінця 1888р. він перебував на хуторі </a:t>
            </a:r>
            <a:r>
              <a:rPr lang="uk-UA" sz="2000" dirty="0" err="1" smtClean="0">
                <a:latin typeface="Impact" pitchFamily="34" charset="0"/>
              </a:rPr>
              <a:t>“Надія”</a:t>
            </a:r>
            <a:r>
              <a:rPr lang="uk-UA" sz="2000" dirty="0" smtClean="0">
                <a:latin typeface="Impact" pitchFamily="34" charset="0"/>
              </a:rPr>
              <a:t> (тепер заповідник у Кіровоградській області) під гласним наглядом поліції (негласний нагляд було знято з нього 12 березня 1903р.). </a:t>
            </a:r>
            <a:endParaRPr lang="ru-RU" sz="2000" dirty="0">
              <a:latin typeface="Impac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8640"/>
            <a:ext cx="307039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9120"/>
            <a:ext cx="3145532" cy="2070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dirty="0" err="1" smtClean="0">
                <a:latin typeface="Monotype Corsiva" pitchFamily="66" charset="0"/>
              </a:rPr>
              <a:t>Діставши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громадянські</a:t>
            </a:r>
            <a:r>
              <a:rPr lang="ru-RU" sz="2000" dirty="0" smtClean="0">
                <a:latin typeface="Monotype Corsiva" pitchFamily="66" charset="0"/>
              </a:rPr>
              <a:t> права, </a:t>
            </a:r>
            <a:r>
              <a:rPr lang="ru-RU" sz="2000" dirty="0" err="1" smtClean="0">
                <a:latin typeface="Monotype Corsiva" pitchFamily="66" charset="0"/>
              </a:rPr>
              <a:t>Карпенко-Карий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приєднався</a:t>
            </a:r>
            <a:r>
              <a:rPr lang="ru-RU" sz="2000" dirty="0" smtClean="0">
                <a:latin typeface="Monotype Corsiva" pitchFamily="66" charset="0"/>
              </a:rPr>
              <a:t> до </a:t>
            </a:r>
            <a:r>
              <a:rPr lang="ru-RU" sz="2000" dirty="0" err="1" smtClean="0">
                <a:latin typeface="Monotype Corsiva" pitchFamily="66" charset="0"/>
              </a:rPr>
              <a:t>нової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театральної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трупи</a:t>
            </a:r>
            <a:r>
              <a:rPr lang="ru-RU" sz="2000" dirty="0" smtClean="0">
                <a:latin typeface="Monotype Corsiva" pitchFamily="66" charset="0"/>
              </a:rPr>
              <a:t>, </a:t>
            </a:r>
            <a:r>
              <a:rPr lang="ru-RU" sz="2000" dirty="0" err="1" smtClean="0">
                <a:latin typeface="Monotype Corsiva" pitchFamily="66" charset="0"/>
              </a:rPr>
              <a:t>створеної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його</a:t>
            </a:r>
            <a:r>
              <a:rPr lang="ru-RU" sz="2000" dirty="0" smtClean="0">
                <a:latin typeface="Monotype Corsiva" pitchFamily="66" charset="0"/>
              </a:rPr>
              <a:t> братом П. </a:t>
            </a:r>
            <a:r>
              <a:rPr lang="ru-RU" sz="2000" dirty="0" err="1" smtClean="0">
                <a:latin typeface="Monotype Corsiva" pitchFamily="66" charset="0"/>
              </a:rPr>
              <a:t>Саксаганським</a:t>
            </a:r>
            <a:r>
              <a:rPr lang="ru-RU" sz="2000" dirty="0" smtClean="0">
                <a:latin typeface="Monotype Corsiva" pitchFamily="66" charset="0"/>
              </a:rPr>
              <a:t>, у </a:t>
            </a:r>
            <a:r>
              <a:rPr lang="ru-RU" sz="2000" dirty="0" err="1" smtClean="0">
                <a:latin typeface="Monotype Corsiva" pitchFamily="66" charset="0"/>
              </a:rPr>
              <a:t>якій</a:t>
            </a:r>
            <a:r>
              <a:rPr lang="ru-RU" sz="2000" dirty="0" smtClean="0">
                <a:latin typeface="Monotype Corsiva" pitchFamily="66" charset="0"/>
              </a:rPr>
              <a:t> до </a:t>
            </a:r>
            <a:r>
              <a:rPr lang="ru-RU" sz="2000" dirty="0" err="1" smtClean="0">
                <a:latin typeface="Monotype Corsiva" pitchFamily="66" charset="0"/>
              </a:rPr>
              <a:t>кінця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життя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працював</a:t>
            </a:r>
            <a:r>
              <a:rPr lang="ru-RU" sz="2000" dirty="0" smtClean="0">
                <a:latin typeface="Monotype Corsiva" pitchFamily="66" charset="0"/>
              </a:rPr>
              <a:t> активно </a:t>
            </a:r>
            <a:r>
              <a:rPr lang="ru-RU" sz="2000" dirty="0" err="1" smtClean="0">
                <a:latin typeface="Monotype Corsiva" pitchFamily="66" charset="0"/>
              </a:rPr>
              <a:t>й</a:t>
            </a:r>
            <a:r>
              <a:rPr lang="ru-RU" sz="2000" dirty="0" smtClean="0">
                <a:latin typeface="Monotype Corsiva" pitchFamily="66" charset="0"/>
              </a:rPr>
              <a:t> напружено як артист, </a:t>
            </a:r>
            <a:r>
              <a:rPr lang="ru-RU" sz="2000" dirty="0" err="1" smtClean="0">
                <a:latin typeface="Monotype Corsiva" pitchFamily="66" charset="0"/>
              </a:rPr>
              <a:t>режисер</a:t>
            </a:r>
            <a:r>
              <a:rPr lang="ru-RU" sz="2000" dirty="0" smtClean="0">
                <a:latin typeface="Monotype Corsiva" pitchFamily="66" charset="0"/>
              </a:rPr>
              <a:t>, драматург. У 1897р. </a:t>
            </a:r>
            <a:r>
              <a:rPr lang="ru-RU" sz="2000" dirty="0" err="1" smtClean="0">
                <a:latin typeface="Monotype Corsiva" pitchFamily="66" charset="0"/>
              </a:rPr>
              <a:t>він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складає</a:t>
            </a:r>
            <a:r>
              <a:rPr lang="ru-RU" sz="2000" dirty="0" smtClean="0">
                <a:latin typeface="Monotype Corsiva" pitchFamily="66" charset="0"/>
              </a:rPr>
              <a:t> “Записку до </a:t>
            </a:r>
            <a:r>
              <a:rPr lang="ru-RU" sz="2000" dirty="0" err="1" smtClean="0">
                <a:latin typeface="Monotype Corsiva" pitchFamily="66" charset="0"/>
              </a:rPr>
              <a:t>з'їзду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сценічних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діячів</a:t>
            </a:r>
            <a:r>
              <a:rPr lang="ru-RU" sz="2000" dirty="0" smtClean="0">
                <a:latin typeface="Monotype Corsiva" pitchFamily="66" charset="0"/>
              </a:rPr>
              <a:t>”, де </a:t>
            </a:r>
            <a:r>
              <a:rPr lang="ru-RU" sz="2000" dirty="0" err="1" smtClean="0">
                <a:latin typeface="Monotype Corsiva" pitchFamily="66" charset="0"/>
              </a:rPr>
              <a:t>з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болем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пише</a:t>
            </a:r>
            <a:r>
              <a:rPr lang="ru-RU" sz="2000" dirty="0" smtClean="0">
                <a:latin typeface="Monotype Corsiva" pitchFamily="66" charset="0"/>
              </a:rPr>
              <a:t> про </a:t>
            </a:r>
            <a:r>
              <a:rPr lang="ru-RU" sz="2000" dirty="0" err="1" smtClean="0">
                <a:latin typeface="Monotype Corsiva" pitchFamily="66" charset="0"/>
              </a:rPr>
              <a:t>безправне</a:t>
            </a:r>
            <a:r>
              <a:rPr lang="ru-RU" sz="2000" dirty="0" smtClean="0">
                <a:latin typeface="Monotype Corsiva" pitchFamily="66" charset="0"/>
              </a:rPr>
              <a:t> становище </a:t>
            </a:r>
            <a:r>
              <a:rPr lang="ru-RU" sz="2000" dirty="0" err="1" smtClean="0">
                <a:latin typeface="Monotype Corsiva" pitchFamily="66" charset="0"/>
              </a:rPr>
              <a:t>українського</a:t>
            </a:r>
            <a:r>
              <a:rPr lang="ru-RU" sz="2000" dirty="0" smtClean="0">
                <a:latin typeface="Monotype Corsiva" pitchFamily="66" charset="0"/>
              </a:rPr>
              <a:t> театру, про </a:t>
            </a:r>
            <a:r>
              <a:rPr lang="ru-RU" sz="2000" dirty="0" err="1" smtClean="0">
                <a:latin typeface="Monotype Corsiva" pitchFamily="66" charset="0"/>
              </a:rPr>
              <a:t>цензурні</a:t>
            </a:r>
            <a:r>
              <a:rPr lang="ru-RU" sz="2000" dirty="0" smtClean="0">
                <a:latin typeface="Monotype Corsiva" pitchFamily="66" charset="0"/>
              </a:rPr>
              <a:t> та </a:t>
            </a:r>
            <a:r>
              <a:rPr lang="ru-RU" sz="2000" dirty="0" err="1" smtClean="0">
                <a:latin typeface="Monotype Corsiva" pitchFamily="66" charset="0"/>
              </a:rPr>
              <a:t>інші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урядові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утиски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2448272" cy="360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140968"/>
            <a:ext cx="2520280" cy="200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348880"/>
            <a:ext cx="237637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2520280"/>
          </a:xfrm>
          <a:gradFill>
            <a:gsLst>
              <a:gs pos="0">
                <a:srgbClr val="DDEBCF"/>
              </a:gs>
              <a:gs pos="0">
                <a:srgbClr val="FFFF0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1800" dirty="0" smtClean="0">
                <a:latin typeface="Impact" pitchFamily="34" charset="0"/>
              </a:rPr>
              <a:t>На </a:t>
            </a:r>
            <a:r>
              <a:rPr lang="ru-RU" sz="1800" dirty="0" err="1" smtClean="0">
                <a:latin typeface="Impact" pitchFamily="34" charset="0"/>
              </a:rPr>
              <a:t>матеріалі</a:t>
            </a:r>
            <a:r>
              <a:rPr lang="ru-RU" sz="1800" dirty="0" smtClean="0">
                <a:latin typeface="Impact" pitchFamily="34" charset="0"/>
              </a:rPr>
              <a:t> </a:t>
            </a:r>
            <a:r>
              <a:rPr lang="ru-RU" sz="1800" dirty="0" err="1" smtClean="0">
                <a:latin typeface="Impact" pitchFamily="34" charset="0"/>
              </a:rPr>
              <a:t>історичного</a:t>
            </a:r>
            <a:r>
              <a:rPr lang="ru-RU" sz="1800" dirty="0" smtClean="0">
                <a:latin typeface="Impact" pitchFamily="34" charset="0"/>
              </a:rPr>
              <a:t> </a:t>
            </a:r>
            <a:r>
              <a:rPr lang="ru-RU" sz="1800" dirty="0" err="1" smtClean="0">
                <a:latin typeface="Impact" pitchFamily="34" charset="0"/>
              </a:rPr>
              <a:t>минулого</a:t>
            </a:r>
            <a:r>
              <a:rPr lang="ru-RU" sz="1800" dirty="0" smtClean="0">
                <a:latin typeface="Impact" pitchFamily="34" charset="0"/>
              </a:rPr>
              <a:t>, </a:t>
            </a:r>
            <a:r>
              <a:rPr lang="ru-RU" sz="1800" dirty="0" err="1" smtClean="0">
                <a:latin typeface="Impact" pitchFamily="34" charset="0"/>
              </a:rPr>
              <a:t>осмислення</a:t>
            </a:r>
            <a:r>
              <a:rPr lang="ru-RU" sz="1800" dirty="0" smtClean="0">
                <a:latin typeface="Impact" pitchFamily="34" charset="0"/>
              </a:rPr>
              <a:t> </a:t>
            </a:r>
            <a:r>
              <a:rPr lang="ru-RU" sz="1800" dirty="0" err="1" smtClean="0">
                <a:latin typeface="Impact" pitchFamily="34" charset="0"/>
              </a:rPr>
              <a:t>якого</a:t>
            </a:r>
            <a:r>
              <a:rPr lang="ru-RU" sz="1800" dirty="0" smtClean="0">
                <a:latin typeface="Impact" pitchFamily="34" charset="0"/>
              </a:rPr>
              <a:t>, за </a:t>
            </a:r>
            <a:r>
              <a:rPr lang="ru-RU" sz="1800" dirty="0" err="1" smtClean="0">
                <a:latin typeface="Impact" pitchFamily="34" charset="0"/>
              </a:rPr>
              <a:t>переконанням</a:t>
            </a:r>
            <a:r>
              <a:rPr lang="ru-RU" sz="1800" dirty="0" smtClean="0">
                <a:latin typeface="Impact" pitchFamily="34" charset="0"/>
              </a:rPr>
              <a:t> І. </a:t>
            </a:r>
            <a:r>
              <a:rPr lang="ru-RU" sz="1800" dirty="0" err="1" smtClean="0">
                <a:latin typeface="Impact" pitchFamily="34" charset="0"/>
              </a:rPr>
              <a:t>Карпенка-Карого</a:t>
            </a:r>
            <a:r>
              <a:rPr lang="ru-RU" sz="1800" dirty="0" smtClean="0">
                <a:latin typeface="Impact" pitchFamily="34" charset="0"/>
              </a:rPr>
              <a:t>, </a:t>
            </a:r>
            <a:r>
              <a:rPr lang="ru-RU" sz="1800" dirty="0" err="1" smtClean="0">
                <a:latin typeface="Impact" pitchFamily="34" charset="0"/>
              </a:rPr>
              <a:t>покликане</a:t>
            </a:r>
            <a:r>
              <a:rPr lang="ru-RU" sz="1800" dirty="0" smtClean="0">
                <a:latin typeface="Impact" pitchFamily="34" charset="0"/>
              </a:rPr>
              <a:t> </a:t>
            </a:r>
            <a:r>
              <a:rPr lang="ru-RU" sz="1800" dirty="0" err="1" smtClean="0">
                <a:latin typeface="Impact" pitchFamily="34" charset="0"/>
              </a:rPr>
              <a:t>збагатити</a:t>
            </a:r>
            <a:r>
              <a:rPr lang="ru-RU" sz="1800" dirty="0" smtClean="0">
                <a:latin typeface="Impact" pitchFamily="34" charset="0"/>
              </a:rPr>
              <a:t> </a:t>
            </a:r>
            <a:r>
              <a:rPr lang="ru-RU" sz="1800" dirty="0" err="1" smtClean="0">
                <a:latin typeface="Impact" pitchFamily="34" charset="0"/>
              </a:rPr>
              <a:t>українську</a:t>
            </a:r>
            <a:r>
              <a:rPr lang="ru-RU" sz="1800" dirty="0" smtClean="0">
                <a:latin typeface="Impact" pitchFamily="34" charset="0"/>
              </a:rPr>
              <a:t> </a:t>
            </a:r>
            <a:r>
              <a:rPr lang="ru-RU" sz="1800" dirty="0" err="1" smtClean="0">
                <a:latin typeface="Impact" pitchFamily="34" charset="0"/>
              </a:rPr>
              <a:t>драматургію</a:t>
            </a:r>
            <a:r>
              <a:rPr lang="ru-RU" sz="1800" dirty="0" smtClean="0">
                <a:latin typeface="Impact" pitchFamily="34" charset="0"/>
              </a:rPr>
              <a:t>, написано </a:t>
            </a:r>
            <a:r>
              <a:rPr lang="ru-RU" sz="1800" dirty="0" err="1" smtClean="0">
                <a:latin typeface="Impact" pitchFamily="34" charset="0"/>
              </a:rPr>
              <a:t>п'єси</a:t>
            </a:r>
            <a:r>
              <a:rPr lang="ru-RU" sz="1800" dirty="0" smtClean="0">
                <a:latin typeface="Impact" pitchFamily="34" charset="0"/>
              </a:rPr>
              <a:t> “</a:t>
            </a:r>
            <a:r>
              <a:rPr lang="ru-RU" sz="1800" dirty="0" err="1" smtClean="0">
                <a:latin typeface="Impact" pitchFamily="34" charset="0"/>
              </a:rPr>
              <a:t>Бондарівна</a:t>
            </a:r>
            <a:r>
              <a:rPr lang="ru-RU" sz="1800" dirty="0" smtClean="0">
                <a:latin typeface="Impact" pitchFamily="34" charset="0"/>
              </a:rPr>
              <a:t>” (1884), “Паливода XVIII </a:t>
            </a:r>
            <a:r>
              <a:rPr lang="ru-RU" sz="1800" dirty="0" err="1" smtClean="0">
                <a:latin typeface="Impact" pitchFamily="34" charset="0"/>
              </a:rPr>
              <a:t>століття</a:t>
            </a:r>
            <a:r>
              <a:rPr lang="ru-RU" sz="1800" dirty="0" smtClean="0">
                <a:latin typeface="Impact" pitchFamily="34" charset="0"/>
              </a:rPr>
              <a:t>” (1893; </a:t>
            </a:r>
            <a:r>
              <a:rPr lang="ru-RU" sz="1800" dirty="0" err="1" smtClean="0">
                <a:latin typeface="Impact" pitchFamily="34" charset="0"/>
              </a:rPr>
              <a:t>підготовчим</a:t>
            </a:r>
            <a:r>
              <a:rPr lang="ru-RU" sz="1800" dirty="0" smtClean="0">
                <a:latin typeface="Impact" pitchFamily="34" charset="0"/>
              </a:rPr>
              <a:t> </a:t>
            </a:r>
            <a:r>
              <a:rPr lang="ru-RU" sz="1800" dirty="0" err="1" smtClean="0">
                <a:latin typeface="Impact" pitchFamily="34" charset="0"/>
              </a:rPr>
              <a:t>етапом</a:t>
            </a:r>
            <a:r>
              <a:rPr lang="ru-RU" sz="1800" dirty="0" smtClean="0">
                <a:latin typeface="Impact" pitchFamily="34" charset="0"/>
              </a:rPr>
              <a:t> </a:t>
            </a:r>
            <a:r>
              <a:rPr lang="ru-RU" sz="1800" dirty="0" err="1" smtClean="0">
                <a:latin typeface="Impact" pitchFamily="34" charset="0"/>
              </a:rPr>
              <a:t>було</a:t>
            </a:r>
            <a:r>
              <a:rPr lang="ru-RU" sz="1800" dirty="0" smtClean="0">
                <a:latin typeface="Impact" pitchFamily="34" charset="0"/>
              </a:rPr>
              <a:t> </a:t>
            </a:r>
            <a:r>
              <a:rPr lang="ru-RU" sz="1800" dirty="0" err="1" smtClean="0">
                <a:latin typeface="Impact" pitchFamily="34" charset="0"/>
              </a:rPr>
              <a:t>створення</a:t>
            </a:r>
            <a:r>
              <a:rPr lang="ru-RU" sz="1800" dirty="0" smtClean="0">
                <a:latin typeface="Impact" pitchFamily="34" charset="0"/>
              </a:rPr>
              <a:t> у 1884р. </a:t>
            </a:r>
            <a:r>
              <a:rPr lang="ru-RU" sz="1800" dirty="0" err="1" smtClean="0">
                <a:latin typeface="Impact" pitchFamily="34" charset="0"/>
              </a:rPr>
              <a:t>п'єси</a:t>
            </a:r>
            <a:r>
              <a:rPr lang="ru-RU" sz="1800" dirty="0" smtClean="0">
                <a:latin typeface="Impact" pitchFamily="34" charset="0"/>
              </a:rPr>
              <a:t> “З </a:t>
            </a:r>
            <a:r>
              <a:rPr lang="ru-RU" sz="1800" dirty="0" err="1" smtClean="0">
                <a:latin typeface="Impact" pitchFamily="34" charset="0"/>
              </a:rPr>
              <a:t>Івана</a:t>
            </a:r>
            <a:r>
              <a:rPr lang="ru-RU" sz="1800" dirty="0" smtClean="0">
                <a:latin typeface="Impact" pitchFamily="34" charset="0"/>
              </a:rPr>
              <a:t> пан, а </a:t>
            </a:r>
            <a:r>
              <a:rPr lang="ru-RU" sz="1800" dirty="0" err="1" smtClean="0">
                <a:latin typeface="Impact" pitchFamily="34" charset="0"/>
              </a:rPr>
              <a:t>з</a:t>
            </a:r>
            <a:r>
              <a:rPr lang="ru-RU" sz="1800" dirty="0" smtClean="0">
                <a:latin typeface="Impact" pitchFamily="34" charset="0"/>
              </a:rPr>
              <a:t> пана </a:t>
            </a:r>
            <a:r>
              <a:rPr lang="ru-RU" sz="1800" dirty="0" err="1" smtClean="0">
                <a:latin typeface="Impact" pitchFamily="34" charset="0"/>
              </a:rPr>
              <a:t>Іван</a:t>
            </a:r>
            <a:r>
              <a:rPr lang="ru-RU" sz="1800" dirty="0" smtClean="0">
                <a:latin typeface="Impact" pitchFamily="34" charset="0"/>
              </a:rPr>
              <a:t>”), “Чумаки” (1897), “Лиха </a:t>
            </a:r>
            <a:r>
              <a:rPr lang="ru-RU" sz="1800" dirty="0" err="1" smtClean="0">
                <a:latin typeface="Impact" pitchFamily="34" charset="0"/>
              </a:rPr>
              <a:t>іскра</a:t>
            </a:r>
            <a:r>
              <a:rPr lang="ru-RU" sz="1800" dirty="0" smtClean="0">
                <a:latin typeface="Impact" pitchFamily="34" charset="0"/>
              </a:rPr>
              <a:t> поле спалить і сама </a:t>
            </a:r>
            <a:r>
              <a:rPr lang="ru-RU" sz="1800" dirty="0" err="1" smtClean="0">
                <a:latin typeface="Impact" pitchFamily="34" charset="0"/>
              </a:rPr>
              <a:t>щезне</a:t>
            </a:r>
            <a:r>
              <a:rPr lang="ru-RU" sz="1800" dirty="0" smtClean="0">
                <a:latin typeface="Impact" pitchFamily="34" charset="0"/>
              </a:rPr>
              <a:t>” (1896), “Сава </a:t>
            </a:r>
            <a:r>
              <a:rPr lang="ru-RU" sz="1800" dirty="0" err="1" smtClean="0">
                <a:latin typeface="Impact" pitchFamily="34" charset="0"/>
              </a:rPr>
              <a:t>Чалий</a:t>
            </a:r>
            <a:r>
              <a:rPr lang="ru-RU" sz="1800" dirty="0" smtClean="0">
                <a:latin typeface="Impact" pitchFamily="34" charset="0"/>
              </a:rPr>
              <a:t>” (1899), “</a:t>
            </a:r>
            <a:r>
              <a:rPr lang="ru-RU" sz="1800" dirty="0" err="1" smtClean="0">
                <a:latin typeface="Impact" pitchFamily="34" charset="0"/>
              </a:rPr>
              <a:t>Гандзя</a:t>
            </a:r>
            <a:r>
              <a:rPr lang="ru-RU" sz="1800" dirty="0" smtClean="0">
                <a:latin typeface="Impact" pitchFamily="34" charset="0"/>
              </a:rPr>
              <a:t>” (1902).</a:t>
            </a:r>
            <a:endParaRPr lang="ru-RU" sz="1800" dirty="0">
              <a:latin typeface="Impact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89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436096" y="1988840"/>
            <a:ext cx="3419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Т</a:t>
            </a:r>
            <a:r>
              <a:rPr lang="uk-UA" sz="2000" b="1" i="1" dirty="0" smtClean="0"/>
              <a:t>рагедії Карпенка-Карого </a:t>
            </a:r>
            <a:r>
              <a:rPr lang="uk-UA" sz="2000" b="1" i="1" dirty="0" err="1" smtClean="0"/>
              <a:t>“Сава</a:t>
            </a:r>
            <a:r>
              <a:rPr lang="uk-UA" sz="2000" b="1" i="1" dirty="0" smtClean="0"/>
              <a:t> </a:t>
            </a:r>
            <a:r>
              <a:rPr lang="uk-UA" sz="2000" b="1" i="1" dirty="0" err="1" smtClean="0"/>
              <a:t>Чалий”</a:t>
            </a:r>
            <a:r>
              <a:rPr lang="uk-UA" sz="2000" b="1" i="1" dirty="0" smtClean="0"/>
              <a:t>, так само створеній на основі народної історичної пісні, притаманні глибокий психологізм, точна й переконлива вмотивованість дій та вчинків героїв.</a:t>
            </a:r>
            <a:endParaRPr lang="ru-RU" sz="2000" b="1" i="1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725144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І.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Карпенко-Карий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помер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після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тяжкої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хвороби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15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вересня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1907р. 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Берліні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куди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їздив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на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лікування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;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поховано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його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хуторі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“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Надія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”.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4038334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3077460" cy="222808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2474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latin typeface="Monotype Corsiva" pitchFamily="66" charset="0"/>
              </a:rPr>
              <a:t>Драматургія І. Карпенка-Карого своєрідно підсумувала майже столітній розвиток української драматургії, піднявши її на новий рівень. Вражаючи тематичним і жанровим багатством, вона у своїй цілісності являє собою різноманітну картину життя України протягом століть. В художній розробці історичного чи фольклорного матеріалу далекого минулого досить відчутним є зв'язок з тогочасними життєвими проблемами Твори Карпенка-Карого багатьма своїми елементами входять в ідейно-естетичний контекст нової європейської драми.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Содержимое 4" descr="ivan_karpenko-karuy_ukrtvir.info_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236296" y="260648"/>
            <a:ext cx="1616224" cy="2049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Народився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Іван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Карпович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Тобілевич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29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вересня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1845р. в с.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Арсенівка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поблизу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Єлисаветграда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;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батько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його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походив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із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старовинного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зубожілого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дворянського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роду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й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працював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прикажчиком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поміщицького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маєтку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, а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мати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була</a:t>
            </a:r>
            <a:r>
              <a:rPr 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простою селянкою.</a:t>
            </a:r>
            <a:endParaRPr lang="ru-RU" sz="1400" dirty="0">
              <a:solidFill>
                <a:schemeClr val="accent6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3888432" cy="246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933056"/>
            <a:ext cx="3585616" cy="243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atin typeface="Monotype Corsiva" pitchFamily="66" charset="0"/>
              </a:rPr>
              <a:t>Освіту, до якої так тягнувся хлопець, довелося через матеріальну скруту обмежити чотирикласним училищем і з чотирнадцяти років заробляти на прожиття. Майже два десятиліття забрала в І. Тобілевича служба в різних канцеляріях — від писарчука до секретаря міського поліцейського управління.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b="1" i="1" dirty="0" smtClean="0">
                <a:solidFill>
                  <a:schemeClr val="bg1"/>
                </a:solidFill>
                <a:latin typeface="Monotype Corsiva" pitchFamily="66" charset="0"/>
              </a:rPr>
              <a:t>Перебуваючи в </a:t>
            </a:r>
            <a:r>
              <a:rPr lang="uk-UA" sz="2000" b="1" i="1" dirty="0" err="1" smtClean="0">
                <a:solidFill>
                  <a:schemeClr val="bg1"/>
                </a:solidFill>
                <a:latin typeface="Monotype Corsiva" pitchFamily="66" charset="0"/>
              </a:rPr>
              <a:t>Єлисаветграді</a:t>
            </a:r>
            <a:r>
              <a:rPr lang="uk-UA" sz="2000" b="1" i="1" dirty="0" smtClean="0">
                <a:solidFill>
                  <a:schemeClr val="bg1"/>
                </a:solidFill>
                <a:latin typeface="Monotype Corsiva" pitchFamily="66" charset="0"/>
              </a:rPr>
              <a:t> (1865 — 1884), Тобілевич знайомиться з творами Руссо, Дідро, Вольтера, Герцена, з економічними трактатами </a:t>
            </a:r>
            <a:r>
              <a:rPr lang="uk-UA" sz="2000" b="1" i="1" dirty="0" err="1" smtClean="0">
                <a:solidFill>
                  <a:schemeClr val="bg1"/>
                </a:solidFill>
                <a:latin typeface="Monotype Corsiva" pitchFamily="66" charset="0"/>
              </a:rPr>
              <a:t>Бокля</a:t>
            </a:r>
            <a:r>
              <a:rPr lang="uk-UA" sz="2000" b="1" i="1" dirty="0" smtClean="0">
                <a:solidFill>
                  <a:schemeClr val="bg1"/>
                </a:solidFill>
                <a:latin typeface="Monotype Corsiva" pitchFamily="66" charset="0"/>
              </a:rPr>
              <a:t>, Мілля, разом із своїм другом М. Кропивницьким читає західноєвропейських письменників, філософів, соціологів. </a:t>
            </a:r>
            <a:endParaRPr lang="ru-RU" sz="2000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1475577" cy="195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1442182" cy="198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077072"/>
            <a:ext cx="155537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077072"/>
            <a:ext cx="151216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988840"/>
            <a:ext cx="1512168" cy="2037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077072"/>
            <a:ext cx="1512168" cy="200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latin typeface="Monotype Corsiva" pitchFamily="66" charset="0"/>
              </a:rPr>
              <a:t>Переведений трохи більш як на рік до Херсона, він познайомився з колишнім учасником Кирило-Мефодіївського товариства і товаришем Т. Шевченка Д. П. Пильчиковим, під впливом якого прочитав </a:t>
            </a:r>
            <a:r>
              <a:rPr lang="uk-UA" sz="2000" dirty="0" err="1" smtClean="0">
                <a:latin typeface="Monotype Corsiva" pitchFamily="66" charset="0"/>
              </a:rPr>
              <a:t>“багато</a:t>
            </a:r>
            <a:r>
              <a:rPr lang="uk-UA" sz="2000" dirty="0" smtClean="0">
                <a:latin typeface="Monotype Corsiva" pitchFamily="66" charset="0"/>
              </a:rPr>
              <a:t> корисних книжок з історії народів, з класичної літератури, серед якої Шекспір і Островський зайняли перше </a:t>
            </a:r>
            <a:r>
              <a:rPr lang="uk-UA" sz="2000" dirty="0" err="1" smtClean="0">
                <a:latin typeface="Monotype Corsiva" pitchFamily="66" charset="0"/>
              </a:rPr>
              <a:t>місце”</a:t>
            </a:r>
            <a:r>
              <a:rPr lang="uk-UA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584176" cy="2073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764704"/>
            <a:ext cx="4269295" cy="3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latin typeface="Bookman Old Style" pitchFamily="18" charset="0"/>
              </a:rPr>
              <a:t>1863р. у </a:t>
            </a:r>
            <a:r>
              <a:rPr lang="uk-UA" sz="1400" b="1" dirty="0" err="1" smtClean="0">
                <a:solidFill>
                  <a:schemeClr val="bg1"/>
                </a:solidFill>
                <a:latin typeface="Bookman Old Style" pitchFamily="18" charset="0"/>
              </a:rPr>
              <a:t>Бобринці</a:t>
            </a:r>
            <a:r>
              <a:rPr lang="uk-UA" sz="1400" b="1" dirty="0" smtClean="0">
                <a:solidFill>
                  <a:schemeClr val="bg1"/>
                </a:solidFill>
                <a:latin typeface="Bookman Old Style" pitchFamily="18" charset="0"/>
              </a:rPr>
              <a:t> на </a:t>
            </a:r>
            <a:r>
              <a:rPr lang="uk-UA" sz="1400" b="1" dirty="0" err="1" smtClean="0">
                <a:solidFill>
                  <a:schemeClr val="bg1"/>
                </a:solidFill>
                <a:latin typeface="Bookman Old Style" pitchFamily="18" charset="0"/>
              </a:rPr>
              <a:t>Єлисаветградщині</a:t>
            </a:r>
            <a:r>
              <a:rPr lang="uk-UA" sz="1400" b="1" dirty="0" smtClean="0">
                <a:solidFill>
                  <a:schemeClr val="bg1"/>
                </a:solidFill>
                <a:latin typeface="Bookman Old Style" pitchFamily="18" charset="0"/>
              </a:rPr>
              <a:t> утворився драматичний гурток, одним з найактивніших учасників якого був І. Тобілевич. Він грав різні ролі у п'єсах Котляревського, </a:t>
            </a:r>
            <a:r>
              <a:rPr lang="uk-UA" sz="1400" b="1" dirty="0" err="1" smtClean="0">
                <a:solidFill>
                  <a:schemeClr val="bg1"/>
                </a:solidFill>
                <a:latin typeface="Bookman Old Style" pitchFamily="18" charset="0"/>
              </a:rPr>
              <a:t>Квітки-Основ'яненка</a:t>
            </a:r>
            <a:r>
              <a:rPr lang="uk-UA" sz="1400" b="1" dirty="0" smtClean="0">
                <a:solidFill>
                  <a:schemeClr val="bg1"/>
                </a:solidFill>
                <a:latin typeface="Bookman Old Style" pitchFamily="18" charset="0"/>
              </a:rPr>
              <a:t>, Кухаренка, Гоголя, Островського. В </a:t>
            </a:r>
            <a:r>
              <a:rPr lang="uk-UA" sz="1400" b="1" dirty="0" err="1" smtClean="0">
                <a:solidFill>
                  <a:schemeClr val="bg1"/>
                </a:solidFill>
                <a:latin typeface="Bookman Old Style" pitchFamily="18" charset="0"/>
              </a:rPr>
              <a:t>єлисаветградському</a:t>
            </a:r>
            <a:r>
              <a:rPr lang="uk-UA" sz="1400" b="1" dirty="0" smtClean="0">
                <a:solidFill>
                  <a:schemeClr val="bg1"/>
                </a:solidFill>
                <a:latin typeface="Bookman Old Style" pitchFamily="18" charset="0"/>
              </a:rPr>
              <a:t> гуртку Тобілевич був і керівником, і режисером, і актором, беручи участь у створенні вистав за п'єсами Островського, Гоголя, Грибоєдова, </a:t>
            </a:r>
            <a:r>
              <a:rPr lang="uk-UA" sz="1400" b="1" dirty="0" err="1" smtClean="0">
                <a:solidFill>
                  <a:schemeClr val="bg1"/>
                </a:solidFill>
                <a:latin typeface="Bookman Old Style" pitchFamily="18" charset="0"/>
              </a:rPr>
              <a:t>Мольера</a:t>
            </a:r>
            <a:r>
              <a:rPr lang="uk-UA" sz="1400" b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uk-UA" sz="1400" b="1" dirty="0" err="1" smtClean="0">
                <a:solidFill>
                  <a:schemeClr val="bg1"/>
                </a:solidFill>
                <a:latin typeface="Bookman Old Style" pitchFamily="18" charset="0"/>
              </a:rPr>
              <a:t>Шіллера</a:t>
            </a:r>
            <a:r>
              <a:rPr lang="uk-UA" sz="1400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ru-RU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-9000" contrast="19000"/>
          </a:blip>
          <a:srcRect/>
          <a:stretch>
            <a:fillRect/>
          </a:stretch>
        </p:blipFill>
        <p:spPr bwMode="auto">
          <a:xfrm>
            <a:off x="1259632" y="1988840"/>
            <a:ext cx="1944216" cy="2457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  <a:lum contrast="45000"/>
          </a:blip>
          <a:srcRect/>
          <a:stretch>
            <a:fillRect/>
          </a:stretch>
        </p:blipFill>
        <p:spPr bwMode="auto">
          <a:xfrm>
            <a:off x="5580112" y="1772816"/>
            <a:ext cx="2322703" cy="3174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07904" y="3717032"/>
            <a:ext cx="1375972" cy="1804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348880"/>
            <a:ext cx="6912768" cy="1143000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latin typeface="Monotype Corsiva" pitchFamily="66" charset="0"/>
              </a:rPr>
              <a:t>Демократичні переконання Тобілевича закономірно привели його до участі в організації (разом з П. І. </a:t>
            </a:r>
            <a:r>
              <a:rPr lang="uk-UA" sz="2000" b="1" dirty="0" err="1" smtClean="0">
                <a:latin typeface="Monotype Corsiva" pitchFamily="66" charset="0"/>
              </a:rPr>
              <a:t>Михалевичем</a:t>
            </a:r>
            <a:r>
              <a:rPr lang="uk-UA" sz="2000" b="1" dirty="0" smtClean="0">
                <a:latin typeface="Monotype Corsiva" pitchFamily="66" charset="0"/>
              </a:rPr>
              <a:t>) таємного гуртка, на засіданнях якого вивчали праці М. Чернишевського, Ф. Лассаля, Д. Мілля, К. Маркса та Ф. Енгельса. З метою популяризації революційно-демократичної та народницької літератури у гуртку планувалось перекласти українською мовою ряд творів російської белетристики — Г. Успенського, Ф. </a:t>
            </a:r>
            <a:r>
              <a:rPr lang="uk-UA" sz="2000" b="1" dirty="0" err="1" smtClean="0">
                <a:latin typeface="Monotype Corsiva" pitchFamily="66" charset="0"/>
              </a:rPr>
              <a:t>Решетникова</a:t>
            </a:r>
            <a:r>
              <a:rPr lang="uk-UA" sz="2000" b="1" dirty="0" smtClean="0">
                <a:latin typeface="Monotype Corsiva" pitchFamily="66" charset="0"/>
              </a:rPr>
              <a:t>, Ф. </a:t>
            </a:r>
            <a:r>
              <a:rPr lang="uk-UA" sz="2000" b="1" dirty="0" err="1" smtClean="0">
                <a:latin typeface="Monotype Corsiva" pitchFamily="66" charset="0"/>
              </a:rPr>
              <a:t>Нефедова</a:t>
            </a:r>
            <a:r>
              <a:rPr lang="uk-UA" sz="2000" b="1" dirty="0" smtClean="0">
                <a:latin typeface="Monotype Corsiva" pitchFamily="66" charset="0"/>
              </a:rPr>
              <a:t>, М. Наумова, О. </a:t>
            </a:r>
            <a:r>
              <a:rPr lang="uk-UA" sz="2000" b="1" dirty="0" err="1" smtClean="0">
                <a:latin typeface="Monotype Corsiva" pitchFamily="66" charset="0"/>
              </a:rPr>
              <a:t>Левітова</a:t>
            </a:r>
            <a:r>
              <a:rPr lang="uk-UA" sz="2000" b="1" dirty="0" smtClean="0">
                <a:latin typeface="Monotype Corsiva" pitchFamily="66" charset="0"/>
              </a:rPr>
              <a:t>, М. </a:t>
            </a:r>
            <a:r>
              <a:rPr lang="uk-UA" sz="2000" b="1" dirty="0" err="1" smtClean="0">
                <a:latin typeface="Monotype Corsiva" pitchFamily="66" charset="0"/>
              </a:rPr>
              <a:t>Златовратського</a:t>
            </a:r>
            <a:r>
              <a:rPr lang="uk-UA" sz="2000" b="1" dirty="0" smtClean="0">
                <a:latin typeface="Monotype Corsiva" pitchFamily="66" charset="0"/>
              </a:rPr>
              <a:t> та ін., підготувати загальний нарис політичної економії за М. Чернишевським. У цій роботі найактивнішу участь брав Тобілевич.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25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45224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764704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5445224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0"/>
            <a:ext cx="952500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1412776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2132856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2780928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3429000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4077072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4725144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6143625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latin typeface="Monotype Corsiva" pitchFamily="66" charset="0"/>
              </a:rPr>
              <a:t>До першого етапу літературної творчості Тобілевича належить оповідання </a:t>
            </a:r>
            <a:r>
              <a:rPr lang="uk-UA" sz="1600" dirty="0" err="1" smtClean="0">
                <a:solidFill>
                  <a:schemeClr val="bg1"/>
                </a:solidFill>
                <a:latin typeface="Monotype Corsiva" pitchFamily="66" charset="0"/>
              </a:rPr>
              <a:t>“Новобранець”</a:t>
            </a:r>
            <a:r>
              <a:rPr lang="uk-UA" sz="1600" dirty="0" smtClean="0">
                <a:solidFill>
                  <a:schemeClr val="bg1"/>
                </a:solidFill>
                <a:latin typeface="Monotype Corsiva" pitchFamily="66" charset="0"/>
              </a:rPr>
              <a:t> (написане 1881р., опубліковане1889р. під псевдонімом Гнат Карий). У ньому йдеться про тяжку долю селянської родини, яка з величезними зусиллями вибивається із злиднів і, здається, могла б уже зрештою досягнути якогось добробуту, коли б не втручання державної машини.</a:t>
            </a:r>
            <a:endParaRPr lang="ru-RU" sz="1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2892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844824"/>
            <a:ext cx="5322168" cy="449057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Наскільки щільно в житті Тобілевича поєднувалась творча й громадсько-політична діяльність, свідчить той факт, що й оповідання </a:t>
            </a:r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“Новобранець”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і першу свою драму </a:t>
            </a:r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“Бурлака”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</a:t>
            </a:r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“Чабан”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1883) він подавав на обговорення нелегального гуртка. Завершувати </a:t>
            </a:r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“Бурлаку”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як і </a:t>
            </a:r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“Хто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винен?” (</a:t>
            </a:r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“Безталанна”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), драматургові довелось уже в Новочеркаську, куди його було вислано у травні 1884р. за участь у діяльності гуртка та за допомогу політичним </a:t>
            </a:r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“злочинцям”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Щоб заробити на прожиття, піднаглядний Тобілевич працював підручним коваля, а згодом відкрив палітурну майстерню.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1101</Words>
  <Application>Microsoft Office PowerPoint</Application>
  <PresentationFormat>Экран (4:3)</PresentationFormat>
  <Paragraphs>19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Іван Карпенко-Карий (1845 — 1907) </vt:lpstr>
      <vt:lpstr>Народився Іван Карпович Тобілевич 29 вересня 1845р. в с. Арсенівка поблизу Єлисаветграда; батько його походив із старовинного зубожілого дворянського роду й працював прикажчиком поміщицького маєтку, а мати була простою селянкою.</vt:lpstr>
      <vt:lpstr>Освіту, до якої так тягнувся хлопець, довелося через матеріальну скруту обмежити чотирикласним училищем і з чотирнадцяти років заробляти на прожиття. Майже два десятиліття забрала в І. Тобілевича служба в різних канцеляріях — від писарчука до секретаря міського поліцейського управління.</vt:lpstr>
      <vt:lpstr>Перебуваючи в Єлисаветграді (1865 — 1884), Тобілевич знайомиться з творами Руссо, Дідро, Вольтера, Герцена, з економічними трактатами Бокля, Мілля, разом із своїм другом М. Кропивницьким читає західноєвропейських письменників, філософів, соціологів. </vt:lpstr>
      <vt:lpstr>Переведений трохи більш як на рік до Херсона, він познайомився з колишнім учасником Кирило-Мефодіївського товариства і товаришем Т. Шевченка Д. П. Пильчиковим, під впливом якого прочитав “багато корисних книжок з історії народів, з класичної літератури, серед якої Шекспір і Островський зайняли перше місце”.</vt:lpstr>
      <vt:lpstr>1863р. у Бобринці на Єлисаветградщині утворився драматичний гурток, одним з найактивніших учасників якого був І. Тобілевич. Він грав різні ролі у п'єсах Котляревського, Квітки-Основ'яненка, Кухаренка, Гоголя, Островського. В єлисаветградському гуртку Тобілевич був і керівником, і режисером, і актором, беручи участь у створенні вистав за п'єсами Островського, Гоголя, Грибоєдова, Мольера, Шіллера.</vt:lpstr>
      <vt:lpstr>Демократичні переконання Тобілевича закономірно привели його до участі в організації (разом з П. І. Михалевичем) таємного гуртка, на засіданнях якого вивчали праці М. Чернишевського, Ф. Лассаля, Д. Мілля, К. Маркса та Ф. Енгельса. З метою популяризації революційно-демократичної та народницької літератури у гуртку планувалось перекласти українською мовою ряд творів російської белетристики — Г. Успенського, Ф. Решетникова, Ф. Нефедова, М. Наумова, О. Левітова, М. Златовратського та ін., підготувати загальний нарис політичної економії за М. Чернишевським. У цій роботі найактивнішу участь брав Тобілевич.</vt:lpstr>
      <vt:lpstr>До першого етапу літературної творчості Тобілевича належить оповідання “Новобранець” (написане 1881р., опубліковане1889р. під псевдонімом Гнат Карий). У ньому йдеться про тяжку долю селянської родини, яка з величезними зусиллями вибивається із злиднів і, здається, могла б уже зрештою досягнути якогось добробуту, коли б не втручання державної машини.</vt:lpstr>
      <vt:lpstr>Наскільки щільно в житті Тобілевича поєднувалась творча й громадсько-політична діяльність, свідчить той факт, що й оповідання “Новобранець”, і першу свою драму “Бурлака” (“Чабан”, 1883) він подавав на обговорення нелегального гуртка. Завершувати “Бурлаку”, як і “Хто винен?” (“Безталанна”), драматургові довелось уже в Новочеркаську, куди його було вислано у травні 1884р. за участь у діяльності гуртка та за допомогу політичним “злочинцям”. Щоб заробити на прожиття, піднаглядний Тобілевич працював підручним коваля, а згодом відкрив палітурну майстерню.</vt:lpstr>
      <vt:lpstr>У 1886р. в Херсоні було видано перший “Збірник драматичних творів” І. Карпенка-Карого, до якого увійшли драми “Бондарівна” і “Хто винен?” та комедія “Розумний і дурень”, а в 1887р. опубліковано “Наймичку”. Але їх майже не купували, бо публіка не була привчена читати п'єси.</vt:lpstr>
      <vt:lpstr>П'єси, створені Карпенком-Карим протягом майже п'ятнадцяти років, відбивають еволюцію явища, яке видозмінювалось буквально на очах драматурга — “глитайства”. Його персонажам — Михайлові Михайловичу (“Бурлака”), Окуню (“Розумний і дурень”, 1885), Цокулю (“Наймичка”, 1885), Калитці (“Сто тисяч”, 1890), Пузиреві (“Хазяїн”, 1900) — притаманне не просто збільшення економічних масштабів їх діяльності, їх здирства, воно ще яскравіше виявляє їх людську дрібність, а то й нікчемність, духовну порожнечу. Дещо осторонь їх стоїть Мартин Боруля, який домагається дворянського звання. Сатиричне зерно комедії “Мартин Боруля” (1886) пов'язане вже не із засобами збагачення чи привласнення того, що належить іншим, а з прагненням сільської буржуазії до політично-правової рівності з дворянством.</vt:lpstr>
      <vt:lpstr>Дві останні гіркі комедії — “Суєта” (1903) і “Житейське море” (1904; визначена автором як “протяг”, тобто продовження, “Суєти”) — драматург назвав “сценами”, наче визнаючи приналежність їх до європейської нової драми. Так, у “Суєті” відсутній головний герой, і п'єса являє ряд сцен, покликаних характеризувати спосіб життя й мислення заможного селянина та його дорослих дітей, які представляють різні соціальні шари суспільства (хлібороб, учитель, дрібні службовці).</vt:lpstr>
      <vt:lpstr>Навесні 1887р. І. Карпенкові-Карому було дозволено повернутися на Україну, але ще до кінця 1888р. він перебував на хуторі “Надія” (тепер заповідник у Кіровоградській області) під гласним наглядом поліції (негласний нагляд було знято з нього 12 березня 1903р.). </vt:lpstr>
      <vt:lpstr>Діставши громадянські права, Карпенко-Карий приєднався до нової театральної трупи, створеної його братом П. Саксаганським, у якій до кінця життя працював активно й напружено як артист, режисер, драматург. У 1897р. він складає “Записку до з'їзду сценічних діячів”, де з болем пише про безправне становище українського театру, про цензурні та інші урядові утиски.</vt:lpstr>
      <vt:lpstr>На матеріалі історичного минулого, осмислення якого, за переконанням І. Карпенка-Карого, покликане збагатити українську драматургію, написано п'єси “Бондарівна” (1884), “Паливода XVIII століття” (1893; підготовчим етапом було створення у 1884р. п'єси “З Івана пан, а з пана Іван”), “Чумаки” (1897), “Лиха іскра поле спалить і сама щезне” (1896), “Сава Чалий” (1899), “Гандзя” (1902).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33</cp:revision>
  <dcterms:modified xsi:type="dcterms:W3CDTF">2011-11-03T04:30:37Z</dcterms:modified>
</cp:coreProperties>
</file>