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1D042-EF35-4A2A-AE58-236B347C7C5A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004B9-4DE7-4E5E-96E8-009FDB68E07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004B9-4DE7-4E5E-96E8-009FDB68E07C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CA57E05-57E0-4203-A512-450F0583EB57}" type="datetimeFigureOut">
              <a:rPr lang="ru-RU" smtClean="0"/>
              <a:pPr/>
              <a:t>27.02.2013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FEFE5D2-2CBA-405A-84E7-998BAFA2DC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7E05-57E0-4203-A512-450F0583EB57}" type="datetimeFigureOut">
              <a:rPr lang="ru-RU" smtClean="0"/>
              <a:pPr/>
              <a:t>27.02.2013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E5D2-2CBA-405A-84E7-998BAFA2DC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7E05-57E0-4203-A512-450F0583EB57}" type="datetimeFigureOut">
              <a:rPr lang="ru-RU" smtClean="0"/>
              <a:pPr/>
              <a:t>27.02.2013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E5D2-2CBA-405A-84E7-998BAFA2DC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7E05-57E0-4203-A512-450F0583EB57}" type="datetimeFigureOut">
              <a:rPr lang="ru-RU" smtClean="0"/>
              <a:pPr/>
              <a:t>27.02.2013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E5D2-2CBA-405A-84E7-998BAFA2DC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7E05-57E0-4203-A512-450F0583EB57}" type="datetimeFigureOut">
              <a:rPr lang="ru-RU" smtClean="0"/>
              <a:pPr/>
              <a:t>27.02.2013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E5D2-2CBA-405A-84E7-998BAFA2DC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7E05-57E0-4203-A512-450F0583EB57}" type="datetimeFigureOut">
              <a:rPr lang="ru-RU" smtClean="0"/>
              <a:pPr/>
              <a:t>27.02.2013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E5D2-2CBA-405A-84E7-998BAFA2DC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A57E05-57E0-4203-A512-450F0583EB57}" type="datetimeFigureOut">
              <a:rPr lang="ru-RU" smtClean="0"/>
              <a:pPr/>
              <a:t>27.02.2013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EFE5D2-2CBA-405A-84E7-998BAFA2DC0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CA57E05-57E0-4203-A512-450F0583EB57}" type="datetimeFigureOut">
              <a:rPr lang="ru-RU" smtClean="0"/>
              <a:pPr/>
              <a:t>27.02.2013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FEFE5D2-2CBA-405A-84E7-998BAFA2DC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7E05-57E0-4203-A512-450F0583EB57}" type="datetimeFigureOut">
              <a:rPr lang="ru-RU" smtClean="0"/>
              <a:pPr/>
              <a:t>27.02.2013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E5D2-2CBA-405A-84E7-998BAFA2DC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7E05-57E0-4203-A512-450F0583EB57}" type="datetimeFigureOut">
              <a:rPr lang="ru-RU" smtClean="0"/>
              <a:pPr/>
              <a:t>27.02.2013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E5D2-2CBA-405A-84E7-998BAFA2DC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7E05-57E0-4203-A512-450F0583EB57}" type="datetimeFigureOut">
              <a:rPr lang="ru-RU" smtClean="0"/>
              <a:pPr/>
              <a:t>27.02.2013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FE5D2-2CBA-405A-84E7-998BAFA2DC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CA57E05-57E0-4203-A512-450F0583EB57}" type="datetimeFigureOut">
              <a:rPr lang="ru-RU" smtClean="0"/>
              <a:pPr/>
              <a:t>27.02.2013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FEFE5D2-2CBA-405A-84E7-998BAFA2DC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785926"/>
            <a:ext cx="8458200" cy="1514482"/>
          </a:xfrm>
        </p:spPr>
        <p:txBody>
          <a:bodyPr>
            <a:normAutofit/>
          </a:bodyPr>
          <a:lstStyle/>
          <a:p>
            <a:r>
              <a:rPr lang="uk-UA" sz="4800" dirty="0" smtClean="0">
                <a:solidFill>
                  <a:schemeClr val="accent1">
                    <a:lumMod val="75000"/>
                  </a:schemeClr>
                </a:solidFill>
              </a:rPr>
              <a:t>Леся Українка. Лісова пісня. 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000504"/>
            <a:ext cx="9358346" cy="1752600"/>
          </a:xfrm>
        </p:spPr>
        <p:txBody>
          <a:bodyPr>
            <a:noAutofit/>
          </a:bodyPr>
          <a:lstStyle/>
          <a:p>
            <a:r>
              <a:rPr lang="uk-UA" sz="3200" dirty="0" smtClean="0"/>
              <a:t>К</a:t>
            </a:r>
            <a:r>
              <a:rPr lang="uk-UA" sz="3200" dirty="0" smtClean="0"/>
              <a:t>охання</a:t>
            </a:r>
            <a:r>
              <a:rPr lang="ru-RU" sz="3200" dirty="0" smtClean="0"/>
              <a:t> </a:t>
            </a:r>
            <a:r>
              <a:rPr lang="uk-UA" sz="3200" dirty="0" smtClean="0"/>
              <a:t>і зрада, добро і зло, сімейне щастя і неволя, </a:t>
            </a:r>
            <a:r>
              <a:rPr lang="ru-RU" sz="3200" dirty="0" smtClean="0"/>
              <a:t>гармонійна</a:t>
            </a:r>
            <a:r>
              <a:rPr lang="ru-RU" sz="3200" dirty="0" smtClean="0"/>
              <a:t> </a:t>
            </a:r>
            <a:r>
              <a:rPr lang="ru-RU" sz="3200" dirty="0" smtClean="0"/>
              <a:t>єдність</a:t>
            </a:r>
            <a:r>
              <a:rPr lang="ru-RU" sz="3200" dirty="0" smtClean="0"/>
              <a:t> </a:t>
            </a:r>
            <a:r>
              <a:rPr lang="ru-RU" sz="3200" dirty="0" smtClean="0"/>
              <a:t>людини</a:t>
            </a:r>
            <a:r>
              <a:rPr lang="ru-RU" sz="3200" dirty="0" smtClean="0"/>
              <a:t> </a:t>
            </a:r>
            <a:r>
              <a:rPr lang="ru-RU" sz="3200" dirty="0" smtClean="0"/>
              <a:t>і природи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357298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Килина в домі Лукаша </a:t>
            </a:r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“до”</a:t>
            </a:r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“після”</a:t>
            </a:r>
            <a:endParaRPr lang="uk-UA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85720" y="1714488"/>
            <a:ext cx="3571900" cy="4918023"/>
          </a:xfrm>
          <a:solidFill>
            <a:schemeClr val="bg1">
              <a:lumMod val="90000"/>
            </a:schemeClr>
          </a:solidFill>
          <a:ln>
            <a:noFill/>
          </a:ln>
        </p:spPr>
        <p:txBody>
          <a:bodyPr>
            <a:normAutofit fontScale="92500" lnSpcReduction="20000"/>
          </a:bodyPr>
          <a:lstStyle/>
          <a:p>
            <a:endParaRPr lang="uk-UA" sz="2400" dirty="0" smtClean="0"/>
          </a:p>
          <a:p>
            <a:r>
              <a:rPr lang="uk-UA" sz="2400" dirty="0" smtClean="0"/>
              <a:t>Спочатку </a:t>
            </a:r>
            <a:r>
              <a:rPr lang="uk-UA" sz="2400" dirty="0" smtClean="0"/>
              <a:t>вона подобається Матері, бо демонструє свою «працьовитість» – завзято жне, а головне, вихваляється своєю молочною коровою. Все це робиться тому, що Килину приваблює перспектива одружитися з молодим красивим хлопцем, приваблює його «ґрунтець і хата». 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286380" y="1714488"/>
            <a:ext cx="3500462" cy="4918023"/>
          </a:xfrm>
          <a:solidFill>
            <a:schemeClr val="bg1">
              <a:lumMod val="90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uk-UA" sz="2400" dirty="0" smtClean="0"/>
          </a:p>
          <a:p>
            <a:r>
              <a:rPr lang="uk-UA" sz="2400" dirty="0" smtClean="0"/>
              <a:t>Потім коли прагнення дівчини були задоволені, то вона вже не маскується штучною люб’язністю, а стає відверто нахабною. Килина лається з матір</a:t>
            </a:r>
            <a:r>
              <a:rPr lang="en-US" sz="2400" dirty="0" smtClean="0"/>
              <a:t>’</a:t>
            </a:r>
            <a:r>
              <a:rPr lang="uk-UA" sz="2400" dirty="0" smtClean="0"/>
              <a:t>ю Лукаша, не слухаючи навіть її докори про те, що вона погана господиня. </a:t>
            </a:r>
          </a:p>
          <a:p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4214810" y="3500438"/>
            <a:ext cx="785818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4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7"/>
            <a:ext cx="7772400" cy="1857388"/>
          </a:xfrm>
        </p:spPr>
        <p:txBody>
          <a:bodyPr/>
          <a:lstStyle/>
          <a:p>
            <a:pPr algn="ctr"/>
            <a:r>
              <a:rPr lang="uk-UA" sz="5400" dirty="0" smtClean="0">
                <a:solidFill>
                  <a:schemeClr val="accent1">
                    <a:lumMod val="75000"/>
                  </a:schemeClr>
                </a:solidFill>
              </a:rPr>
              <a:t>Проблемне питання: 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2143116"/>
            <a:ext cx="7772400" cy="27765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uk-UA" sz="3600" dirty="0" smtClean="0">
                <a:solidFill>
                  <a:schemeClr val="accent1">
                    <a:lumMod val="75000"/>
                  </a:schemeClr>
                </a:solidFill>
              </a:rPr>
              <a:t>Як за допомогою образів матері Лукаша й Килини письменниця зображує їх духовне обмеження, дисгармонію з природою?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03056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Дpама-фeєpія</a:t>
            </a:r>
            <a:r>
              <a:rPr lang="uk-UA" sz="2400" dirty="0" smtClean="0"/>
              <a:t> Лесі </a:t>
            </a:r>
            <a:r>
              <a:rPr lang="uk-UA" sz="2400" dirty="0" smtClean="0"/>
              <a:t>Укpаїнки</a:t>
            </a:r>
            <a:r>
              <a:rPr lang="uk-UA" sz="2400" dirty="0" smtClean="0"/>
              <a:t> </a:t>
            </a:r>
            <a:r>
              <a:rPr lang="uk-UA" sz="2400" dirty="0" smtClean="0"/>
              <a:t>“Лісова</a:t>
            </a:r>
            <a:r>
              <a:rPr lang="uk-UA" sz="2400" dirty="0" smtClean="0"/>
              <a:t> </a:t>
            </a:r>
            <a:r>
              <a:rPr lang="uk-UA" sz="2400" dirty="0" smtClean="0"/>
              <a:t>пісня”</a:t>
            </a:r>
            <a:r>
              <a:rPr lang="uk-UA" sz="2400" dirty="0" smtClean="0"/>
              <a:t> – це поема казкового </a:t>
            </a:r>
            <a:r>
              <a:rPr lang="uk-UA" sz="2400" dirty="0" smtClean="0"/>
              <a:t>хаpактеpу</a:t>
            </a:r>
            <a:r>
              <a:rPr lang="uk-UA" sz="2400" dirty="0" smtClean="0"/>
              <a:t>, в якій виступають два світи: світ </a:t>
            </a:r>
            <a:r>
              <a:rPr lang="uk-UA" sz="2400" dirty="0" smtClean="0"/>
              <a:t>пpиpоди</a:t>
            </a:r>
            <a:r>
              <a:rPr lang="uk-UA" sz="2400" dirty="0" smtClean="0"/>
              <a:t> та фантастичних істот і світ </a:t>
            </a:r>
            <a:r>
              <a:rPr lang="uk-UA" sz="2400" dirty="0" smtClean="0"/>
              <a:t>pеальний</a:t>
            </a:r>
            <a:r>
              <a:rPr lang="uk-UA" sz="2400" dirty="0" smtClean="0"/>
              <a:t> з постатями звичайних людей. Це історія незвичайного кохання проти перешкод, </a:t>
            </a:r>
            <a:r>
              <a:rPr lang="uk-UA" sz="2400" dirty="0" smtClean="0"/>
              <a:t>боpотьба</a:t>
            </a:r>
            <a:r>
              <a:rPr lang="uk-UA" sz="2400" dirty="0" smtClean="0"/>
              <a:t> за щасливе життя та високу мрію проти буденщини і обмеженості. </a:t>
            </a:r>
          </a:p>
          <a:p>
            <a:endParaRPr lang="uk-UA" sz="2400" dirty="0"/>
          </a:p>
        </p:txBody>
      </p:sp>
      <p:pic>
        <p:nvPicPr>
          <p:cNvPr id="5" name="Рисунок 4" descr="00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3143248"/>
            <a:ext cx="5978450" cy="3543316"/>
          </a:xfrm>
          <a:prstGeom prst="rect">
            <a:avLst/>
          </a:prstGeom>
          <a:ln>
            <a:solidFill>
              <a:schemeClr val="tx1">
                <a:lumMod val="40000"/>
                <a:lumOff val="60000"/>
              </a:schemeClr>
            </a:solidFill>
          </a:ln>
          <a:effectLst>
            <a:softEdge rad="1270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71472" y="-285776"/>
            <a:ext cx="822960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03056"/>
          </a:xfrm>
        </p:spPr>
        <p:txBody>
          <a:bodyPr>
            <a:normAutofit/>
          </a:bodyPr>
          <a:lstStyle/>
          <a:p>
            <a:endParaRPr lang="uk-UA" sz="2400" dirty="0" smtClean="0"/>
          </a:p>
          <a:p>
            <a:r>
              <a:rPr lang="uk-UA" sz="2400" dirty="0" smtClean="0"/>
              <a:t>Мавка – це символ </a:t>
            </a:r>
            <a:r>
              <a:rPr lang="uk-UA" sz="2400" dirty="0" smtClean="0"/>
              <a:t>віpного</a:t>
            </a:r>
            <a:r>
              <a:rPr lang="uk-UA" sz="2400" dirty="0" smtClean="0"/>
              <a:t> кохання, це </a:t>
            </a:r>
            <a:r>
              <a:rPr lang="uk-UA" sz="2400" dirty="0" smtClean="0"/>
              <a:t>пеpемога</a:t>
            </a:r>
            <a:r>
              <a:rPr lang="uk-UA" sz="2400" dirty="0" smtClean="0"/>
              <a:t> </a:t>
            </a:r>
            <a:r>
              <a:rPr lang="uk-UA" sz="2400" dirty="0" smtClean="0"/>
              <a:t>добpа</a:t>
            </a:r>
            <a:r>
              <a:rPr lang="uk-UA" sz="2400" dirty="0" smtClean="0"/>
              <a:t> над злом, величного над буденним, </a:t>
            </a:r>
            <a:r>
              <a:rPr lang="uk-UA" sz="2400" dirty="0" smtClean="0"/>
              <a:t>кpаси</a:t>
            </a:r>
            <a:r>
              <a:rPr lang="uk-UA" sz="2400" dirty="0" smtClean="0"/>
              <a:t> над </a:t>
            </a:r>
            <a:r>
              <a:rPr lang="uk-UA" sz="2400" dirty="0" smtClean="0"/>
              <a:t>потвоpним</a:t>
            </a:r>
            <a:r>
              <a:rPr lang="uk-UA" sz="2400" dirty="0" smtClean="0"/>
              <a:t>, волі над неволею. </a:t>
            </a:r>
            <a:r>
              <a:rPr lang="uk-UA" sz="2400" dirty="0" smtClean="0"/>
              <a:t>Hезважаючи</a:t>
            </a:r>
            <a:r>
              <a:rPr lang="uk-UA" sz="2400" dirty="0" smtClean="0"/>
              <a:t> ні на що, вона до кінця залишається ідеально чистою, </a:t>
            </a:r>
            <a:r>
              <a:rPr lang="uk-UA" sz="2400" dirty="0" smtClean="0"/>
              <a:t>щиpою</a:t>
            </a:r>
            <a:r>
              <a:rPr lang="uk-UA" sz="2400" dirty="0" smtClean="0"/>
              <a:t>, </a:t>
            </a:r>
            <a:r>
              <a:rPr lang="uk-UA" sz="2400" dirty="0" smtClean="0"/>
              <a:t>незpадливою</a:t>
            </a:r>
            <a:r>
              <a:rPr lang="uk-UA" sz="2400" dirty="0" smtClean="0"/>
              <a:t>, її кохання не сумісне з ніяким </a:t>
            </a:r>
            <a:r>
              <a:rPr lang="uk-UA" sz="2400" dirty="0" smtClean="0"/>
              <a:t>pозpахунком</a:t>
            </a:r>
            <a:r>
              <a:rPr lang="uk-UA" sz="2400" dirty="0" smtClean="0"/>
              <a:t>, </a:t>
            </a:r>
            <a:r>
              <a:rPr lang="uk-UA" sz="2400" dirty="0" smtClean="0"/>
              <a:t>зpадою</a:t>
            </a:r>
            <a:r>
              <a:rPr lang="uk-UA" sz="2400" dirty="0" smtClean="0"/>
              <a:t>. Відштовхнута Лукашем, вона має почуття власної гідності, тому й не стоїть йому на </a:t>
            </a:r>
            <a:r>
              <a:rPr lang="uk-UA" sz="2400" dirty="0" smtClean="0"/>
              <a:t>доpозі</a:t>
            </a:r>
            <a:r>
              <a:rPr lang="uk-UA" sz="2400" dirty="0" smtClean="0"/>
              <a:t>, ставлячи щастя коханого понад усе. </a:t>
            </a:r>
          </a:p>
          <a:p>
            <a:endParaRPr lang="uk-UA" sz="2400" dirty="0" smtClean="0"/>
          </a:p>
          <a:p>
            <a:r>
              <a:rPr lang="uk-UA" sz="2400" dirty="0" smtClean="0"/>
              <a:t>Антиподами Мавки є Килина і мати Лукаша. Конфлікт драми – це і є зіткнення цих двох протилежностей зовсім не схожих одна між одною. </a:t>
            </a:r>
            <a:endParaRPr lang="uk-UA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chemeClr val="accent1"/>
                </a:solidFill>
              </a:rPr>
              <a:t>Мати Лукаша</a:t>
            </a:r>
            <a:endParaRPr lang="ru-RU" sz="54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4500594" cy="4929222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/>
              <a:t>Лукашева</a:t>
            </a:r>
            <a:r>
              <a:rPr lang="uk-UA" sz="2400" dirty="0" smtClean="0"/>
              <a:t> мати — це персонаж, який втілює в собі риси характеру не тільки матері Лукаша, а сотень таких, як вона. </a:t>
            </a:r>
            <a:r>
              <a:rPr lang="uk-UA" sz="2400" dirty="0" smtClean="0"/>
              <a:t>Саме тому поетеса не надала </a:t>
            </a:r>
            <a:r>
              <a:rPr lang="uk-UA" sz="2400" dirty="0" smtClean="0"/>
              <a:t>цьому образу </a:t>
            </a:r>
            <a:r>
              <a:rPr lang="uk-UA" sz="2400" dirty="0" smtClean="0"/>
              <a:t>імені. Перед нами постає типова селянська жінка. Мати Лукаша </a:t>
            </a:r>
            <a:r>
              <a:rPr lang="uk-UA" sz="2400" dirty="0" smtClean="0"/>
              <a:t>—</a:t>
            </a:r>
            <a:r>
              <a:rPr lang="ru-RU" sz="2400" dirty="0" smtClean="0"/>
              <a:t> с</a:t>
            </a:r>
            <a:r>
              <a:rPr lang="uk-UA" sz="2400" dirty="0" smtClean="0"/>
              <a:t>тара селянка</a:t>
            </a:r>
            <a:r>
              <a:rPr lang="ru-RU" sz="2400" dirty="0" smtClean="0"/>
              <a:t>,</a:t>
            </a:r>
            <a:r>
              <a:rPr lang="uk-UA" sz="2400" dirty="0" smtClean="0"/>
              <a:t> </a:t>
            </a:r>
            <a:r>
              <a:rPr lang="uk-UA" sz="2400" dirty="0" smtClean="0"/>
              <a:t>яка під впливом постійних злиднів, вдівства, втрати </a:t>
            </a:r>
            <a:r>
              <a:rPr lang="uk-UA" sz="2400" dirty="0" smtClean="0"/>
              <a:t>дорослої дочки </a:t>
            </a:r>
            <a:r>
              <a:rPr lang="uk-UA" sz="2400" dirty="0" smtClean="0"/>
              <a:t>зробилася старою сварливою жінкою. </a:t>
            </a:r>
          </a:p>
          <a:p>
            <a:pPr>
              <a:buNone/>
            </a:pPr>
            <a:endParaRPr lang="uk-UA" sz="3300" dirty="0" smtClean="0"/>
          </a:p>
          <a:p>
            <a:endParaRPr lang="ru-RU" dirty="0"/>
          </a:p>
        </p:txBody>
      </p:sp>
      <p:pic>
        <p:nvPicPr>
          <p:cNvPr id="4" name="Рисунок 3" descr="87e00ccfbc6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1500174"/>
            <a:ext cx="2857520" cy="50390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2142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4494"/>
          </a:xfrm>
          <a:blipFill>
            <a:blip r:embed="rId2" cstate="print"/>
            <a:tile tx="0" ty="0" sx="100000" sy="100000" flip="none" algn="tl"/>
          </a:blipFill>
          <a:ln>
            <a:noFill/>
          </a:ln>
        </p:spPr>
        <p:txBody>
          <a:bodyPr/>
          <a:lstStyle/>
          <a:p>
            <a:pPr lvl="0">
              <a:buFont typeface="Courier New" pitchFamily="49" charset="0"/>
              <a:buChar char="o"/>
            </a:pPr>
            <a:endParaRPr lang="uk-UA" dirty="0" smtClean="0"/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Їй </a:t>
            </a:r>
            <a:r>
              <a:rPr lang="uk-UA" dirty="0" smtClean="0"/>
              <a:t>не подобається Мавка, бо вона аж ніяк не є ідеалом </a:t>
            </a:r>
            <a:r>
              <a:rPr lang="uk-UA" dirty="0" smtClean="0"/>
              <a:t>сільської, роботящої</a:t>
            </a:r>
            <a:r>
              <a:rPr lang="uk-UA" dirty="0" smtClean="0"/>
              <a:t>, здорової і примітивної дівки. </a:t>
            </a:r>
            <a:endParaRPr lang="uk-UA" dirty="0" smtClean="0"/>
          </a:p>
          <a:p>
            <a:pPr>
              <a:buNone/>
            </a:pPr>
            <a:r>
              <a:rPr lang="ru-RU" sz="2400" dirty="0" smtClean="0">
                <a:solidFill>
                  <a:srgbClr val="C00000"/>
                </a:solidFill>
              </a:rPr>
              <a:t>   </a:t>
            </a:r>
            <a:r>
              <a:rPr lang="ru-RU" sz="2000" dirty="0" smtClean="0">
                <a:solidFill>
                  <a:srgbClr val="C00000"/>
                </a:solidFill>
              </a:rPr>
              <a:t>Побачивши</a:t>
            </a:r>
            <a:r>
              <a:rPr lang="ru-RU" sz="2000" dirty="0" smtClean="0">
                <a:solidFill>
                  <a:srgbClr val="C00000"/>
                </a:solidFill>
              </a:rPr>
              <a:t>, </a:t>
            </a:r>
            <a:r>
              <a:rPr lang="ru-RU" sz="2000" dirty="0" smtClean="0">
                <a:solidFill>
                  <a:srgbClr val="C00000"/>
                </a:solidFill>
              </a:rPr>
              <a:t>що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Мавка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нічого</a:t>
            </a:r>
            <a:r>
              <a:rPr lang="ru-RU" sz="2000" dirty="0" smtClean="0">
                <a:solidFill>
                  <a:srgbClr val="C00000"/>
                </a:solidFill>
              </a:rPr>
              <a:t> не </a:t>
            </a:r>
            <a:r>
              <a:rPr lang="ru-RU" sz="2000" dirty="0" smtClean="0">
                <a:solidFill>
                  <a:srgbClr val="C00000"/>
                </a:solidFill>
              </a:rPr>
              <a:t>зробила</a:t>
            </a:r>
            <a:r>
              <a:rPr lang="ru-RU" sz="2000" dirty="0" smtClean="0">
                <a:solidFill>
                  <a:srgbClr val="C00000"/>
                </a:solidFill>
              </a:rPr>
              <a:t>, </a:t>
            </a:r>
            <a:r>
              <a:rPr lang="ru-RU" sz="2000" dirty="0" smtClean="0">
                <a:solidFill>
                  <a:srgbClr val="C00000"/>
                </a:solidFill>
              </a:rPr>
              <a:t>мати</a:t>
            </a:r>
            <a:r>
              <a:rPr lang="ru-RU" sz="2000" dirty="0" smtClean="0">
                <a:solidFill>
                  <a:srgbClr val="C00000"/>
                </a:solidFill>
              </a:rPr>
              <a:t> стала </a:t>
            </a:r>
            <a:r>
              <a:rPr lang="ru-RU" sz="2000" dirty="0" smtClean="0">
                <a:solidFill>
                  <a:srgbClr val="C00000"/>
                </a:solidFill>
              </a:rPr>
              <a:t>її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лаяти</a:t>
            </a:r>
            <a:r>
              <a:rPr lang="ru-RU" sz="2000" dirty="0" smtClean="0">
                <a:solidFill>
                  <a:srgbClr val="C00000"/>
                </a:solidFill>
              </a:rPr>
              <a:t>: </a:t>
            </a:r>
            <a:endParaRPr lang="ru-RU" sz="2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C00000"/>
                </a:solidFill>
              </a:rPr>
              <a:t>     - «Ой </a:t>
            </a:r>
            <a:r>
              <a:rPr lang="ru-RU" sz="2000" dirty="0" smtClean="0">
                <a:solidFill>
                  <a:srgbClr val="C00000"/>
                </a:solidFill>
              </a:rPr>
              <a:t>лишенько</a:t>
            </a:r>
            <a:r>
              <a:rPr lang="ru-RU" sz="2000" dirty="0" smtClean="0">
                <a:solidFill>
                  <a:srgbClr val="C00000"/>
                </a:solidFill>
              </a:rPr>
              <a:t>! </a:t>
            </a:r>
            <a:r>
              <a:rPr lang="ru-RU" sz="2000" dirty="0" smtClean="0">
                <a:solidFill>
                  <a:srgbClr val="C00000"/>
                </a:solidFill>
              </a:rPr>
              <a:t>Іще</a:t>
            </a:r>
            <a:r>
              <a:rPr lang="ru-RU" sz="2000" dirty="0" smtClean="0">
                <a:solidFill>
                  <a:srgbClr val="C00000"/>
                </a:solidFill>
              </a:rPr>
              <a:t> не починала! Ой </a:t>
            </a:r>
            <a:r>
              <a:rPr lang="ru-RU" sz="2000" dirty="0" smtClean="0">
                <a:solidFill>
                  <a:srgbClr val="C00000"/>
                </a:solidFill>
              </a:rPr>
              <a:t>мій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упадоньку</a:t>
            </a:r>
            <a:r>
              <a:rPr lang="ru-RU" sz="2000" dirty="0" smtClean="0">
                <a:solidFill>
                  <a:srgbClr val="C00000"/>
                </a:solidFill>
              </a:rPr>
              <a:t>! </a:t>
            </a:r>
            <a:r>
              <a:rPr lang="ru-RU" sz="2000" dirty="0" smtClean="0">
                <a:solidFill>
                  <a:srgbClr val="C00000"/>
                </a:solidFill>
              </a:rPr>
              <a:t>Що</a:t>
            </a:r>
            <a:r>
              <a:rPr lang="ru-RU" sz="2000" dirty="0" smtClean="0">
                <a:solidFill>
                  <a:srgbClr val="C00000"/>
                </a:solidFill>
              </a:rPr>
              <a:t> ж </a:t>
            </a:r>
            <a:r>
              <a:rPr lang="ru-RU" sz="2000" dirty="0" smtClean="0">
                <a:solidFill>
                  <a:srgbClr val="C00000"/>
                </a:solidFill>
              </a:rPr>
              <a:t>ти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робила</a:t>
            </a:r>
            <a:r>
              <a:rPr lang="ru-RU" sz="2000" dirty="0" smtClean="0">
                <a:solidFill>
                  <a:srgbClr val="C00000"/>
                </a:solidFill>
              </a:rPr>
              <a:t>? </a:t>
            </a:r>
            <a:r>
              <a:rPr lang="ru-RU" sz="2000" dirty="0" smtClean="0">
                <a:solidFill>
                  <a:srgbClr val="C00000"/>
                </a:solidFill>
              </a:rPr>
              <a:t>Нездаренько</a:t>
            </a:r>
            <a:r>
              <a:rPr lang="ru-RU" sz="2000" dirty="0" smtClean="0">
                <a:solidFill>
                  <a:srgbClr val="C00000"/>
                </a:solidFill>
              </a:rPr>
              <a:t>! </a:t>
            </a:r>
            <a:r>
              <a:rPr lang="ru-RU" sz="2000" dirty="0" smtClean="0">
                <a:solidFill>
                  <a:srgbClr val="C00000"/>
                </a:solidFill>
              </a:rPr>
              <a:t>Нехтолице</a:t>
            </a:r>
            <a:r>
              <a:rPr lang="ru-RU" sz="2000" dirty="0" smtClean="0">
                <a:solidFill>
                  <a:srgbClr val="C00000"/>
                </a:solidFill>
              </a:rPr>
              <a:t>! </a:t>
            </a:r>
            <a:r>
              <a:rPr lang="ru-RU" sz="2000" dirty="0" smtClean="0">
                <a:solidFill>
                  <a:srgbClr val="C00000"/>
                </a:solidFill>
              </a:rPr>
              <a:t>Ледащо</a:t>
            </a:r>
            <a:r>
              <a:rPr lang="ru-RU" sz="2000" dirty="0" smtClean="0">
                <a:solidFill>
                  <a:srgbClr val="C00000"/>
                </a:solidFill>
              </a:rPr>
              <a:t>!»</a:t>
            </a:r>
            <a:endParaRPr lang="ru-RU" sz="2000" dirty="0" smtClean="0">
              <a:solidFill>
                <a:srgbClr val="C00000"/>
              </a:solidFill>
            </a:endParaRPr>
          </a:p>
          <a:p>
            <a:pPr lvl="0"/>
            <a:endParaRPr lang="uk-UA" dirty="0" smtClean="0"/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Вона </a:t>
            </a:r>
            <a:r>
              <a:rPr lang="uk-UA" dirty="0" smtClean="0"/>
              <a:t>дорікає Лукашеві грою на сопілці, сама розпоряджається його долею. </a:t>
            </a:r>
            <a:endParaRPr lang="uk-UA" dirty="0" smtClean="0"/>
          </a:p>
          <a:p>
            <a:pPr lvl="0">
              <a:buNone/>
            </a:pPr>
            <a:r>
              <a:rPr lang="uk-UA" sz="2000" dirty="0" smtClean="0">
                <a:solidFill>
                  <a:srgbClr val="C00000"/>
                </a:solidFill>
              </a:rPr>
              <a:t> </a:t>
            </a:r>
            <a:r>
              <a:rPr lang="uk-UA" sz="2000" dirty="0" smtClean="0">
                <a:solidFill>
                  <a:srgbClr val="C00000"/>
                </a:solidFill>
              </a:rPr>
              <a:t>   - </a:t>
            </a:r>
            <a:r>
              <a:rPr lang="ru-RU" sz="2000" dirty="0" smtClean="0">
                <a:solidFill>
                  <a:srgbClr val="C00000"/>
                </a:solidFill>
              </a:rPr>
              <a:t>«</a:t>
            </a:r>
            <a:r>
              <a:rPr lang="uk-UA" sz="2000" dirty="0" smtClean="0">
                <a:solidFill>
                  <a:srgbClr val="C00000"/>
                </a:solidFill>
              </a:rPr>
              <a:t>З </a:t>
            </a:r>
            <a:r>
              <a:rPr lang="uk-UA" sz="2000" dirty="0" smtClean="0">
                <a:solidFill>
                  <a:srgbClr val="C00000"/>
                </a:solidFill>
              </a:rPr>
              <a:t>такою поміччю! Потрібні ті квітки! </a:t>
            </a:r>
            <a:r>
              <a:rPr lang="ru-RU" sz="2000" dirty="0" smtClean="0">
                <a:solidFill>
                  <a:srgbClr val="C00000"/>
                </a:solidFill>
              </a:rPr>
              <a:t>Та ж я не маю у себе в </a:t>
            </a:r>
            <a:r>
              <a:rPr lang="ru-RU" sz="2000" dirty="0" smtClean="0">
                <a:solidFill>
                  <a:srgbClr val="C00000"/>
                </a:solidFill>
              </a:rPr>
              <a:t>хаті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дівки</a:t>
            </a:r>
            <a:r>
              <a:rPr lang="ru-RU" sz="2000" dirty="0" smtClean="0">
                <a:solidFill>
                  <a:srgbClr val="C00000"/>
                </a:solidFill>
              </a:rPr>
              <a:t> на </a:t>
            </a:r>
            <a:r>
              <a:rPr lang="ru-RU" sz="2000" dirty="0" smtClean="0">
                <a:solidFill>
                  <a:srgbClr val="C00000"/>
                </a:solidFill>
              </a:rPr>
              <a:t>видання</a:t>
            </a:r>
            <a:r>
              <a:rPr lang="ru-RU" sz="2000" dirty="0" smtClean="0">
                <a:solidFill>
                  <a:srgbClr val="C00000"/>
                </a:solidFill>
              </a:rPr>
              <a:t>... А </a:t>
            </a:r>
            <a:r>
              <a:rPr lang="ru-RU" sz="2000" dirty="0" smtClean="0">
                <a:solidFill>
                  <a:srgbClr val="C00000"/>
                </a:solidFill>
              </a:rPr>
              <a:t>йому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тільки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квітки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та </a:t>
            </a:r>
            <a:r>
              <a:rPr lang="ru-RU" sz="2000" dirty="0" smtClean="0">
                <a:solidFill>
                  <a:srgbClr val="C00000"/>
                </a:solidFill>
              </a:rPr>
              <a:t>співи</a:t>
            </a:r>
            <a:r>
              <a:rPr lang="ru-RU" sz="2000" dirty="0" smtClean="0">
                <a:solidFill>
                  <a:srgbClr val="C00000"/>
                </a:solidFill>
              </a:rPr>
              <a:t> в </a:t>
            </a:r>
            <a:r>
              <a:rPr lang="ru-RU" sz="2000" dirty="0" smtClean="0">
                <a:solidFill>
                  <a:srgbClr val="C00000"/>
                </a:solidFill>
              </a:rPr>
              <a:t>голові</a:t>
            </a:r>
            <a:r>
              <a:rPr lang="ru-RU" sz="2000" dirty="0" smtClean="0">
                <a:solidFill>
                  <a:srgbClr val="C00000"/>
                </a:solidFill>
              </a:rPr>
              <a:t>!»</a:t>
            </a:r>
            <a:endParaRPr lang="ru-RU" sz="2000" dirty="0" smtClean="0">
              <a:solidFill>
                <a:srgbClr val="C00000"/>
              </a:solidFill>
            </a:endParaRPr>
          </a:p>
          <a:p>
            <a:pPr>
              <a:buFont typeface="Courier New" pitchFamily="49" charset="0"/>
              <a:buChar char="o"/>
            </a:pPr>
            <a:endParaRPr lang="ru-RU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2143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endParaRPr lang="uk-UA" sz="3600" dirty="0" smtClean="0">
              <a:solidFill>
                <a:srgbClr val="FFFFFF"/>
              </a:solidFill>
            </a:endParaRPr>
          </a:p>
          <a:p>
            <a:pPr algn="ctr"/>
            <a:r>
              <a:rPr lang="uk-UA" sz="4000" dirty="0" smtClean="0">
                <a:solidFill>
                  <a:srgbClr val="002060"/>
                </a:solidFill>
              </a:rPr>
              <a:t>Ця жінка втратила всі моральні цінності. Вона не розуміє навіть</a:t>
            </a:r>
          </a:p>
          <a:p>
            <a:pPr algn="ctr">
              <a:buNone/>
            </a:pPr>
            <a:r>
              <a:rPr lang="uk-UA" sz="4000" dirty="0" smtClean="0">
                <a:solidFill>
                  <a:srgbClr val="002060"/>
                </a:solidFill>
              </a:rPr>
              <a:t>  </a:t>
            </a:r>
            <a:r>
              <a:rPr lang="uk-UA" sz="4000" dirty="0" smtClean="0">
                <a:solidFill>
                  <a:srgbClr val="002060"/>
                </a:solidFill>
              </a:rPr>
              <a:t>внутрішньої краси Мавки. Їй більше імпонує Килина</a:t>
            </a:r>
            <a:r>
              <a:rPr lang="uk-UA" sz="4000" dirty="0" smtClean="0">
                <a:solidFill>
                  <a:srgbClr val="002060"/>
                </a:solidFill>
              </a:rPr>
              <a:t> </a:t>
            </a:r>
            <a:r>
              <a:rPr lang="uk-UA" sz="4000" dirty="0" smtClean="0">
                <a:solidFill>
                  <a:srgbClr val="002060"/>
                </a:solidFill>
              </a:rPr>
              <a:t>– хитра, підступна, нещира молодиця.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chemeClr val="accent1"/>
                </a:solidFill>
              </a:rPr>
              <a:t>Килина</a:t>
            </a:r>
            <a:endParaRPr lang="ru-RU" sz="54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4114800" cy="5214974"/>
          </a:xfrm>
        </p:spPr>
        <p:txBody>
          <a:bodyPr>
            <a:normAutofit/>
          </a:bodyPr>
          <a:lstStyle/>
          <a:p>
            <a:endParaRPr lang="uk-UA" sz="2400" dirty="0" smtClean="0"/>
          </a:p>
          <a:p>
            <a:r>
              <a:rPr lang="uk-UA" sz="2400" dirty="0" smtClean="0"/>
              <a:t>Килина – молода, дебела і міцна дівка, яка знає як догодити майбутній свекрусі, женеться </a:t>
            </a:r>
            <a:r>
              <a:rPr lang="uk-UA" sz="2400" dirty="0" smtClean="0"/>
              <a:t>хоч за якими-небудь матеріальними </a:t>
            </a:r>
            <a:r>
              <a:rPr lang="uk-UA" sz="2400" dirty="0" smtClean="0"/>
              <a:t>статками. Вдова з двома дітьми. Все робить заради забезпечення своїх дітей грошима та </a:t>
            </a:r>
            <a:r>
              <a:rPr lang="uk-UA" sz="2400" dirty="0" smtClean="0"/>
              <a:t>«</a:t>
            </a:r>
            <a:r>
              <a:rPr lang="uk-UA" sz="2400" dirty="0" smtClean="0"/>
              <a:t>авторитетом» </a:t>
            </a:r>
            <a:r>
              <a:rPr lang="uk-UA" sz="2400" dirty="0" smtClean="0"/>
              <a:t>серед  </a:t>
            </a:r>
            <a:r>
              <a:rPr lang="uk-UA" sz="2400" dirty="0" smtClean="0"/>
              <a:t>людей.    </a:t>
            </a:r>
            <a:endParaRPr lang="ru-RU" sz="2400" dirty="0"/>
          </a:p>
        </p:txBody>
      </p:sp>
      <p:pic>
        <p:nvPicPr>
          <p:cNvPr id="5" name="Рисунок 4" descr="13188659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1500174"/>
            <a:ext cx="3286148" cy="5016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4286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5932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endParaRPr lang="uk-UA" dirty="0" smtClean="0"/>
          </a:p>
          <a:p>
            <a:pPr>
              <a:buFont typeface="Courier New" pitchFamily="49" charset="0"/>
              <a:buChar char="o"/>
            </a:pPr>
            <a:r>
              <a:rPr lang="uk-UA" sz="3200" dirty="0" smtClean="0"/>
              <a:t>Опис зовнішності: </a:t>
            </a:r>
          </a:p>
          <a:p>
            <a:pPr>
              <a:buFont typeface="Courier New" pitchFamily="49" charset="0"/>
              <a:buChar char="o"/>
            </a:pPr>
            <a:endParaRPr lang="uk-UA" sz="3200" dirty="0" smtClean="0"/>
          </a:p>
          <a:p>
            <a:pPr>
              <a:buNone/>
            </a:pPr>
            <a:r>
              <a:rPr lang="uk-UA" dirty="0" smtClean="0"/>
              <a:t>  </a:t>
            </a:r>
            <a:r>
              <a:rPr lang="uk-UA" sz="2400" dirty="0" smtClean="0">
                <a:solidFill>
                  <a:srgbClr val="C00000"/>
                </a:solidFill>
              </a:rPr>
              <a:t>- </a:t>
            </a:r>
            <a:r>
              <a:rPr lang="uk-UA" sz="2400" dirty="0" smtClean="0">
                <a:solidFill>
                  <a:srgbClr val="C00000"/>
                </a:solidFill>
              </a:rPr>
              <a:t>“Молода</a:t>
            </a:r>
            <a:r>
              <a:rPr lang="uk-UA" sz="2400" dirty="0" smtClean="0">
                <a:solidFill>
                  <a:srgbClr val="C00000"/>
                </a:solidFill>
              </a:rPr>
              <a:t> повновида </a:t>
            </a:r>
            <a:r>
              <a:rPr lang="uk-UA" sz="2400" dirty="0" smtClean="0">
                <a:solidFill>
                  <a:srgbClr val="C00000"/>
                </a:solidFill>
              </a:rPr>
              <a:t>молодиця, в червоній хустці з торочками, в бурячковій спідниці, дрібно та рівно зафалдованій; так само зафалдований зелений фартух з нашитими на ньому білими, червоними та жовтими стяжками; сорочка густо натикана червоним та синім, намисто дзвонить дукачами на білій, пухкій шиї, міцна крайка тісно перетягає стан і від того кругла, заживна постать здається ще розкішною. Молодиця йде замашистою </a:t>
            </a:r>
            <a:r>
              <a:rPr lang="uk-UA" sz="2400" dirty="0" smtClean="0">
                <a:solidFill>
                  <a:srgbClr val="C00000"/>
                </a:solidFill>
              </a:rPr>
              <a:t>ходою</a:t>
            </a:r>
            <a:r>
              <a:rPr lang="uk-UA" sz="2400" dirty="0" smtClean="0">
                <a:solidFill>
                  <a:srgbClr val="C00000"/>
                </a:solidFill>
              </a:rPr>
              <a:t>.”</a:t>
            </a:r>
            <a:endParaRPr lang="ru-RU" sz="2400" dirty="0" smtClean="0">
              <a:solidFill>
                <a:srgbClr val="C00000"/>
              </a:solidFill>
            </a:endParaRPr>
          </a:p>
          <a:p>
            <a:pPr>
              <a:buFont typeface="Courier New" pitchFamily="49" charset="0"/>
              <a:buChar char="o"/>
            </a:pPr>
            <a:endParaRPr lang="uk-UA" dirty="0" smtClean="0"/>
          </a:p>
          <a:p>
            <a:pPr>
              <a:buFont typeface="Courier New" pitchFamily="49" charset="0"/>
              <a:buChar char="o"/>
            </a:pP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32">
      <a:dk1>
        <a:srgbClr val="14425D"/>
      </a:dk1>
      <a:lt1>
        <a:srgbClr val="DBEDF7"/>
      </a:lt1>
      <a:dk2>
        <a:srgbClr val="4EA5D8"/>
      </a:dk2>
      <a:lt2>
        <a:srgbClr val="E3DED1"/>
      </a:lt2>
      <a:accent1>
        <a:srgbClr val="14425D"/>
      </a:accent1>
      <a:accent2>
        <a:srgbClr val="89C3E5"/>
      </a:accent2>
      <a:accent3>
        <a:srgbClr val="14425D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528</TotalTime>
  <Words>595</Words>
  <Application>Microsoft Office PowerPoint</Application>
  <PresentationFormat>Экран (4:3)</PresentationFormat>
  <Paragraphs>35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Леся Українка. Лісова пісня. </vt:lpstr>
      <vt:lpstr>Проблемне питання: </vt:lpstr>
      <vt:lpstr>Слайд 3</vt:lpstr>
      <vt:lpstr>Слайд 4</vt:lpstr>
      <vt:lpstr>Мати Лукаша</vt:lpstr>
      <vt:lpstr>Слайд 6</vt:lpstr>
      <vt:lpstr>Слайд 7</vt:lpstr>
      <vt:lpstr>Килина</vt:lpstr>
      <vt:lpstr>Слайд 9</vt:lpstr>
      <vt:lpstr>Килина в домі Лукаша “до” та “після”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46</cp:revision>
  <dcterms:created xsi:type="dcterms:W3CDTF">2013-02-26T16:36:50Z</dcterms:created>
  <dcterms:modified xsi:type="dcterms:W3CDTF">2013-02-27T19:14:11Z</dcterms:modified>
</cp:coreProperties>
</file>