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EBEA50-5AF4-4464-BA4F-637F38AD3D9B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E4D1B5-2548-49E5-9388-C6EC9ABB1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4D1B5-2548-49E5-9388-C6EC9ABB106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4D1B5-2548-49E5-9388-C6EC9ABB1069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4D1B5-2548-49E5-9388-C6EC9ABB1069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4D1B5-2548-49E5-9388-C6EC9ABB1069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4D1B5-2548-49E5-9388-C6EC9ABB1069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4D1B5-2548-49E5-9388-C6EC9ABB1069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4D1B5-2548-49E5-9388-C6EC9ABB1069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4D1B5-2548-49E5-9388-C6EC9ABB1069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4D1B5-2548-49E5-9388-C6EC9ABB1069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4D1B5-2548-49E5-9388-C6EC9ABB1069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4D1B5-2548-49E5-9388-C6EC9ABB106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4D1B5-2548-49E5-9388-C6EC9ABB106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4D1B5-2548-49E5-9388-C6EC9ABB106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4D1B5-2548-49E5-9388-C6EC9ABB106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4D1B5-2548-49E5-9388-C6EC9ABB106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4D1B5-2548-49E5-9388-C6EC9ABB106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4D1B5-2548-49E5-9388-C6EC9ABB106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4D1B5-2548-49E5-9388-C6EC9ABB106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8901-42B9-40FF-8893-AED172DF1DE6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58E118-F165-48BD-948A-E79DFF89EF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 spokes="2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8901-42B9-40FF-8893-AED172DF1DE6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8E118-F165-48BD-948A-E79DFF89EF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2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8901-42B9-40FF-8893-AED172DF1DE6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8E118-F165-48BD-948A-E79DFF89EF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9B58901-42B9-40FF-8893-AED172DF1DE6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F58E118-F165-48BD-948A-E79DFF89EF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heel spokes="2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8901-42B9-40FF-8893-AED172DF1DE6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8E118-F165-48BD-948A-E79DFF89EF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heel spokes="2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8901-42B9-40FF-8893-AED172DF1DE6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8E118-F165-48BD-948A-E79DFF89EF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heel spokes="2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8E118-F165-48BD-948A-E79DFF89EF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8901-42B9-40FF-8893-AED172DF1DE6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heel spokes="2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8901-42B9-40FF-8893-AED172DF1DE6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8E118-F165-48BD-948A-E79DFF89EF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heel spokes="2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8901-42B9-40FF-8893-AED172DF1DE6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8E118-F165-48BD-948A-E79DFF89EF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2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9B58901-42B9-40FF-8893-AED172DF1DE6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F58E118-F165-48BD-948A-E79DFF89EF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 spokes="2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8901-42B9-40FF-8893-AED172DF1DE6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58E118-F165-48BD-948A-E79DFF89EF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 spokes="2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9B58901-42B9-40FF-8893-AED172DF1DE6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F58E118-F165-48BD-948A-E79DFF89EF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heel spokes="2"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Біографія та творчість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Микола Хвильовий</a:t>
            </a:r>
            <a:endParaRPr lang="ru-RU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формуляр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355976" y="548680"/>
            <a:ext cx="4500501" cy="345638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3970784" cy="550884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Друга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відповідь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Хвильового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ідеологічним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нападникам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була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ідейною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опублікував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окремими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книжками три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серії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памфлетів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«Камо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Грядеши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»; «Думки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течії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»; «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Апологети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писаризму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«До потреби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культурної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революції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Четверту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збірку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«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Україна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Малоросія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?» — не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допущено до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друку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sz="2800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24128" y="4077072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Справа, заведена на М.Хвильового</a:t>
            </a:r>
            <a:endParaRPr lang="ru-RU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948264" y="4941168"/>
            <a:ext cx="1738536" cy="115483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292824"/>
          </a:xfrm>
        </p:spPr>
        <p:txBody>
          <a:bodyPr>
            <a:normAutofit/>
          </a:bodyPr>
          <a:lstStyle/>
          <a:p>
            <a:r>
              <a:rPr lang="ru-RU" sz="3600" u="sng" dirty="0" smtClean="0">
                <a:solidFill>
                  <a:srgbClr val="0070C0"/>
                </a:solidFill>
                <a:effectLst/>
              </a:rPr>
              <a:t>Три </a:t>
            </a:r>
            <a:r>
              <a:rPr lang="ru-RU" sz="3600" u="sng" dirty="0" err="1" smtClean="0">
                <a:solidFill>
                  <a:srgbClr val="0070C0"/>
                </a:solidFill>
                <a:effectLst/>
              </a:rPr>
              <a:t>головні</a:t>
            </a:r>
            <a:r>
              <a:rPr lang="ru-RU" sz="3600" u="sng" dirty="0" smtClean="0">
                <a:solidFill>
                  <a:srgbClr val="0070C0"/>
                </a:solidFill>
                <a:effectLst/>
              </a:rPr>
              <a:t> </a:t>
            </a:r>
            <a:r>
              <a:rPr lang="ru-RU" sz="3600" u="sng" dirty="0" err="1" smtClean="0">
                <a:solidFill>
                  <a:srgbClr val="0070C0"/>
                </a:solidFill>
                <a:effectLst/>
              </a:rPr>
              <a:t>тези</a:t>
            </a:r>
            <a:r>
              <a:rPr lang="ru-RU" sz="3600" u="sng" dirty="0" smtClean="0">
                <a:solidFill>
                  <a:srgbClr val="0070C0"/>
                </a:solidFill>
                <a:effectLst/>
              </a:rPr>
              <a:t> </a:t>
            </a:r>
            <a:r>
              <a:rPr lang="ru-RU" sz="3600" u="sng" dirty="0" err="1" smtClean="0">
                <a:solidFill>
                  <a:srgbClr val="0070C0"/>
                </a:solidFill>
                <a:effectLst/>
              </a:rPr>
              <a:t>памфлетів</a:t>
            </a:r>
            <a:r>
              <a:rPr lang="ru-RU" sz="3600" u="sng" dirty="0" smtClean="0">
                <a:solidFill>
                  <a:srgbClr val="0070C0"/>
                </a:solidFill>
                <a:effectLst/>
              </a:rPr>
              <a:t>: 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sz="3200" dirty="0" smtClean="0">
                <a:effectLst/>
              </a:rPr>
              <a:t>— </a:t>
            </a:r>
            <a:r>
              <a:rPr lang="ru-RU" sz="3200" dirty="0" err="1" smtClean="0">
                <a:effectLst/>
              </a:rPr>
              <a:t>залучення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 err="1" smtClean="0">
                <a:effectLst/>
              </a:rPr>
              <a:t>українського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 err="1" smtClean="0">
                <a:effectLst/>
              </a:rPr>
              <a:t>мистецтва</a:t>
            </a:r>
            <a:r>
              <a:rPr lang="ru-RU" sz="3200" dirty="0" smtClean="0">
                <a:effectLst/>
              </a:rPr>
              <a:t> до </a:t>
            </a:r>
            <a:r>
              <a:rPr lang="ru-RU" sz="3200" dirty="0" err="1" smtClean="0">
                <a:effectLst/>
              </a:rPr>
              <a:t>світового</a:t>
            </a:r>
            <a:r>
              <a:rPr lang="ru-RU" sz="3200" dirty="0" smtClean="0">
                <a:effectLst/>
              </a:rPr>
              <a:t>, </a:t>
            </a:r>
            <a:r>
              <a:rPr lang="ru-RU" sz="3200" dirty="0" err="1" smtClean="0">
                <a:effectLst/>
              </a:rPr>
              <a:t>зокрема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 err="1" smtClean="0">
                <a:effectLst/>
              </a:rPr>
              <a:t>до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 err="1" smtClean="0">
                <a:effectLst/>
              </a:rPr>
              <a:t>західноєвропейського</a:t>
            </a:r>
            <a:r>
              <a:rPr lang="ru-RU" sz="3200" dirty="0" smtClean="0">
                <a:effectLst/>
              </a:rPr>
              <a:t>; </a:t>
            </a:r>
            <a:br>
              <a:rPr lang="ru-RU" sz="3200" dirty="0" smtClean="0">
                <a:effectLst/>
              </a:rPr>
            </a:br>
            <a:r>
              <a:rPr lang="ru-RU" sz="3200" dirty="0" smtClean="0">
                <a:effectLst/>
              </a:rPr>
              <a:t>— </a:t>
            </a:r>
            <a:r>
              <a:rPr lang="ru-RU" sz="3200" dirty="0" err="1" smtClean="0">
                <a:effectLst/>
              </a:rPr>
              <a:t>самостійність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 err="1" smtClean="0">
                <a:effectLst/>
              </a:rPr>
              <a:t>України</a:t>
            </a:r>
            <a:r>
              <a:rPr lang="ru-RU" sz="3200" dirty="0" smtClean="0">
                <a:effectLst/>
              </a:rPr>
              <a:t> (</a:t>
            </a:r>
            <a:r>
              <a:rPr lang="ru-RU" sz="3200" dirty="0" err="1" smtClean="0">
                <a:effectLst/>
              </a:rPr>
              <a:t>Росія</a:t>
            </a:r>
            <a:r>
              <a:rPr lang="ru-RU" sz="3200" dirty="0" smtClean="0">
                <a:effectLst/>
              </a:rPr>
              <a:t> повинна </a:t>
            </a:r>
            <a:r>
              <a:rPr lang="ru-RU" sz="3200" dirty="0" err="1" smtClean="0">
                <a:effectLst/>
              </a:rPr>
              <a:t>відійти</a:t>
            </a:r>
            <a:r>
              <a:rPr lang="ru-RU" sz="3200" dirty="0" smtClean="0">
                <a:effectLst/>
              </a:rPr>
              <a:t> в </a:t>
            </a:r>
            <a:r>
              <a:rPr lang="ru-RU" sz="3200" dirty="0" err="1" smtClean="0">
                <a:effectLst/>
              </a:rPr>
              <a:t>свої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 err="1" smtClean="0">
                <a:effectLst/>
              </a:rPr>
              <a:t>етнографічні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 err="1" smtClean="0">
                <a:effectLst/>
              </a:rPr>
              <a:t>межі</a:t>
            </a:r>
            <a:r>
              <a:rPr lang="ru-RU" sz="3200" dirty="0" smtClean="0">
                <a:effectLst/>
              </a:rPr>
              <a:t> — </a:t>
            </a:r>
            <a:r>
              <a:rPr lang="ru-RU" sz="3200" dirty="0" err="1" smtClean="0">
                <a:effectLst/>
              </a:rPr>
              <a:t>кінець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 err="1" smtClean="0">
                <a:effectLst/>
              </a:rPr>
              <a:t>російської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 err="1" smtClean="0">
                <a:effectLst/>
              </a:rPr>
              <a:t>гегемонії</a:t>
            </a:r>
            <a:r>
              <a:rPr lang="ru-RU" sz="3200" dirty="0" smtClean="0">
                <a:effectLst/>
              </a:rPr>
              <a:t>); </a:t>
            </a:r>
            <a:br>
              <a:rPr lang="ru-RU" sz="3200" dirty="0" smtClean="0">
                <a:effectLst/>
              </a:rPr>
            </a:br>
            <a:r>
              <a:rPr lang="ru-RU" sz="3200" dirty="0" smtClean="0">
                <a:effectLst/>
              </a:rPr>
              <a:t>— </a:t>
            </a:r>
            <a:r>
              <a:rPr lang="ru-RU" sz="3200" dirty="0" err="1" smtClean="0">
                <a:effectLst/>
              </a:rPr>
              <a:t>здійснення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 err="1" smtClean="0">
                <a:effectLst/>
              </a:rPr>
              <a:t>українським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 err="1" smtClean="0">
                <a:effectLst/>
              </a:rPr>
              <a:t>мистецтвом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 err="1" smtClean="0">
                <a:effectLst/>
              </a:rPr>
              <a:t>великої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 err="1" smtClean="0">
                <a:effectLst/>
              </a:rPr>
              <a:t>місії</a:t>
            </a:r>
            <a:r>
              <a:rPr lang="ru-RU" sz="3200" dirty="0" smtClean="0">
                <a:effectLst/>
              </a:rPr>
              <a:t> — </a:t>
            </a:r>
            <a:r>
              <a:rPr lang="ru-RU" sz="3200" dirty="0" err="1" smtClean="0">
                <a:effectLst/>
              </a:rPr>
              <a:t>започаткувати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 err="1" smtClean="0">
                <a:effectLst/>
              </a:rPr>
              <a:t>нове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 err="1" smtClean="0">
                <a:effectLst/>
              </a:rPr>
              <a:t>велике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 err="1" smtClean="0">
                <a:effectLst/>
              </a:rPr>
              <a:t>культурне</a:t>
            </a:r>
            <a:r>
              <a:rPr lang="ru-RU" sz="3200" dirty="0" smtClean="0">
                <a:effectLst/>
              </a:rPr>
              <a:t> коло, </a:t>
            </a:r>
            <a:r>
              <a:rPr lang="ru-RU" sz="3200" dirty="0" err="1" smtClean="0">
                <a:effectLst/>
              </a:rPr>
              <a:t>умовну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 err="1" smtClean="0">
                <a:effectLst/>
              </a:rPr>
              <a:t>назву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 err="1" smtClean="0">
                <a:effectLst/>
              </a:rPr>
              <a:t>якому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 err="1" smtClean="0">
                <a:effectLst/>
              </a:rPr>
              <a:t>Хвильовий</a:t>
            </a:r>
            <a:r>
              <a:rPr lang="ru-RU" sz="3200" dirty="0" smtClean="0">
                <a:effectLst/>
              </a:rPr>
              <a:t> дав як «</a:t>
            </a:r>
            <a:r>
              <a:rPr lang="ru-RU" sz="3200" dirty="0" err="1" smtClean="0">
                <a:effectLst/>
              </a:rPr>
              <a:t>азіатський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 err="1" smtClean="0">
                <a:effectLst/>
              </a:rPr>
              <a:t>ренесанс</a:t>
            </a:r>
            <a:r>
              <a:rPr lang="ru-RU" sz="3200" dirty="0" smtClean="0">
                <a:effectLst/>
              </a:rPr>
              <a:t>». </a:t>
            </a:r>
            <a:endParaRPr lang="ru-RU" sz="3200" dirty="0">
              <a:effectLst/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Досвітнійinde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39" y="3407860"/>
            <a:ext cx="2411761" cy="3261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Содержимое 5" descr="яловий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0" y="260648"/>
            <a:ext cx="2448272" cy="33541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11760" y="188640"/>
            <a:ext cx="6732240" cy="403244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effectLst/>
              </a:rPr>
              <a:t>В 1927 </a:t>
            </a:r>
            <a:r>
              <a:rPr lang="ru-RU" sz="2800" dirty="0" err="1" smtClean="0">
                <a:effectLst/>
              </a:rPr>
              <a:t>році</a:t>
            </a:r>
            <a:r>
              <a:rPr lang="ru-RU" sz="2800" dirty="0" smtClean="0">
                <a:effectLst/>
              </a:rPr>
              <a:t> Каганович на </a:t>
            </a:r>
            <a:r>
              <a:rPr lang="ru-RU" sz="2800" dirty="0" err="1" smtClean="0">
                <a:effectLst/>
              </a:rPr>
              <a:t>з'їзді</a:t>
            </a:r>
            <a:r>
              <a:rPr lang="ru-RU" sz="2800" dirty="0" smtClean="0">
                <a:effectLst/>
              </a:rPr>
              <a:t> КП(б)У </a:t>
            </a:r>
            <a:r>
              <a:rPr lang="ru-RU" sz="2800" dirty="0" err="1" smtClean="0">
                <a:effectLst/>
              </a:rPr>
              <a:t>таврував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Хвильового</a:t>
            </a:r>
            <a:r>
              <a:rPr lang="ru-RU" sz="2800" dirty="0" smtClean="0">
                <a:effectLst/>
              </a:rPr>
              <a:t> як </a:t>
            </a:r>
            <a:r>
              <a:rPr lang="ru-RU" sz="2800" u="sng" dirty="0" err="1" smtClean="0">
                <a:effectLst/>
              </a:rPr>
              <a:t>прихильника</a:t>
            </a:r>
            <a:r>
              <a:rPr lang="ru-RU" sz="2800" u="sng" dirty="0" smtClean="0">
                <a:effectLst/>
              </a:rPr>
              <a:t> </a:t>
            </a:r>
            <a:r>
              <a:rPr lang="ru-RU" sz="2800" u="sng" dirty="0" err="1" smtClean="0">
                <a:effectLst/>
              </a:rPr>
              <a:t>реставрації</a:t>
            </a:r>
            <a:r>
              <a:rPr lang="ru-RU" sz="2800" u="sng" dirty="0" smtClean="0">
                <a:effectLst/>
              </a:rPr>
              <a:t> </a:t>
            </a:r>
            <a:r>
              <a:rPr lang="ru-RU" sz="2800" u="sng" dirty="0" err="1" smtClean="0">
                <a:effectLst/>
              </a:rPr>
              <a:t>буржуазної</a:t>
            </a:r>
            <a:r>
              <a:rPr lang="ru-RU" sz="2800" u="sng" dirty="0" smtClean="0">
                <a:effectLst/>
              </a:rPr>
              <a:t> </a:t>
            </a:r>
            <a:r>
              <a:rPr lang="ru-RU" sz="2800" u="sng" dirty="0" err="1" smtClean="0">
                <a:effectLst/>
              </a:rPr>
              <a:t>влади</a:t>
            </a:r>
            <a:r>
              <a:rPr lang="ru-RU" sz="2800" dirty="0" smtClean="0">
                <a:effectLst/>
              </a:rPr>
              <a:t>. </a:t>
            </a:r>
            <a:r>
              <a:rPr lang="ru-RU" sz="2800" dirty="0" err="1" smtClean="0">
                <a:effectLst/>
              </a:rPr>
              <a:t>Відтоді</a:t>
            </a:r>
            <a:r>
              <a:rPr lang="ru-RU" sz="2800" dirty="0" smtClean="0">
                <a:effectLst/>
              </a:rPr>
              <a:t> в </a:t>
            </a:r>
            <a:r>
              <a:rPr lang="ru-RU" sz="2800" dirty="0" err="1" smtClean="0">
                <a:effectLst/>
              </a:rPr>
              <a:t>літературу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з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подачі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Москви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увійшов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термін</a:t>
            </a:r>
            <a:r>
              <a:rPr lang="ru-RU" sz="2800" dirty="0" smtClean="0">
                <a:effectLst/>
              </a:rPr>
              <a:t> «</a:t>
            </a:r>
            <a:r>
              <a:rPr lang="ru-RU" sz="2800" dirty="0" err="1" smtClean="0">
                <a:effectLst/>
              </a:rPr>
              <a:t>хвильовізм</a:t>
            </a:r>
            <a:r>
              <a:rPr lang="ru-RU" sz="2800" dirty="0" smtClean="0">
                <a:effectLst/>
              </a:rPr>
              <a:t>», </a:t>
            </a:r>
            <a:r>
              <a:rPr lang="ru-RU" sz="2800" dirty="0" err="1" smtClean="0">
                <a:effectLst/>
              </a:rPr>
              <a:t>що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ототожнювався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з</a:t>
            </a:r>
            <a:r>
              <a:rPr lang="ru-RU" sz="2800" dirty="0" smtClean="0">
                <a:effectLst/>
              </a:rPr>
              <a:t> фашизмом. </a:t>
            </a:r>
            <a:br>
              <a:rPr lang="ru-RU" sz="2800" dirty="0" smtClean="0">
                <a:effectLst/>
              </a:rPr>
            </a:br>
            <a:r>
              <a:rPr lang="ru-RU" sz="2800" dirty="0" smtClean="0">
                <a:effectLst/>
              </a:rPr>
              <a:t>  </a:t>
            </a:r>
            <a:r>
              <a:rPr lang="ru-RU" sz="2800" dirty="0" err="1" smtClean="0">
                <a:effectLst/>
              </a:rPr>
              <a:t>Щоб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урятувати</a:t>
            </a:r>
            <a:r>
              <a:rPr lang="ru-RU" sz="2800" dirty="0" smtClean="0">
                <a:effectLst/>
              </a:rPr>
              <a:t> ВАПЛІТЕ, </a:t>
            </a:r>
            <a:r>
              <a:rPr lang="ru-RU" sz="2800" dirty="0" err="1" smtClean="0">
                <a:effectLst/>
              </a:rPr>
              <a:t>Хвильовий</a:t>
            </a:r>
            <a:r>
              <a:rPr lang="ru-RU" sz="2800" dirty="0" smtClean="0">
                <a:effectLst/>
              </a:rPr>
              <a:t>, </a:t>
            </a:r>
            <a:r>
              <a:rPr lang="ru-RU" sz="2800" dirty="0" err="1" smtClean="0">
                <a:effectLst/>
              </a:rPr>
              <a:t>Яловий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і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Досвітній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виступили</a:t>
            </a:r>
            <a:r>
              <a:rPr lang="ru-RU" sz="2800" dirty="0" smtClean="0">
                <a:effectLst/>
              </a:rPr>
              <a:t> у </a:t>
            </a:r>
            <a:r>
              <a:rPr lang="ru-RU" sz="2800" dirty="0" err="1" smtClean="0">
                <a:effectLst/>
              </a:rPr>
              <a:t>пресі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зі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спокутувальним</a:t>
            </a:r>
            <a:r>
              <a:rPr lang="ru-RU" sz="2800" dirty="0" smtClean="0">
                <a:effectLst/>
              </a:rPr>
              <a:t> листом, </a:t>
            </a:r>
            <a:r>
              <a:rPr lang="ru-RU" sz="2800" dirty="0" err="1" smtClean="0">
                <a:effectLst/>
              </a:rPr>
              <a:t>вийшли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з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організації</a:t>
            </a:r>
            <a:r>
              <a:rPr lang="ru-RU" sz="2800" dirty="0" smtClean="0">
                <a:effectLst/>
              </a:rPr>
              <a:t> . Але </a:t>
            </a:r>
            <a:r>
              <a:rPr lang="ru-RU" sz="2800" dirty="0" err="1" smtClean="0">
                <a:effectLst/>
              </a:rPr>
              <a:t>після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самоліквідації</a:t>
            </a:r>
            <a:r>
              <a:rPr lang="ru-RU" sz="2800" dirty="0" smtClean="0">
                <a:effectLst/>
              </a:rPr>
              <a:t> ВАПЛІТЕ, </a:t>
            </a:r>
            <a:r>
              <a:rPr lang="ru-RU" sz="2800" dirty="0" err="1" smtClean="0">
                <a:effectLst/>
              </a:rPr>
              <a:t>було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створено</a:t>
            </a:r>
            <a:r>
              <a:rPr lang="ru-RU" sz="2800" dirty="0" smtClean="0">
                <a:effectLst/>
              </a:rPr>
              <a:t> </a:t>
            </a:r>
            <a:r>
              <a:rPr lang="ru-RU" sz="2800" u="sng" dirty="0" err="1" smtClean="0">
                <a:effectLst/>
              </a:rPr>
              <a:t>Політфронт</a:t>
            </a:r>
            <a:r>
              <a:rPr lang="ru-RU" sz="2800" u="sng" dirty="0" smtClean="0">
                <a:effectLst/>
              </a:rPr>
              <a:t>.</a:t>
            </a:r>
            <a:endParaRPr lang="ru-RU" sz="2800" u="sng" dirty="0"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321297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Яловий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732240" y="6209928"/>
            <a:ext cx="1584176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О.Досвітній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484512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Почалися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800" u="sng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арешти</a:t>
            </a:r>
            <a:r>
              <a:rPr lang="ru-RU" sz="2800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найближчих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товаришів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. Першим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заарештували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ініціатора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створення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ВАПЛІТЕ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Михайла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Ялового.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Хвильовий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розумів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,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що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почався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розгром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ВАПЛІТЕ. В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репресивні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роки сама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лише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належність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до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цієї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організації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вважалася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серйозним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обвинуваченням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. </a:t>
            </a:r>
            <a:endParaRPr lang="ru-RU" sz="2800" dirty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</p:txBody>
      </p:sp>
      <p:pic>
        <p:nvPicPr>
          <p:cNvPr id="6" name="Содержимое 5" descr="350px-ВАПЛІТЕ_Харків_1926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11560" y="2564904"/>
            <a:ext cx="5256584" cy="376174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5868144" y="5949280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Члени ВАПЛІТЕ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памятник427D-40CE-AC2C-0DA2278DC11B_w640_r1_s_cx0_cy30_cw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39552" y="2492896"/>
            <a:ext cx="6192688" cy="3483387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0"/>
            <a:ext cx="8363272" cy="2348880"/>
          </a:xfrm>
        </p:spPr>
        <p:txBody>
          <a:bodyPr>
            <a:normAutofit/>
          </a:bodyPr>
          <a:lstStyle/>
          <a:p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Хвильовий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намагався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врятувати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Ялового 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зрозумівши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всі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дії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безрезультатні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вирішив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принести себе в жертву,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власною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смертю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врятувати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товаришів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13.05.1933 у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Харкові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покінчив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життя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самогубством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800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влльд2_f0_0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4094652" y="4401488"/>
            <a:ext cx="1197428" cy="1694511"/>
          </a:xfrm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445224"/>
            <a:ext cx="8229600" cy="65077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960440"/>
          </a:xfrm>
        </p:spPr>
        <p:txBody>
          <a:bodyPr>
            <a:normAutofit/>
          </a:bodyPr>
          <a:lstStyle/>
          <a:p>
            <a:r>
              <a:rPr lang="ru-RU" sz="2700" b="1" u="sng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Особисте</a:t>
            </a:r>
            <a:r>
              <a:rPr lang="ru-RU" sz="27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b="1" u="sng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життя</a:t>
            </a: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1919 року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Микола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Фітільов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одружується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учителькою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Катериною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Гащенко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На початку 1921 року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залишає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Богодухові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дружину та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маленьку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доньку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Харкова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Там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Хвильовий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одружився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Юлією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Уманцевою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яка мала  дочку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першого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шлюбу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Любов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В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передсмертній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записці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13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травня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1933 року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заповів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їй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усе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своє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майно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7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авторські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права.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580112" y="5373216"/>
            <a:ext cx="3106688" cy="72278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796880"/>
          </a:xfrm>
        </p:spPr>
        <p:txBody>
          <a:bodyPr>
            <a:normAutofit fontScale="90000"/>
          </a:bodyPr>
          <a:lstStyle/>
          <a:p>
            <a:r>
              <a:rPr lang="ru-RU" sz="2800" dirty="0" err="1" smtClean="0">
                <a:effectLst/>
              </a:rPr>
              <a:t>Перші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поетичні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збірки</a:t>
            </a:r>
            <a:r>
              <a:rPr lang="ru-RU" sz="2800" dirty="0" smtClean="0">
                <a:effectLst/>
              </a:rPr>
              <a:t> М. </a:t>
            </a:r>
            <a:r>
              <a:rPr lang="ru-RU" sz="2800" dirty="0" err="1" smtClean="0">
                <a:effectLst/>
              </a:rPr>
              <a:t>Хвильового</a:t>
            </a:r>
            <a:r>
              <a:rPr lang="ru-RU" sz="2800" dirty="0" smtClean="0">
                <a:effectLst/>
              </a:rPr>
              <a:t> — «</a:t>
            </a:r>
            <a:r>
              <a:rPr lang="ru-RU" sz="2800" dirty="0" err="1" smtClean="0">
                <a:effectLst/>
              </a:rPr>
              <a:t>Молодість</a:t>
            </a:r>
            <a:r>
              <a:rPr lang="ru-RU" sz="2800" dirty="0" smtClean="0">
                <a:effectLst/>
              </a:rPr>
              <a:t>» (1921), «</a:t>
            </a:r>
            <a:r>
              <a:rPr lang="ru-RU" sz="2800" dirty="0" err="1" smtClean="0">
                <a:effectLst/>
              </a:rPr>
              <a:t>Досвітні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симфонії</a:t>
            </a:r>
            <a:r>
              <a:rPr lang="ru-RU" sz="2800" dirty="0" smtClean="0">
                <a:effectLst/>
              </a:rPr>
              <a:t>» (1922), поема «В </a:t>
            </a:r>
            <a:r>
              <a:rPr lang="ru-RU" sz="2800" dirty="0" err="1" smtClean="0">
                <a:effectLst/>
              </a:rPr>
              <a:t>електричний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вік</a:t>
            </a:r>
            <a:r>
              <a:rPr lang="ru-RU" sz="2800" dirty="0" smtClean="0">
                <a:effectLst/>
              </a:rPr>
              <a:t>» (1921) </a:t>
            </a:r>
            <a:r>
              <a:rPr lang="ru-RU" sz="2800" dirty="0" err="1" smtClean="0">
                <a:effectLst/>
              </a:rPr>
              <a:t>які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були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позначені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впливами</a:t>
            </a:r>
            <a:r>
              <a:rPr lang="ru-RU" sz="2800" dirty="0" smtClean="0">
                <a:effectLst/>
              </a:rPr>
              <a:t> неоромантизму та </a:t>
            </a:r>
            <a:r>
              <a:rPr lang="ru-RU" sz="2800" dirty="0" err="1" smtClean="0">
                <a:effectLst/>
              </a:rPr>
              <a:t>імпресіонізму</a:t>
            </a:r>
            <a:r>
              <a:rPr lang="ru-RU" sz="2800" dirty="0" smtClean="0">
                <a:effectLst/>
              </a:rPr>
              <a:t/>
            </a:r>
            <a:br>
              <a:rPr lang="ru-RU" sz="2800" dirty="0" smtClean="0">
                <a:effectLst/>
              </a:rPr>
            </a:br>
            <a:r>
              <a:rPr lang="ru-RU" sz="2800" dirty="0" err="1" smtClean="0">
                <a:solidFill>
                  <a:srgbClr val="0070C0"/>
                </a:solidFill>
                <a:effectLst/>
              </a:rPr>
              <a:t>Збірка</a:t>
            </a:r>
            <a:r>
              <a:rPr lang="ru-RU" sz="2800" dirty="0" smtClean="0">
                <a:solidFill>
                  <a:srgbClr val="0070C0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effectLst/>
              </a:rPr>
              <a:t>його</a:t>
            </a:r>
            <a:r>
              <a:rPr lang="ru-RU" sz="2800" dirty="0" smtClean="0">
                <a:solidFill>
                  <a:srgbClr val="0070C0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effectLst/>
              </a:rPr>
              <a:t>прозових</a:t>
            </a:r>
            <a:r>
              <a:rPr lang="ru-RU" sz="2800" dirty="0" smtClean="0">
                <a:solidFill>
                  <a:srgbClr val="0070C0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effectLst/>
              </a:rPr>
              <a:t>творів</a:t>
            </a:r>
            <a:r>
              <a:rPr lang="ru-RU" sz="2800" dirty="0" smtClean="0">
                <a:solidFill>
                  <a:srgbClr val="0070C0"/>
                </a:solidFill>
                <a:effectLst/>
              </a:rPr>
              <a:t> «</a:t>
            </a:r>
            <a:r>
              <a:rPr lang="ru-RU" sz="2800" dirty="0" err="1" smtClean="0">
                <a:solidFill>
                  <a:srgbClr val="0070C0"/>
                </a:solidFill>
                <a:effectLst/>
              </a:rPr>
              <a:t>Сині</a:t>
            </a:r>
            <a:r>
              <a:rPr lang="ru-RU" sz="2800" dirty="0" smtClean="0">
                <a:solidFill>
                  <a:srgbClr val="0070C0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effectLst/>
              </a:rPr>
              <a:t>етюди</a:t>
            </a:r>
            <a:r>
              <a:rPr lang="ru-RU" sz="2800" dirty="0" smtClean="0">
                <a:solidFill>
                  <a:srgbClr val="0070C0"/>
                </a:solidFill>
                <a:effectLst/>
              </a:rPr>
              <a:t>» </a:t>
            </a:r>
            <a:r>
              <a:rPr lang="ru-RU" sz="2800" dirty="0" smtClean="0">
                <a:effectLst/>
              </a:rPr>
              <a:t>(1923) стала </a:t>
            </a:r>
            <a:r>
              <a:rPr lang="ru-RU" sz="2800" dirty="0" err="1" smtClean="0">
                <a:effectLst/>
              </a:rPr>
              <a:t>якісно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новим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етапом</a:t>
            </a:r>
            <a:r>
              <a:rPr lang="ru-RU" sz="2800" dirty="0" smtClean="0">
                <a:effectLst/>
              </a:rPr>
              <a:t> в </a:t>
            </a:r>
            <a:r>
              <a:rPr lang="ru-RU" sz="2800" dirty="0" err="1" smtClean="0">
                <a:effectLst/>
              </a:rPr>
              <a:t>розвитку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тогочасної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української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літератури</a:t>
            </a:r>
            <a:r>
              <a:rPr lang="ru-RU" sz="2800" dirty="0" smtClean="0">
                <a:effectLst/>
              </a:rPr>
              <a:t>, </a:t>
            </a:r>
            <a:r>
              <a:rPr lang="ru-RU" sz="2800" dirty="0" err="1" smtClean="0">
                <a:effectLst/>
              </a:rPr>
              <a:t>відкрила</a:t>
            </a:r>
            <a:r>
              <a:rPr lang="ru-RU" sz="2800" dirty="0" smtClean="0">
                <a:effectLst/>
              </a:rPr>
              <a:t> для </a:t>
            </a:r>
            <a:r>
              <a:rPr lang="ru-RU" sz="2800" dirty="0" err="1" smtClean="0">
                <a:effectLst/>
              </a:rPr>
              <a:t>неї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нові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естетичні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обрії</a:t>
            </a:r>
            <a:r>
              <a:rPr lang="ru-RU" sz="2800" dirty="0" smtClean="0">
                <a:effectLst/>
              </a:rPr>
              <a:t>. Центральною для </a:t>
            </a:r>
            <a:r>
              <a:rPr lang="ru-RU" sz="2800" dirty="0" err="1" smtClean="0">
                <a:effectLst/>
              </a:rPr>
              <a:t>творчої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манери</a:t>
            </a:r>
            <a:r>
              <a:rPr lang="ru-RU" sz="2800" dirty="0" smtClean="0">
                <a:effectLst/>
              </a:rPr>
              <a:t> М. </a:t>
            </a:r>
            <a:r>
              <a:rPr lang="ru-RU" sz="2800" dirty="0" err="1" smtClean="0">
                <a:effectLst/>
              </a:rPr>
              <a:t>Хвильового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залишається</a:t>
            </a:r>
            <a:r>
              <a:rPr lang="ru-RU" sz="2800" dirty="0" smtClean="0">
                <a:effectLst/>
              </a:rPr>
              <a:t> проблема </a:t>
            </a:r>
            <a:r>
              <a:rPr lang="ru-RU" sz="2800" dirty="0" err="1" smtClean="0">
                <a:effectLst/>
              </a:rPr>
              <a:t>людини</a:t>
            </a:r>
            <a:r>
              <a:rPr lang="ru-RU" sz="2800" dirty="0" smtClean="0">
                <a:effectLst/>
              </a:rPr>
              <a:t>, </a:t>
            </a:r>
            <a:r>
              <a:rPr lang="ru-RU" sz="2800" dirty="0" err="1" smtClean="0">
                <a:effectLst/>
              </a:rPr>
              <a:t>людини</a:t>
            </a:r>
            <a:r>
              <a:rPr lang="ru-RU" sz="2800" dirty="0" smtClean="0">
                <a:effectLst/>
              </a:rPr>
              <a:t> в </a:t>
            </a:r>
            <a:r>
              <a:rPr lang="ru-RU" sz="2800" dirty="0" err="1" smtClean="0">
                <a:effectLst/>
              </a:rPr>
              <a:t>її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стосунках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з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революцією</a:t>
            </a:r>
            <a:r>
              <a:rPr lang="ru-RU" sz="2800" dirty="0" smtClean="0">
                <a:effectLst/>
              </a:rPr>
              <a:t> та </a:t>
            </a:r>
            <a:r>
              <a:rPr lang="ru-RU" sz="2800" dirty="0" err="1" smtClean="0">
                <a:effectLst/>
              </a:rPr>
              <a:t>історією</a:t>
            </a:r>
            <a:r>
              <a:rPr lang="ru-RU" sz="2800" dirty="0" smtClean="0">
                <a:effectLst/>
              </a:rPr>
              <a:t>, </a:t>
            </a:r>
            <a:r>
              <a:rPr lang="ru-RU" sz="2800" dirty="0" err="1" smtClean="0">
                <a:effectLst/>
              </a:rPr>
              <a:t>людини</a:t>
            </a:r>
            <a:r>
              <a:rPr lang="ru-RU" sz="2800" dirty="0" smtClean="0">
                <a:effectLst/>
              </a:rPr>
              <a:t>, яка </a:t>
            </a:r>
            <a:r>
              <a:rPr lang="ru-RU" sz="2800" dirty="0" err="1" smtClean="0">
                <a:effectLst/>
              </a:rPr>
              <a:t>спізнала</a:t>
            </a:r>
            <a:r>
              <a:rPr lang="ru-RU" sz="2800" dirty="0" smtClean="0">
                <a:effectLst/>
              </a:rPr>
              <a:t> весь </a:t>
            </a:r>
            <a:r>
              <a:rPr lang="ru-RU" sz="2800" dirty="0" err="1" smtClean="0">
                <a:effectLst/>
              </a:rPr>
              <a:t>трагізм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буття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сучасного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їй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світу</a:t>
            </a:r>
            <a:r>
              <a:rPr lang="ru-RU" sz="2800" dirty="0" smtClean="0">
                <a:effectLst/>
              </a:rPr>
              <a:t>. </a:t>
            </a:r>
            <a:r>
              <a:rPr lang="ru-RU" sz="2800" dirty="0" err="1" smtClean="0">
                <a:effectLst/>
              </a:rPr>
              <a:t>Конфлікт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гуманізму</a:t>
            </a:r>
            <a:r>
              <a:rPr lang="ru-RU" sz="2800" dirty="0" smtClean="0">
                <a:effectLst/>
              </a:rPr>
              <a:t> та фанатизму </a:t>
            </a:r>
            <a:r>
              <a:rPr lang="ru-RU" sz="2800" dirty="0" err="1" smtClean="0">
                <a:effectLst/>
              </a:rPr>
              <a:t>осмислюється</a:t>
            </a:r>
            <a:r>
              <a:rPr lang="ru-RU" sz="2800" dirty="0" smtClean="0">
                <a:effectLst/>
              </a:rPr>
              <a:t> тут в </a:t>
            </a:r>
            <a:r>
              <a:rPr lang="ru-RU" sz="2800" dirty="0" err="1" smtClean="0">
                <a:effectLst/>
              </a:rPr>
              <a:t>усій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своїй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повноті</a:t>
            </a:r>
            <a:r>
              <a:rPr lang="ru-RU" sz="2800" dirty="0" smtClean="0">
                <a:effectLst/>
              </a:rPr>
              <a:t>.</a:t>
            </a:r>
            <a:r>
              <a:rPr lang="ru-RU" sz="2400" dirty="0" smtClean="0">
                <a:effectLst/>
              </a:rPr>
              <a:t/>
            </a:r>
            <a:br>
              <a:rPr lang="ru-RU" sz="2400" dirty="0" smtClean="0">
                <a:effectLst/>
              </a:rPr>
            </a:br>
            <a:endParaRPr lang="ru-RU" sz="2400" dirty="0">
              <a:effectLst/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020272" y="5445224"/>
            <a:ext cx="1666528" cy="650776"/>
          </a:xfrm>
        </p:spPr>
        <p:txBody>
          <a:bodyPr>
            <a:normAutofit/>
          </a:bodyPr>
          <a:lstStyle/>
          <a:p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6483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effectLst/>
              </a:rPr>
            </a:br>
            <a:r>
              <a:rPr lang="ru-RU" sz="2900" dirty="0" smtClean="0">
                <a:solidFill>
                  <a:srgbClr val="0070C0"/>
                </a:solidFill>
                <a:effectLst/>
              </a:rPr>
              <a:t>Я (Романтика)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має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специфічну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900" u="sng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присвяту</a:t>
            </a:r>
            <a:r>
              <a:rPr lang="ru-RU" sz="2900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: «</a:t>
            </a:r>
            <a:r>
              <a:rPr lang="ru-RU" sz="2900" u="sng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Цвітові</a:t>
            </a:r>
            <a:r>
              <a:rPr lang="ru-RU" sz="2900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900" u="sng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яблуні</a:t>
            </a:r>
            <a:r>
              <a:rPr lang="ru-RU" sz="2900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»,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новелі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М.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Коцюбинського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, де душа головного героя, батька, у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якого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померла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донька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,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подібно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до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душі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«Я» .У М.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Хвильового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центром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уваги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є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душа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ліричного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героя,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що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змагається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між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революційним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обов'язком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та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гуманістичним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началом.</a:t>
            </a:r>
            <a:b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</a:br>
            <a:r>
              <a:rPr lang="ru-RU" sz="2900" dirty="0" smtClean="0">
                <a:solidFill>
                  <a:srgbClr val="0070C0"/>
                </a:solidFill>
                <a:effectLst/>
              </a:rPr>
              <a:t>Жанр: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Психологічна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новела</a:t>
            </a:r>
            <a:b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</a:br>
            <a:r>
              <a:rPr lang="ru-RU" sz="2900" dirty="0" smtClean="0">
                <a:solidFill>
                  <a:srgbClr val="0070C0"/>
                </a:solidFill>
                <a:effectLst/>
              </a:rPr>
              <a:t>Тема: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антигуманний</a:t>
            </a:r>
            <a:r>
              <a:rPr lang="ru-RU" sz="2900" dirty="0" smtClean="0">
                <a:effectLst/>
              </a:rPr>
              <a:t>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руйнівний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характер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громадянської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війни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й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революції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,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що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призвели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до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зречення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власного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«Я»,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протиборства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добра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і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зла в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душі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головного героя,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його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роздвоєності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: «Я —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чекіст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,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але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і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людина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».</a:t>
            </a:r>
            <a:r>
              <a:rPr lang="ru-RU" sz="2900" dirty="0" smtClean="0">
                <a:solidFill>
                  <a:schemeClr val="tx1"/>
                </a:solidFill>
              </a:rPr>
              <a:t/>
            </a:r>
            <a:br>
              <a:rPr lang="ru-RU" sz="2900" dirty="0" smtClean="0">
                <a:solidFill>
                  <a:schemeClr val="tx1"/>
                </a:solidFill>
              </a:rPr>
            </a:br>
            <a:r>
              <a:rPr lang="ru-RU" sz="2900" dirty="0" err="1" smtClean="0">
                <a:solidFill>
                  <a:srgbClr val="0070C0"/>
                </a:solidFill>
                <a:effectLst/>
              </a:rPr>
              <a:t>Ідея</a:t>
            </a:r>
            <a:r>
              <a:rPr lang="ru-RU" sz="2900" dirty="0" smtClean="0">
                <a:solidFill>
                  <a:srgbClr val="0070C0"/>
                </a:solidFill>
                <a:effectLst/>
              </a:rPr>
              <a:t>: 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Світ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врятує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любов,усепрощення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.</a:t>
            </a:r>
            <a:b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</a:br>
            <a:r>
              <a:rPr lang="ru-RU" sz="2900" dirty="0" err="1" smtClean="0">
                <a:solidFill>
                  <a:srgbClr val="0070C0"/>
                </a:solidFill>
                <a:effectLst/>
              </a:rPr>
              <a:t>Композиція</a:t>
            </a:r>
            <a:r>
              <a:rPr lang="ru-RU" sz="2900" dirty="0" smtClean="0">
                <a:solidFill>
                  <a:srgbClr val="0070C0"/>
                </a:solidFill>
                <a:effectLst/>
              </a:rPr>
              <a:t>: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Заспів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та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короткі</a:t>
            </a:r>
            <a:r>
              <a:rPr lang="ru-RU" sz="29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три </a:t>
            </a:r>
            <a:r>
              <a:rPr lang="ru-RU" sz="29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частини</a:t>
            </a:r>
            <a:endParaRPr lang="ru-RU" sz="2900" dirty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ортретCSI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1520" y="260648"/>
            <a:ext cx="5148064" cy="51480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92080" y="260648"/>
            <a:ext cx="3600400" cy="4320480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Микола Хвильовий </a:t>
            </a:r>
            <a:r>
              <a:rPr lang="uk-U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uk-UA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Фітільов</a:t>
            </a:r>
            <a:r>
              <a:rPr lang="uk-U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uk-UA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-український</a:t>
            </a:r>
            <a:r>
              <a:rPr lang="uk-U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прозаїк, поет, публіцист, один з основоположників пореволюційної української прози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сестри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3527" y="2852936"/>
            <a:ext cx="5262689" cy="370926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568952" cy="2304256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Народився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</a:t>
            </a:r>
            <a:r>
              <a:rPr lang="ru-RU" sz="2800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грудня</a:t>
            </a:r>
            <a:r>
              <a:rPr lang="ru-RU" sz="28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1893 р.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селі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Тростяниці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тепер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Сумщина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сім'ї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вчителів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народився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Микола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Григорович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Фітільов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Мав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двох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братів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трьох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сестер.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Навчавсяу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початковій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школі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Богодухівській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гімназії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6-го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класу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якої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виключений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участь у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революційній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організації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8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0112" y="5877272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 сестрами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3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364088" y="620688"/>
            <a:ext cx="3512866" cy="4824536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4906888" cy="6156920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1916 року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Хвильовий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опинився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фронтах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Першої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світової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війни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В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цей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 став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більшовиком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1918 року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організував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очолив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повстанський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загін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воював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гетьманцями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петлюрівцями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дроздовцями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1919 року вступив до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комуністичної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партії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Перші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поезії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Хвильового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(«Шляхи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мистецтва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»)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вийшли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друком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1917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році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ikola_hviloviy_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779912" y="332655"/>
            <a:ext cx="4968552" cy="4692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3322712" cy="6120680"/>
          </a:xfrm>
        </p:spPr>
        <p:txBody>
          <a:bodyPr>
            <a:normAutofit/>
          </a:bodyPr>
          <a:lstStyle/>
          <a:p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1921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—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живе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працює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Харкові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де активно заявив про себе як один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організаторів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літературно-художнього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життя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член-засновник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багатьох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тогочасних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літературних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організацій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“Гарту”, “ВАПЛІТЕ”, “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Пролітфронту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етюди256_2---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1520" y="2780928"/>
            <a:ext cx="4176464" cy="31323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700536"/>
          </a:xfrm>
        </p:spPr>
        <p:txBody>
          <a:bodyPr>
            <a:norm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1921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році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Харкові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Хвильовий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дебютував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як поет, видавши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поетичні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книги: «В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електричний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вік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«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Молодість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1923 р.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вийшла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прозова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книга  «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етюди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 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Наступного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року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вийшла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друком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одна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збірка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новел та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оповідань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«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Осінь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 descr="сині етюди44x461_mikola-hviloviy-sin-etyudi-bblotechka-na-dobriy-vechr-lvov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6016" y="3356992"/>
            <a:ext cx="3888431" cy="29163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влльд2_f0_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876256" y="3717032"/>
            <a:ext cx="2016224" cy="2853211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19256" cy="3996680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Збірку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</a:t>
            </a:r>
            <a:r>
              <a:rPr lang="ru-RU" sz="28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Осінь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вважати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вершиною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творчості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Хвильового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Вона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зміцнила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авторитет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письменника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набула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популярності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за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межами.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Закріпила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«школу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Хвильового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стиль, названий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письменником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«романтикою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вітаїзму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 Москва негативно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сприйняла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твори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письменника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заборонено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друкувати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романи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Вальдшнепи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та «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Іроїда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конфісковані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вже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публікації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перших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Содержимое 3" descr="діячі культури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15816" y="3789040"/>
            <a:ext cx="3588439" cy="270892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79512" y="5373216"/>
            <a:ext cx="29523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Хвильовий серед  діячів культури м. Києва, 1923р.</a:t>
            </a:r>
          </a:p>
          <a:p>
            <a:r>
              <a:rPr lang="uk-UA" dirty="0" smtClean="0"/>
              <a:t>(третій ряд,зліва)</a:t>
            </a:r>
            <a:endParaRPr lang="ru-RU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спілка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83568" y="2564904"/>
            <a:ext cx="4725175" cy="365554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136904" cy="259228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нападки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Хвильовий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грудні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1925 —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січні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1926 року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організував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найпотужнішу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літературну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структуру — «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Вільну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академію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пролетарської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(ВАПЛІТЕ), до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якої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увійшли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колишні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члени «Гарту», «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Жовтня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дехто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«Плугу». 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36096" y="5301208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Хвильовий, член спілки пролетарських письменників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52400"/>
            <a:ext cx="4536504" cy="6012904"/>
          </a:xfrm>
        </p:spPr>
        <p:txBody>
          <a:bodyPr>
            <a:normAutofit/>
          </a:bodyPr>
          <a:lstStyle/>
          <a:p>
            <a:r>
              <a:rPr lang="ru-RU" sz="2800" dirty="0" err="1" smtClean="0">
                <a:solidFill>
                  <a:schemeClr val="tx1"/>
                </a:solidFill>
                <a:effectLst/>
              </a:rPr>
              <a:t>Він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був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організатором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і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головним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ідейним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трибуном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українського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Відродження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лідером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цілого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літературного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покоління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. </a:t>
            </a:r>
            <a:br>
              <a:rPr lang="ru-RU" sz="2800" dirty="0" smtClean="0">
                <a:solidFill>
                  <a:schemeClr val="tx1"/>
                </a:solidFill>
                <a:effectLst/>
              </a:rPr>
            </a:br>
            <a:r>
              <a:rPr lang="ru-RU" sz="2800" dirty="0" smtClean="0">
                <a:solidFill>
                  <a:schemeClr val="tx1"/>
                </a:solidFill>
                <a:effectLst/>
              </a:rPr>
              <a:t>   ВАПЛІТЕ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прийняла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вимоги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комуністичної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партії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в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питаннях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літературної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політики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і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зайняла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незалежну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позицію</a:t>
            </a:r>
            <a:r>
              <a:rPr lang="ru-RU" sz="2800" dirty="0" smtClean="0">
                <a:solidFill>
                  <a:srgbClr val="0070C0"/>
                </a:solidFill>
                <a:effectLst/>
              </a:rPr>
              <a:t>. </a:t>
            </a:r>
            <a:r>
              <a:rPr lang="ru-RU" sz="2800" u="sng" dirty="0" smtClean="0">
                <a:solidFill>
                  <a:srgbClr val="0070C0"/>
                </a:solidFill>
                <a:effectLst/>
              </a:rPr>
              <a:t>Метою</a:t>
            </a:r>
            <a:r>
              <a:rPr lang="ru-RU" sz="2800" dirty="0" smtClean="0">
                <a:solidFill>
                  <a:srgbClr val="0070C0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організації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було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творення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нової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української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літератури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кваліфікованими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/>
              </a:rPr>
              <a:t>митцями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.</a:t>
            </a:r>
            <a:endParaRPr lang="ru-RU" sz="2800" dirty="0">
              <a:solidFill>
                <a:schemeClr val="tx1"/>
              </a:solidFill>
              <a:effectLst/>
            </a:endParaRPr>
          </a:p>
        </p:txBody>
      </p:sp>
      <p:pic>
        <p:nvPicPr>
          <p:cNvPr id="6" name="Содержимое 5" descr="вапліте журнад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860032" y="188640"/>
            <a:ext cx="4025247" cy="6192688"/>
          </a:xfrm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105</TotalTime>
  <Words>517</Words>
  <Application>Microsoft Office PowerPoint</Application>
  <PresentationFormat>Экран (4:3)</PresentationFormat>
  <Paragraphs>44</Paragraphs>
  <Slides>18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Бумажная</vt:lpstr>
      <vt:lpstr>Микола Хвильовий</vt:lpstr>
      <vt:lpstr>Микола Хвильовий (Фітільов) -український прозаїк, поет, публіцист, один з основоположників пореволюційної української прози</vt:lpstr>
      <vt:lpstr>Народився 13 грудня 1893 р. в селі Тростяниці (тепер Сумщина) в сім'ї вчителів народився Микола Григорович Фітільов. Мав двох братів і трьох сестер. Навчавсяу початковій школі, Богодухівській гімназії, з 6-го класу якої був виключений за участь у революційній організації.</vt:lpstr>
      <vt:lpstr>З 1916 року Хвильовий опинився на фронтах Першої світової війни. В цей час став більшовиком. 1918 року організував і очолив повстанський загін, воював з гетьманцями, петлюрівцями, дроздовцями. 1919 року вступив до комуністичної партії. Перші поезії Хвильового («Шляхи мистецтва») вийшли друком у 1917 році.</vt:lpstr>
      <vt:lpstr>з 1921p. — живе й працює в Харкові, де активно заявив про себе як один з організаторів літературно-художнього життя, член-засновник багатьох тогочасних літературних організацій — “Гарту”, “ВАПЛІТЕ”, “Пролітфронту”. </vt:lpstr>
      <vt:lpstr>У 1921 році у Харкові Хвильовий дебютував як поет, видавши поетичні книги: «В електричний вік», «Молодість».  У 1923 р. вийшла його прозова книга  «Сині етюди».  Наступного року вийшла друком ще одна збірка новел та оповідань — «Осінь». </vt:lpstr>
      <vt:lpstr>Збірку «Осінь» можна вважати вершиною творчості Хвильового. Вона зміцнила авторитет письменника, набула популярності в Україні та за її межами. Закріпила «школу Хвильового» і стиль, названий письменником «романтикою вітаїзму». Москва негативно сприйняла це і твори письменника було заборонено друкувати. Його романи «Вальдшнепи» та «Іроїда» були конфісковані вже після публікації перших частин</vt:lpstr>
      <vt:lpstr>У відповідь на нападки Хвильовий у грудні 1925 — січні 1926 року організував найпотужнішу літературну структуру — «Вільну академію пролетарської літератури» (ВАПЛІТЕ), до якої увійшли колишні члени «Гарту», «Жовтня», дехто з «Плугу».  </vt:lpstr>
      <vt:lpstr>Він був організатором і головним ідейним трибуном українського Відродження, лідером цілого літературного покоління.     ВАПЛІТЕ прийняла вимоги комуністичної партії в питаннях літературної політики і зайняла незалежну позицію. Метою організації було творення нової української літератури кваліфікованими митцями.</vt:lpstr>
      <vt:lpstr>Друга відповідь Хвильового ідеологічним нападникам була ідейною. Він опублікував окремими книжками три серії памфлетів: «Камо Грядеши»; «Думки проти течії»; «Апологети писаризму» і «До потреби культурної революції». Четверту збірку — «Україна чи Малоросія?» — не було допущено до друку. </vt:lpstr>
      <vt:lpstr>Три головні тези памфлетів:  — залучення українського мистецтва до світового, зокрема до західноєвропейського;  — самостійність України (Росія повинна відійти в свої етнографічні межі — кінець російської гегемонії);  — здійснення українським мистецтвом великої місії — започаткувати нове велике культурне коло, умовну назву якому Хвильовий дав як «азіатський ренесанс». </vt:lpstr>
      <vt:lpstr>В 1927 році Каганович на з'їзді КП(б)У таврував Хвильового як прихильника реставрації буржуазної влади. Відтоді в літературу з подачі Москви увійшов термін «хвильовізм», що ототожнювався з фашизмом.    Щоб урятувати ВАПЛІТЕ, Хвильовий, Яловий і Досвітній виступили у пресі зі спокутувальним листом, вийшли з організації . Але після самоліквідації ВАПЛІТЕ, було створено Політфронт.</vt:lpstr>
      <vt:lpstr>Почалися арешти найближчих товаришів. Першим заарештували ініціатора створення ВАПЛІТЕ Михайла Ялового. Хвильовий розумів, що почався розгром ВАПЛІТЕ. В репресивні роки сама лише належність до цієї організації вважалася серйозним обвинуваченням. </vt:lpstr>
      <vt:lpstr>Хвильовий намагався врятувати Ялового  але, зрозумівши, що всі його дії безрезультатні, вирішив принести себе в жертву, щоб власною смертю врятувати товаришів. 13.05.1933 у Харкові покінчив життя самогубством.</vt:lpstr>
      <vt:lpstr>Особисте життя 1919 року Микола Фітільов одружується з учителькою Катериною Гащенко. На початку 1921 року залишає в Богодухові, дружину та маленьку доньку і до Харкова. Там Хвильовий одружився із Юлією Уманцевою, яка мала  дочку від першого шлюбу - Любов. В передсмертній записці 13 травня 1933 року заповів їй усе своє майно й авторські права. </vt:lpstr>
      <vt:lpstr>Перші поетичні збірки М. Хвильового — «Молодість» (1921), «Досвітні симфонії» (1922), поема «В електричний вік» (1921) які були позначені впливами неоромантизму та імпресіонізму Збірка його прозових творів «Сині етюди» (1923) стала якісно новим етапом в розвитку тогочасної української літератури, відкрила для неї нові естетичні обрії. Центральною для творчої манери М. Хвильового залишається проблема людини, людини в її стосунках з революцією та історією, людини, яка спізнала весь трагізм буття сучасного їй світу. Конфлікт гуманізму та фанатизму осмислюється тут в усій своїй повноті. </vt:lpstr>
      <vt:lpstr> Я (Романтика) має специфічну присвяту: «Цвітові яблуні», новелі М. Коцюбинського, де душа головного героя, батька, у якого померла донька, подібно до душі «Я» .У М. Хвильового центром уваги є душа ліричного героя, що змагається між революційним обов'язком та гуманістичним началом. Жанр: Психологічна новела Тема: антигуманний руйнівний характер громадянської війни й революції, що призвели до зречення власного «Я», протиборства добра і зла в душі головного героя, його роздвоєності: «Я — чекіст, але і людина». Ідея:  Світ врятує любов,усепрощення. Композиція: Заспів та короткі три частини</vt:lpstr>
      <vt:lpstr>Слайд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Микола Хвильовий</dc:title>
  <dc:creator>Лиза</dc:creator>
  <cp:lastModifiedBy>Лиза</cp:lastModifiedBy>
  <cp:revision>15</cp:revision>
  <dcterms:created xsi:type="dcterms:W3CDTF">2013-10-10T17:57:01Z</dcterms:created>
  <dcterms:modified xsi:type="dcterms:W3CDTF">2013-10-10T19:43:37Z</dcterms:modified>
</cp:coreProperties>
</file>