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ECB1EFF4-9A90-4113-BCFA-357DA498CCC7}" type="datetimeFigureOut">
              <a:rPr lang="uk-UA" smtClean="0"/>
              <a:pPr/>
              <a:t>23.05.2014</a:t>
            </a:fld>
            <a:endParaRPr lang="uk-UA"/>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uk-UA"/>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F03B9F98-3094-44BF-A7A0-E1D1AAC666D6}" type="slidenum">
              <a:rPr lang="uk-UA" smtClean="0"/>
              <a:pPr/>
              <a:t>‹#›</a:t>
            </a:fld>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CB1EFF4-9A90-4113-BCFA-357DA498CCC7}" type="datetimeFigureOut">
              <a:rPr lang="uk-UA" smtClean="0"/>
              <a:pPr/>
              <a:t>23.05.2014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03B9F98-3094-44BF-A7A0-E1D1AAC666D6}"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CB1EFF4-9A90-4113-BCFA-357DA498CCC7}" type="datetimeFigureOut">
              <a:rPr lang="uk-UA" smtClean="0"/>
              <a:pPr/>
              <a:t>23.05.2014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03B9F98-3094-44BF-A7A0-E1D1AAC666D6}"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ECB1EFF4-9A90-4113-BCFA-357DA498CCC7}" type="datetimeFigureOut">
              <a:rPr lang="uk-UA" smtClean="0"/>
              <a:pPr/>
              <a:t>23.05.2014</a:t>
            </a:fld>
            <a:endParaRPr lang="uk-UA"/>
          </a:p>
        </p:txBody>
      </p:sp>
      <p:sp>
        <p:nvSpPr>
          <p:cNvPr id="9" name="Номер слайда 8"/>
          <p:cNvSpPr>
            <a:spLocks noGrp="1"/>
          </p:cNvSpPr>
          <p:nvPr>
            <p:ph type="sldNum" sz="quarter" idx="15"/>
          </p:nvPr>
        </p:nvSpPr>
        <p:spPr/>
        <p:txBody>
          <a:bodyPr rtlCol="0"/>
          <a:lstStyle/>
          <a:p>
            <a:fld id="{F03B9F98-3094-44BF-A7A0-E1D1AAC666D6}" type="slidenum">
              <a:rPr lang="uk-UA" smtClean="0"/>
              <a:pPr/>
              <a:t>‹#›</a:t>
            </a:fld>
            <a:endParaRPr lang="uk-UA"/>
          </a:p>
        </p:txBody>
      </p:sp>
      <p:sp>
        <p:nvSpPr>
          <p:cNvPr id="10" name="Нижний колонтитул 9"/>
          <p:cNvSpPr>
            <a:spLocks noGrp="1"/>
          </p:cNvSpPr>
          <p:nvPr>
            <p:ph type="ftr" sz="quarter" idx="16"/>
          </p:nvPr>
        </p:nvSpPr>
        <p:spPr/>
        <p:txBody>
          <a:bodyPr rtlCol="0"/>
          <a:lstStyle/>
          <a:p>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ECB1EFF4-9A90-4113-BCFA-357DA498CCC7}" type="datetimeFigureOut">
              <a:rPr lang="uk-UA" smtClean="0"/>
              <a:pPr/>
              <a:t>23.05.2014</a:t>
            </a:fld>
            <a:endParaRPr lang="uk-UA"/>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uk-UA"/>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F03B9F98-3094-44BF-A7A0-E1D1AAC666D6}" type="slidenum">
              <a:rPr lang="uk-UA" smtClean="0"/>
              <a:pPr/>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ECB1EFF4-9A90-4113-BCFA-357DA498CCC7}" type="datetimeFigureOut">
              <a:rPr lang="uk-UA" smtClean="0"/>
              <a:pPr/>
              <a:t>23.05.2014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F03B9F98-3094-44BF-A7A0-E1D1AAC666D6}" type="slidenum">
              <a:rPr lang="uk-UA" smtClean="0"/>
              <a:pPr/>
              <a:t>‹#›</a:t>
            </a:fld>
            <a:endParaRPr lang="uk-UA"/>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ECB1EFF4-9A90-4113-BCFA-357DA498CCC7}" type="datetimeFigureOut">
              <a:rPr lang="uk-UA" smtClean="0"/>
              <a:pPr/>
              <a:t>23.05.2014</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F03B9F98-3094-44BF-A7A0-E1D1AAC666D6}" type="slidenum">
              <a:rPr lang="uk-UA" smtClean="0"/>
              <a:pPr/>
              <a:t>‹#›</a:t>
            </a:fld>
            <a:endParaRPr lang="uk-UA"/>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ECB1EFF4-9A90-4113-BCFA-357DA498CCC7}" type="datetimeFigureOut">
              <a:rPr lang="uk-UA" smtClean="0"/>
              <a:pPr/>
              <a:t>23.05.2014</a:t>
            </a:fld>
            <a:endParaRPr lang="uk-UA"/>
          </a:p>
        </p:txBody>
      </p:sp>
      <p:sp>
        <p:nvSpPr>
          <p:cNvPr id="7" name="Номер слайда 6"/>
          <p:cNvSpPr>
            <a:spLocks noGrp="1"/>
          </p:cNvSpPr>
          <p:nvPr>
            <p:ph type="sldNum" sz="quarter" idx="11"/>
          </p:nvPr>
        </p:nvSpPr>
        <p:spPr/>
        <p:txBody>
          <a:bodyPr rtlCol="0"/>
          <a:lstStyle/>
          <a:p>
            <a:fld id="{F03B9F98-3094-44BF-A7A0-E1D1AAC666D6}" type="slidenum">
              <a:rPr lang="uk-UA" smtClean="0"/>
              <a:pPr/>
              <a:t>‹#›</a:t>
            </a:fld>
            <a:endParaRPr lang="uk-UA"/>
          </a:p>
        </p:txBody>
      </p:sp>
      <p:sp>
        <p:nvSpPr>
          <p:cNvPr id="8" name="Нижний колонтитул 7"/>
          <p:cNvSpPr>
            <a:spLocks noGrp="1"/>
          </p:cNvSpPr>
          <p:nvPr>
            <p:ph type="ftr" sz="quarter" idx="12"/>
          </p:nvPr>
        </p:nvSpPr>
        <p:spPr/>
        <p:txBody>
          <a:bodyPr rtlCol="0"/>
          <a:lstStyle/>
          <a:p>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CB1EFF4-9A90-4113-BCFA-357DA498CCC7}" type="datetimeFigureOut">
              <a:rPr lang="uk-UA" smtClean="0"/>
              <a:pPr/>
              <a:t>23.05.2014</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F03B9F98-3094-44BF-A7A0-E1D1AAC666D6}"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ECB1EFF4-9A90-4113-BCFA-357DA498CCC7}" type="datetimeFigureOut">
              <a:rPr lang="uk-UA" smtClean="0"/>
              <a:pPr/>
              <a:t>23.05.2014</a:t>
            </a:fld>
            <a:endParaRPr lang="uk-UA"/>
          </a:p>
        </p:txBody>
      </p:sp>
      <p:sp>
        <p:nvSpPr>
          <p:cNvPr id="22" name="Номер слайда 21"/>
          <p:cNvSpPr>
            <a:spLocks noGrp="1"/>
          </p:cNvSpPr>
          <p:nvPr>
            <p:ph type="sldNum" sz="quarter" idx="15"/>
          </p:nvPr>
        </p:nvSpPr>
        <p:spPr/>
        <p:txBody>
          <a:bodyPr rtlCol="0"/>
          <a:lstStyle/>
          <a:p>
            <a:fld id="{F03B9F98-3094-44BF-A7A0-E1D1AAC666D6}" type="slidenum">
              <a:rPr lang="uk-UA" smtClean="0"/>
              <a:pPr/>
              <a:t>‹#›</a:t>
            </a:fld>
            <a:endParaRPr lang="uk-UA"/>
          </a:p>
        </p:txBody>
      </p:sp>
      <p:sp>
        <p:nvSpPr>
          <p:cNvPr id="23" name="Нижний колонтитул 22"/>
          <p:cNvSpPr>
            <a:spLocks noGrp="1"/>
          </p:cNvSpPr>
          <p:nvPr>
            <p:ph type="ftr" sz="quarter" idx="16"/>
          </p:nvPr>
        </p:nvSpPr>
        <p:spPr/>
        <p:txBody>
          <a:bodyPr rtlCol="0"/>
          <a:lstStyle/>
          <a:p>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ECB1EFF4-9A90-4113-BCFA-357DA498CCC7}" type="datetimeFigureOut">
              <a:rPr lang="uk-UA" smtClean="0"/>
              <a:pPr/>
              <a:t>23.05.2014</a:t>
            </a:fld>
            <a:endParaRPr lang="uk-UA"/>
          </a:p>
        </p:txBody>
      </p:sp>
      <p:sp>
        <p:nvSpPr>
          <p:cNvPr id="18" name="Номер слайда 17"/>
          <p:cNvSpPr>
            <a:spLocks noGrp="1"/>
          </p:cNvSpPr>
          <p:nvPr>
            <p:ph type="sldNum" sz="quarter" idx="11"/>
          </p:nvPr>
        </p:nvSpPr>
        <p:spPr/>
        <p:txBody>
          <a:bodyPr rtlCol="0"/>
          <a:lstStyle/>
          <a:p>
            <a:fld id="{F03B9F98-3094-44BF-A7A0-E1D1AAC666D6}" type="slidenum">
              <a:rPr lang="uk-UA" smtClean="0"/>
              <a:pPr/>
              <a:t>‹#›</a:t>
            </a:fld>
            <a:endParaRPr lang="uk-UA"/>
          </a:p>
        </p:txBody>
      </p:sp>
      <p:sp>
        <p:nvSpPr>
          <p:cNvPr id="21" name="Нижний колонтитул 20"/>
          <p:cNvSpPr>
            <a:spLocks noGrp="1"/>
          </p:cNvSpPr>
          <p:nvPr>
            <p:ph type="ftr" sz="quarter" idx="12"/>
          </p:nvPr>
        </p:nvSpPr>
        <p:spPr/>
        <p:txBody>
          <a:bodyPr rtlCol="0"/>
          <a:lstStyle/>
          <a:p>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CB1EFF4-9A90-4113-BCFA-357DA498CCC7}" type="datetimeFigureOut">
              <a:rPr lang="uk-UA" smtClean="0"/>
              <a:pPr/>
              <a:t>23.05.2014</a:t>
            </a:fld>
            <a:endParaRPr lang="uk-UA"/>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uk-UA"/>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03B9F98-3094-44BF-A7A0-E1D1AAC666D6}"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ukrclassic.com.ua/katalog/o/oles-oleksandr/1267-oleksandr-oles-po-dorozi-v-kazku?limitstart=0"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uk.wikipedia.org/wiki/1909"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uk.wikipedia.org/wiki/%D0%9A%D0%BE%D0%B1%D0%B8%D0%BB%D1%8F%D0%BD%D1%81%D1%8C%D0%BA%D0%B0_%D0%9E%D0%BB%D1%8C%D0%B3%D0%B0_%D0%AE%D0%BB%D1%96%D0%B0%D0%BD%D1%96%D0%B2%D0%BD%D0%B0" TargetMode="External"/><Relationship Id="rId4" Type="http://schemas.openxmlformats.org/officeDocument/2006/relationships/hyperlink" Target="http://uk.wikipedia.org/wiki/191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uk.wikipedia.org/wiki/%D0%86%D1%82%D0%B0%D0%BB%D1%96%D1%8F"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uk.wikipedia.org/wiki/%D0%9E%D0%BB%D0%B5%D0%B3_%D0%9E%D0%BB%D1%8C%D0%B6%D0%B8%D1%87"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000232" y="2000240"/>
            <a:ext cx="6172200" cy="2214578"/>
          </a:xfrm>
        </p:spPr>
        <p:txBody>
          <a:bodyPr>
            <a:normAutofit/>
          </a:bodyPr>
          <a:lstStyle/>
          <a:p>
            <a:r>
              <a:rPr lang="uk-UA" sz="28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Життєвий шлях та творчість</a:t>
            </a:r>
            <a:endParaRPr lang="uk-UA" sz="28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4" name="Прямоугольник 3"/>
          <p:cNvSpPr/>
          <p:nvPr/>
        </p:nvSpPr>
        <p:spPr>
          <a:xfrm>
            <a:off x="214250" y="0"/>
            <a:ext cx="8929750" cy="1754326"/>
          </a:xfrm>
          <a:prstGeom prst="rect">
            <a:avLst/>
          </a:prstGeom>
          <a:noFill/>
        </p:spPr>
        <p:txBody>
          <a:bodyPr wrap="square" lIns="91440" tIns="45720" rIns="91440" bIns="45720">
            <a:spAutoFit/>
          </a:bodyPr>
          <a:lstStyle/>
          <a:p>
            <a:pPr algn="ctr"/>
            <a:r>
              <a:rPr lang="uk-UA" sz="54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Олександр Іванович Олесь(Кандиба)</a:t>
            </a:r>
            <a:endParaRPr lang="uk-UA" sz="54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14338" name="Picture 2" descr="Олександр Олесь.jpg"/>
          <p:cNvPicPr>
            <a:picLocks noChangeAspect="1" noChangeArrowheads="1"/>
          </p:cNvPicPr>
          <p:nvPr/>
        </p:nvPicPr>
        <p:blipFill>
          <a:blip r:embed="rId2"/>
          <a:srcRect/>
          <a:stretch>
            <a:fillRect/>
          </a:stretch>
        </p:blipFill>
        <p:spPr bwMode="auto">
          <a:xfrm>
            <a:off x="2857488" y="2786058"/>
            <a:ext cx="3714776" cy="322510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c6400137430.jpg"/>
          <p:cNvPicPr>
            <a:picLocks noChangeAspect="1"/>
          </p:cNvPicPr>
          <p:nvPr/>
        </p:nvPicPr>
        <p:blipFill>
          <a:blip r:embed="rId2"/>
          <a:stretch>
            <a:fillRect/>
          </a:stretch>
        </p:blipFill>
        <p:spPr>
          <a:xfrm>
            <a:off x="-214346" y="0"/>
            <a:ext cx="9144000" cy="6858000"/>
          </a:xfrm>
          <a:prstGeom prst="rect">
            <a:avLst/>
          </a:prstGeom>
        </p:spPr>
      </p:pic>
      <p:sp>
        <p:nvSpPr>
          <p:cNvPr id="3" name="Содержимое 2"/>
          <p:cNvSpPr>
            <a:spLocks noGrp="1"/>
          </p:cNvSpPr>
          <p:nvPr>
            <p:ph sz="quarter" idx="1"/>
          </p:nvPr>
        </p:nvSpPr>
        <p:spPr>
          <a:xfrm>
            <a:off x="457200" y="0"/>
            <a:ext cx="7467600" cy="6473952"/>
          </a:xfrm>
        </p:spPr>
        <p:txBody>
          <a:bodyPr>
            <a:normAutofit fontScale="77500" lnSpcReduction="20000"/>
          </a:bodyPr>
          <a:lstStyle/>
          <a:p>
            <a:r>
              <a:rPr lang="uk-UA" dirty="0" smtClean="0">
                <a:solidFill>
                  <a:schemeClr val="bg1"/>
                </a:solidFill>
              </a:rPr>
              <a:t>У такому контексті символічними постають і образи Дівчини й Хлопчика. Дівчина — це ніби символ вагання між мрією (яка все ж таки примарна) і тим, що вже є, тобто дійсністю. Показово, що Дівчина, хоч і вступає в суперечку ідей з Ним, остаточно не зневірюється в існуванні Казки, в тому, що там буде краще. Хлопчик років десяти, який справді живе в Казці, є доказом того, що вона існує. Але найголовніше смислове навантаження цього образу полягає в тому, що для того,, щоб потрапити до Казки, треба бути духовно чистим, відкритим до всього нового, як дитина, і вірити в свої сили, довіряти самому собі, чого не вистачило навіть Йому.</a:t>
            </a:r>
          </a:p>
          <a:p>
            <a:r>
              <a:rPr lang="uk-UA" dirty="0" smtClean="0">
                <a:solidFill>
                  <a:schemeClr val="bg1"/>
                </a:solidFill>
              </a:rPr>
              <a:t>Можна припустити, що саме дорога </a:t>
            </a:r>
            <a:r>
              <a:rPr lang="uk-UA" dirty="0" err="1" smtClean="0">
                <a:solidFill>
                  <a:schemeClr val="bg1"/>
                </a:solidFill>
              </a:rPr>
              <a:t>дб</a:t>
            </a:r>
            <a:r>
              <a:rPr lang="uk-UA" dirty="0" smtClean="0">
                <a:solidFill>
                  <a:schemeClr val="bg1"/>
                </a:solidFill>
              </a:rPr>
              <a:t> Казки є метою блукань, що характеризує її як символ страждань, можливість очищення від темряви. Така сліпота натовпу (чи то вроджена, чи набута) в умовах вічної темряви, коли «В цім лісі завжди ніч — вночі день», є співзвучною до сліпоти в драмі М. Метерлінка «Сліпі».</a:t>
            </a:r>
          </a:p>
          <a:p>
            <a:r>
              <a:rPr lang="uk-UA" dirty="0" smtClean="0">
                <a:solidFill>
                  <a:schemeClr val="bg1"/>
                </a:solidFill>
              </a:rPr>
              <a:t>В етюді «По дорозі в Казку» відчутний вияв філософії двох світів — матеріального й духовного. І хоча духовний світ є вищим, ціннішим, перемагає матеріальний, звідси й песимістичний фінал твору, адже до Казки не потрапив ніхто. Автор залишає відкритим питання, чи вдасться комусь із тих, хто пішов назад у темряву, бодай одним оком побачити, цю Казку.</a:t>
            </a:r>
          </a:p>
          <a:p>
            <a:endParaRPr lang="uk-U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522861.jpg"/>
          <p:cNvPicPr>
            <a:picLocks noChangeAspect="1"/>
          </p:cNvPicPr>
          <p:nvPr/>
        </p:nvPicPr>
        <p:blipFill>
          <a:blip r:embed="rId2"/>
          <a:stretch>
            <a:fillRect/>
          </a:stretch>
        </p:blipFill>
        <p:spPr>
          <a:xfrm>
            <a:off x="0" y="0"/>
            <a:ext cx="9144000" cy="6858000"/>
          </a:xfrm>
          <a:prstGeom prst="rect">
            <a:avLst/>
          </a:prstGeom>
        </p:spPr>
      </p:pic>
      <p:sp>
        <p:nvSpPr>
          <p:cNvPr id="3" name="Содержимое 2"/>
          <p:cNvSpPr>
            <a:spLocks noGrp="1"/>
          </p:cNvSpPr>
          <p:nvPr>
            <p:ph sz="quarter" idx="1"/>
          </p:nvPr>
        </p:nvSpPr>
        <p:spPr>
          <a:xfrm>
            <a:off x="457200" y="571480"/>
            <a:ext cx="7467600" cy="5902472"/>
          </a:xfrm>
        </p:spPr>
        <p:txBody>
          <a:bodyPr/>
          <a:lstStyle/>
          <a:p>
            <a:r>
              <a:rPr lang="uk-UA" b="1" i="1" dirty="0" smtClean="0">
                <a:solidFill>
                  <a:schemeClr val="bg1"/>
                </a:solidFill>
              </a:rPr>
              <a:t>Рекомендуємо сайт для прочитання етюду на три картини “ По дорозі в </a:t>
            </a:r>
            <a:r>
              <a:rPr lang="uk-UA" b="1" i="1" dirty="0" err="1" smtClean="0">
                <a:solidFill>
                  <a:schemeClr val="bg1"/>
                </a:solidFill>
              </a:rPr>
              <a:t>казку</a:t>
            </a:r>
            <a:r>
              <a:rPr lang="uk-UA" dirty="0" err="1" smtClean="0">
                <a:solidFill>
                  <a:schemeClr val="bg1"/>
                </a:solidFill>
              </a:rPr>
              <a:t>”</a:t>
            </a:r>
            <a:r>
              <a:rPr lang="uk-UA" dirty="0" smtClean="0">
                <a:solidFill>
                  <a:schemeClr val="bg1"/>
                </a:solidFill>
              </a:rPr>
              <a:t>: </a:t>
            </a:r>
            <a:r>
              <a:rPr lang="en-US" dirty="0" smtClean="0">
                <a:hlinkClick r:id="rId3"/>
              </a:rPr>
              <a:t>http://ukrclassic.com.ua/katalog/o/oles-oleksandr/1267-oleksandr-oles-po-dorozi-v-kazku?limitstart=0</a:t>
            </a:r>
            <a:endParaRPr lang="uk-UA" dirty="0" smtClean="0"/>
          </a:p>
          <a:p>
            <a:endParaRPr lang="uk-UA" dirty="0" smtClean="0"/>
          </a:p>
          <a:p>
            <a:endParaRPr lang="uk-UA" dirty="0" smtClean="0"/>
          </a:p>
          <a:p>
            <a:endParaRPr lang="uk-UA" dirty="0" smtClean="0"/>
          </a:p>
          <a:p>
            <a:endParaRPr lang="uk-UA" dirty="0" smtClean="0"/>
          </a:p>
          <a:p>
            <a:endParaRPr lang="uk-UA" b="1" dirty="0" smtClean="0"/>
          </a:p>
          <a:p>
            <a:r>
              <a:rPr lang="uk-UA" b="1" dirty="0" smtClean="0">
                <a:solidFill>
                  <a:schemeClr val="bg1"/>
                </a:solidFill>
              </a:rPr>
              <a:t>Над роботою працювали : </a:t>
            </a:r>
          </a:p>
          <a:p>
            <a:pPr>
              <a:buNone/>
            </a:pPr>
            <a:r>
              <a:rPr lang="uk-UA" b="1" dirty="0" smtClean="0">
                <a:solidFill>
                  <a:schemeClr val="bg1"/>
                </a:solidFill>
              </a:rPr>
              <a:t>Даниленко Володимир </a:t>
            </a:r>
          </a:p>
          <a:p>
            <a:pPr>
              <a:buNone/>
            </a:pPr>
            <a:r>
              <a:rPr lang="uk-UA" b="1" dirty="0" smtClean="0">
                <a:solidFill>
                  <a:schemeClr val="bg1"/>
                </a:solidFill>
              </a:rPr>
              <a:t>Шуть Анна</a:t>
            </a:r>
            <a:endParaRPr lang="uk-UA"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94e21234-5ac0-49c0-864b-a0431d3301e7.jpg"/>
          <p:cNvPicPr>
            <a:picLocks noChangeAspect="1"/>
          </p:cNvPicPr>
          <p:nvPr/>
        </p:nvPicPr>
        <p:blipFill>
          <a:blip r:embed="rId2"/>
          <a:stretch>
            <a:fillRect/>
          </a:stretch>
        </p:blipFill>
        <p:spPr>
          <a:xfrm>
            <a:off x="2146610" y="0"/>
            <a:ext cx="4850780" cy="6858000"/>
          </a:xfrm>
          <a:prstGeom prst="rect">
            <a:avLst/>
          </a:prstGeom>
        </p:spPr>
      </p:pic>
      <p:pic>
        <p:nvPicPr>
          <p:cNvPr id="1026" name="Picture 2" descr="http://www.ukrcenter.com/!FilesRepository/Photogallery/_NETGAL1/94e21234-5ac0-49c0-864b-a0431d3301e7.jpg"/>
          <p:cNvPicPr>
            <a:picLocks noChangeAspect="1" noChangeArrowheads="1"/>
          </p:cNvPicPr>
          <p:nvPr/>
        </p:nvPicPr>
        <p:blipFill>
          <a:blip r:embed="rId2"/>
          <a:srcRect/>
          <a:stretch>
            <a:fillRect/>
          </a:stretch>
        </p:blipFill>
        <p:spPr bwMode="auto">
          <a:xfrm>
            <a:off x="2071670" y="-9286964"/>
            <a:ext cx="5524500" cy="7810501"/>
          </a:xfrm>
          <a:prstGeom prst="rect">
            <a:avLst/>
          </a:prstGeom>
          <a:noFill/>
        </p:spPr>
      </p:pic>
      <p:sp>
        <p:nvSpPr>
          <p:cNvPr id="3" name="Содержимое 2"/>
          <p:cNvSpPr>
            <a:spLocks noGrp="1"/>
          </p:cNvSpPr>
          <p:nvPr>
            <p:ph sz="quarter" idx="1"/>
          </p:nvPr>
        </p:nvSpPr>
        <p:spPr>
          <a:xfrm>
            <a:off x="785786" y="3143248"/>
            <a:ext cx="7467600" cy="4873752"/>
          </a:xfrm>
        </p:spPr>
        <p:txBody>
          <a:bodyPr/>
          <a:lstStyle/>
          <a:p>
            <a:r>
              <a:rPr lang="ru-RU" b="1" dirty="0" err="1" smtClean="0">
                <a:solidFill>
                  <a:schemeClr val="accent2">
                    <a:lumMod val="75000"/>
                  </a:schemeClr>
                </a:solidFill>
              </a:rPr>
              <a:t>Олекса́ндр</a:t>
            </a:r>
            <a:r>
              <a:rPr lang="ru-RU" b="1" dirty="0" smtClean="0">
                <a:solidFill>
                  <a:schemeClr val="accent2">
                    <a:lumMod val="75000"/>
                  </a:schemeClr>
                </a:solidFill>
              </a:rPr>
              <a:t> </a:t>
            </a:r>
            <a:r>
              <a:rPr lang="ru-RU" b="1" dirty="0" err="1" smtClean="0">
                <a:solidFill>
                  <a:schemeClr val="accent2">
                    <a:lumMod val="75000"/>
                  </a:schemeClr>
                </a:solidFill>
              </a:rPr>
              <a:t>Іва́нович</a:t>
            </a:r>
            <a:r>
              <a:rPr lang="ru-RU" b="1" dirty="0" smtClean="0">
                <a:solidFill>
                  <a:schemeClr val="accent2">
                    <a:lumMod val="75000"/>
                  </a:schemeClr>
                </a:solidFill>
              </a:rPr>
              <a:t> </a:t>
            </a:r>
            <a:r>
              <a:rPr lang="ru-RU" b="1" dirty="0" err="1" smtClean="0">
                <a:solidFill>
                  <a:schemeClr val="accent2">
                    <a:lumMod val="75000"/>
                  </a:schemeClr>
                </a:solidFill>
              </a:rPr>
              <a:t>Канди́ба</a:t>
            </a:r>
            <a:r>
              <a:rPr lang="ru-RU" b="1" dirty="0" smtClean="0">
                <a:solidFill>
                  <a:schemeClr val="accent2">
                    <a:lumMod val="75000"/>
                  </a:schemeClr>
                </a:solidFill>
              </a:rPr>
              <a:t>— </a:t>
            </a:r>
            <a:r>
              <a:rPr lang="ru-RU" b="1" dirty="0" err="1" smtClean="0">
                <a:solidFill>
                  <a:schemeClr val="accent2">
                    <a:lumMod val="75000"/>
                  </a:schemeClr>
                </a:solidFill>
              </a:rPr>
              <a:t>український</a:t>
            </a:r>
            <a:r>
              <a:rPr lang="ru-RU" b="1" dirty="0" smtClean="0">
                <a:solidFill>
                  <a:schemeClr val="accent2">
                    <a:lumMod val="75000"/>
                  </a:schemeClr>
                </a:solidFill>
              </a:rPr>
              <a:t> </a:t>
            </a:r>
            <a:r>
              <a:rPr lang="ru-RU" b="1" dirty="0" err="1" smtClean="0">
                <a:solidFill>
                  <a:schemeClr val="accent2">
                    <a:lumMod val="75000"/>
                  </a:schemeClr>
                </a:solidFill>
              </a:rPr>
              <a:t>письменник</a:t>
            </a:r>
            <a:r>
              <a:rPr lang="ru-RU" b="1" dirty="0" smtClean="0">
                <a:solidFill>
                  <a:schemeClr val="accent2">
                    <a:lumMod val="75000"/>
                  </a:schemeClr>
                </a:solidFill>
              </a:rPr>
              <a:t>, поет, драматург, </a:t>
            </a:r>
            <a:r>
              <a:rPr lang="ru-RU" b="1" dirty="0" err="1" smtClean="0">
                <a:solidFill>
                  <a:schemeClr val="accent2">
                    <a:lumMod val="75000"/>
                  </a:schemeClr>
                </a:solidFill>
              </a:rPr>
              <a:t>представник</a:t>
            </a:r>
            <a:r>
              <a:rPr lang="ru-RU" b="1" dirty="0" smtClean="0">
                <a:solidFill>
                  <a:schemeClr val="accent2">
                    <a:lumMod val="75000"/>
                  </a:schemeClr>
                </a:solidFill>
              </a:rPr>
              <a:t> </a:t>
            </a:r>
            <a:r>
              <a:rPr lang="ru-RU" b="1" dirty="0" err="1" smtClean="0">
                <a:solidFill>
                  <a:schemeClr val="accent2">
                    <a:lumMod val="75000"/>
                  </a:schemeClr>
                </a:solidFill>
              </a:rPr>
              <a:t>символізму</a:t>
            </a:r>
            <a:r>
              <a:rPr lang="ru-RU" b="1" dirty="0" smtClean="0">
                <a:solidFill>
                  <a:schemeClr val="accent2">
                    <a:lumMod val="75000"/>
                  </a:schemeClr>
                </a:solidFill>
              </a:rPr>
              <a:t>. </a:t>
            </a:r>
            <a:r>
              <a:rPr lang="ru-RU" b="1" dirty="0" err="1" smtClean="0">
                <a:solidFill>
                  <a:schemeClr val="accent2">
                    <a:lumMod val="75000"/>
                  </a:schemeClr>
                </a:solidFill>
              </a:rPr>
              <a:t>Свої</a:t>
            </a:r>
            <a:r>
              <a:rPr lang="ru-RU" b="1" dirty="0" smtClean="0">
                <a:solidFill>
                  <a:schemeClr val="accent2">
                    <a:lumMod val="75000"/>
                  </a:schemeClr>
                </a:solidFill>
              </a:rPr>
              <a:t> твори </a:t>
            </a:r>
            <a:r>
              <a:rPr lang="ru-RU" b="1" dirty="0" err="1" smtClean="0">
                <a:solidFill>
                  <a:schemeClr val="accent2">
                    <a:lumMod val="75000"/>
                  </a:schemeClr>
                </a:solidFill>
              </a:rPr>
              <a:t>публікував</a:t>
            </a:r>
            <a:r>
              <a:rPr lang="ru-RU" b="1" dirty="0" smtClean="0">
                <a:solidFill>
                  <a:schemeClr val="accent2">
                    <a:lumMod val="75000"/>
                  </a:schemeClr>
                </a:solidFill>
              </a:rPr>
              <a:t> </a:t>
            </a:r>
            <a:r>
              <a:rPr lang="ru-RU" b="1" dirty="0" err="1" smtClean="0">
                <a:solidFill>
                  <a:schemeClr val="accent2">
                    <a:lumMod val="75000"/>
                  </a:schemeClr>
                </a:solidFill>
              </a:rPr>
              <a:t>під</a:t>
            </a:r>
            <a:r>
              <a:rPr lang="ru-RU" b="1" dirty="0" smtClean="0">
                <a:solidFill>
                  <a:schemeClr val="accent2">
                    <a:lumMod val="75000"/>
                  </a:schemeClr>
                </a:solidFill>
              </a:rPr>
              <a:t> </a:t>
            </a:r>
            <a:r>
              <a:rPr lang="ru-RU" b="1" dirty="0" err="1" smtClean="0">
                <a:solidFill>
                  <a:schemeClr val="accent2">
                    <a:lumMod val="75000"/>
                  </a:schemeClr>
                </a:solidFill>
              </a:rPr>
              <a:t>псевдонімом</a:t>
            </a:r>
            <a:r>
              <a:rPr lang="ru-RU" b="1" dirty="0" smtClean="0">
                <a:solidFill>
                  <a:schemeClr val="accent2">
                    <a:lumMod val="75000"/>
                  </a:schemeClr>
                </a:solidFill>
              </a:rPr>
              <a:t> </a:t>
            </a:r>
            <a:r>
              <a:rPr lang="ru-RU" b="1" dirty="0" err="1" smtClean="0">
                <a:solidFill>
                  <a:schemeClr val="accent2">
                    <a:lumMod val="75000"/>
                  </a:schemeClr>
                </a:solidFill>
              </a:rPr>
              <a:t>Олександр</a:t>
            </a:r>
            <a:r>
              <a:rPr lang="ru-RU" b="1" dirty="0" smtClean="0">
                <a:solidFill>
                  <a:schemeClr val="accent2">
                    <a:lumMod val="75000"/>
                  </a:schemeClr>
                </a:solidFill>
              </a:rPr>
              <a:t> Олесь</a:t>
            </a:r>
            <a:r>
              <a:rPr lang="ru-RU" dirty="0" smtClean="0"/>
              <a:t>.</a:t>
            </a:r>
            <a:endParaRPr lang="uk-U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428604"/>
            <a:ext cx="7467600" cy="6045348"/>
          </a:xfrm>
        </p:spPr>
        <p:txBody>
          <a:bodyPr>
            <a:normAutofit fontScale="92500" lnSpcReduction="20000"/>
          </a:bodyPr>
          <a:lstStyle/>
          <a:p>
            <a:r>
              <a:rPr lang="uk-UA" dirty="0" smtClean="0"/>
              <a:t>Олександр Олесь (справжнє прізвище — Кандиба) народився 23 листопада 1878 року в м. Білопілля в Лебединськім повіті Слобожанщини, Сумської області в чумацько-селянській сім'ї.</a:t>
            </a:r>
            <a:r>
              <a:rPr lang="ru-RU" dirty="0" smtClean="0"/>
              <a:t> </a:t>
            </a:r>
          </a:p>
          <a:p>
            <a:r>
              <a:rPr lang="ru-RU" dirty="0" smtClean="0"/>
              <a:t> </a:t>
            </a:r>
            <a:r>
              <a:rPr lang="ru-RU" dirty="0" err="1" smtClean="0"/>
              <a:t>Олександр</a:t>
            </a:r>
            <a:r>
              <a:rPr lang="ru-RU" dirty="0" smtClean="0"/>
              <a:t> Олесь </a:t>
            </a:r>
            <a:r>
              <a:rPr lang="ru-RU" dirty="0" err="1" smtClean="0"/>
              <a:t>закінчив</a:t>
            </a:r>
            <a:r>
              <a:rPr lang="ru-RU" dirty="0" smtClean="0"/>
              <a:t> </a:t>
            </a:r>
            <a:r>
              <a:rPr lang="ru-RU" dirty="0" err="1" smtClean="0"/>
              <a:t>початкову</a:t>
            </a:r>
            <a:r>
              <a:rPr lang="ru-RU" dirty="0" smtClean="0"/>
              <a:t> школу </a:t>
            </a:r>
            <a:r>
              <a:rPr lang="ru-RU" dirty="0" err="1" smtClean="0"/>
              <a:t>й</a:t>
            </a:r>
            <a:r>
              <a:rPr lang="ru-RU" dirty="0" smtClean="0"/>
              <a:t> </a:t>
            </a:r>
            <a:r>
              <a:rPr lang="ru-RU" dirty="0" err="1" smtClean="0"/>
              <a:t>двокласне</a:t>
            </a:r>
            <a:r>
              <a:rPr lang="ru-RU" dirty="0" smtClean="0"/>
              <a:t> училище, а у </a:t>
            </a:r>
            <a:r>
              <a:rPr lang="ru-RU" dirty="0" err="1" smtClean="0"/>
              <a:t>віці</a:t>
            </a:r>
            <a:r>
              <a:rPr lang="ru-RU" dirty="0" smtClean="0"/>
              <a:t> 15 </a:t>
            </a:r>
            <a:r>
              <a:rPr lang="ru-RU" dirty="0" err="1" smtClean="0"/>
              <a:t>років</a:t>
            </a:r>
            <a:r>
              <a:rPr lang="ru-RU" dirty="0" smtClean="0"/>
              <a:t> (1893) вступив до </a:t>
            </a:r>
            <a:r>
              <a:rPr lang="ru-RU" dirty="0" err="1" smtClean="0"/>
              <a:t>хліборобської</a:t>
            </a:r>
            <a:r>
              <a:rPr lang="ru-RU" dirty="0" smtClean="0"/>
              <a:t> </a:t>
            </a:r>
            <a:r>
              <a:rPr lang="ru-RU" dirty="0" err="1" smtClean="0"/>
              <a:t>школи</a:t>
            </a:r>
            <a:r>
              <a:rPr lang="ru-RU" dirty="0" smtClean="0"/>
              <a:t> у </a:t>
            </a:r>
            <a:r>
              <a:rPr lang="ru-RU" dirty="0" err="1" smtClean="0"/>
              <a:t>містечку</a:t>
            </a:r>
            <a:r>
              <a:rPr lang="ru-RU" dirty="0" smtClean="0"/>
              <a:t> </a:t>
            </a:r>
            <a:r>
              <a:rPr lang="ru-RU" dirty="0" err="1" smtClean="0"/>
              <a:t>Деркачі</a:t>
            </a:r>
            <a:r>
              <a:rPr lang="ru-RU" dirty="0" smtClean="0"/>
              <a:t> </a:t>
            </a:r>
            <a:r>
              <a:rPr lang="ru-RU" dirty="0" err="1" smtClean="0"/>
              <a:t>неподалік</a:t>
            </a:r>
            <a:r>
              <a:rPr lang="ru-RU" dirty="0" smtClean="0"/>
              <a:t> </a:t>
            </a:r>
            <a:r>
              <a:rPr lang="ru-RU" dirty="0" err="1" smtClean="0"/>
              <a:t>Харкова</a:t>
            </a:r>
            <a:r>
              <a:rPr lang="ru-RU" dirty="0" smtClean="0"/>
              <a:t>. Там </a:t>
            </a:r>
            <a:r>
              <a:rPr lang="ru-RU" dirty="0" err="1" smtClean="0"/>
              <a:t>Олександр</a:t>
            </a:r>
            <a:r>
              <a:rPr lang="ru-RU" dirty="0" smtClean="0"/>
              <a:t> брав участь у </a:t>
            </a:r>
            <a:r>
              <a:rPr lang="ru-RU" dirty="0" err="1" smtClean="0"/>
              <a:t>випуску</a:t>
            </a:r>
            <a:r>
              <a:rPr lang="ru-RU" dirty="0" smtClean="0"/>
              <a:t> </a:t>
            </a:r>
            <a:r>
              <a:rPr lang="ru-RU" dirty="0" err="1" smtClean="0"/>
              <a:t>рукописних</a:t>
            </a:r>
            <a:r>
              <a:rPr lang="ru-RU" dirty="0" smtClean="0"/>
              <a:t> </a:t>
            </a:r>
            <a:r>
              <a:rPr lang="ru-RU" dirty="0" err="1" smtClean="0"/>
              <a:t>журналів</a:t>
            </a:r>
            <a:r>
              <a:rPr lang="ru-RU" dirty="0" smtClean="0"/>
              <a:t> «Комета» та «</a:t>
            </a:r>
            <a:r>
              <a:rPr lang="ru-RU" dirty="0" err="1" smtClean="0"/>
              <a:t>Первоцвіт</a:t>
            </a:r>
            <a:r>
              <a:rPr lang="ru-RU" dirty="0" smtClean="0"/>
              <a:t>», в </a:t>
            </a:r>
            <a:r>
              <a:rPr lang="ru-RU" dirty="0" err="1" smtClean="0"/>
              <a:t>яких</a:t>
            </a:r>
            <a:r>
              <a:rPr lang="ru-RU" dirty="0" smtClean="0"/>
              <a:t> </a:t>
            </a:r>
            <a:r>
              <a:rPr lang="ru-RU" dirty="0" err="1" smtClean="0"/>
              <a:t>з'являються</a:t>
            </a:r>
            <a:r>
              <a:rPr lang="ru-RU" dirty="0" smtClean="0"/>
              <a:t> </a:t>
            </a:r>
            <a:r>
              <a:rPr lang="ru-RU" dirty="0" err="1" smtClean="0"/>
              <a:t>його</a:t>
            </a:r>
            <a:r>
              <a:rPr lang="ru-RU" dirty="0" smtClean="0"/>
              <a:t> </a:t>
            </a:r>
            <a:r>
              <a:rPr lang="ru-RU" dirty="0" err="1" smtClean="0"/>
              <a:t>перші</a:t>
            </a:r>
            <a:r>
              <a:rPr lang="ru-RU" dirty="0" smtClean="0"/>
              <a:t> </a:t>
            </a:r>
            <a:r>
              <a:rPr lang="ru-RU" dirty="0" err="1" smtClean="0"/>
              <a:t>вірші</a:t>
            </a:r>
            <a:r>
              <a:rPr lang="ru-RU" dirty="0" smtClean="0"/>
              <a:t>.</a:t>
            </a:r>
          </a:p>
          <a:p>
            <a:r>
              <a:rPr lang="ru-RU" dirty="0" smtClean="0"/>
              <a:t>Став </a:t>
            </a:r>
            <a:r>
              <a:rPr lang="ru-RU" dirty="0" err="1" smtClean="0"/>
              <a:t>вільним</a:t>
            </a:r>
            <a:r>
              <a:rPr lang="ru-RU" dirty="0" smtClean="0"/>
              <a:t> </a:t>
            </a:r>
            <a:r>
              <a:rPr lang="ru-RU" dirty="0" err="1" smtClean="0"/>
              <a:t>слухачем</a:t>
            </a:r>
            <a:r>
              <a:rPr lang="ru-RU" dirty="0" smtClean="0"/>
              <a:t> </a:t>
            </a:r>
            <a:r>
              <a:rPr lang="ru-RU" dirty="0" err="1" smtClean="0"/>
              <a:t>агрономічного</a:t>
            </a:r>
            <a:r>
              <a:rPr lang="ru-RU" dirty="0" smtClean="0"/>
              <a:t> </a:t>
            </a:r>
            <a:r>
              <a:rPr lang="ru-RU" dirty="0" err="1" smtClean="0"/>
              <a:t>відділення</a:t>
            </a:r>
            <a:r>
              <a:rPr lang="ru-RU" dirty="0" smtClean="0"/>
              <a:t> </a:t>
            </a:r>
            <a:r>
              <a:rPr lang="ru-RU" dirty="0" err="1" smtClean="0"/>
              <a:t>Київського</a:t>
            </a:r>
            <a:r>
              <a:rPr lang="ru-RU" dirty="0" smtClean="0"/>
              <a:t> </a:t>
            </a:r>
            <a:r>
              <a:rPr lang="ru-RU" dirty="0" err="1" smtClean="0"/>
              <a:t>політехнічного</a:t>
            </a:r>
            <a:r>
              <a:rPr lang="ru-RU" dirty="0" smtClean="0"/>
              <a:t> </a:t>
            </a:r>
            <a:r>
              <a:rPr lang="ru-RU" dirty="0" err="1" smtClean="0"/>
              <a:t>інституту</a:t>
            </a:r>
            <a:r>
              <a:rPr lang="ru-RU" dirty="0" smtClean="0"/>
              <a:t>, </a:t>
            </a:r>
            <a:r>
              <a:rPr lang="ru-RU" dirty="0" err="1" smtClean="0"/>
              <a:t>незабаром</a:t>
            </a:r>
            <a:r>
              <a:rPr lang="ru-RU" dirty="0" smtClean="0"/>
              <a:t> через </a:t>
            </a:r>
            <a:r>
              <a:rPr lang="ru-RU" dirty="0" err="1" smtClean="0"/>
              <a:t>матеріальні</a:t>
            </a:r>
            <a:r>
              <a:rPr lang="ru-RU" dirty="0" smtClean="0"/>
              <a:t> </a:t>
            </a:r>
            <a:r>
              <a:rPr lang="ru-RU" dirty="0" err="1" smtClean="0"/>
              <a:t>нестатки</a:t>
            </a:r>
            <a:r>
              <a:rPr lang="ru-RU" dirty="0" smtClean="0"/>
              <a:t> Олесь </a:t>
            </a:r>
            <a:r>
              <a:rPr lang="ru-RU" dirty="0" err="1" smtClean="0"/>
              <a:t>змушений</a:t>
            </a:r>
            <a:r>
              <a:rPr lang="ru-RU" dirty="0" smtClean="0"/>
              <a:t> </a:t>
            </a:r>
            <a:r>
              <a:rPr lang="ru-RU" dirty="0" err="1" smtClean="0"/>
              <a:t>був</a:t>
            </a:r>
            <a:r>
              <a:rPr lang="ru-RU" dirty="0" smtClean="0"/>
              <a:t> </a:t>
            </a:r>
            <a:r>
              <a:rPr lang="ru-RU" dirty="0" err="1" smtClean="0"/>
              <a:t>залишити</a:t>
            </a:r>
            <a:r>
              <a:rPr lang="ru-RU" dirty="0" smtClean="0"/>
              <a:t> </a:t>
            </a:r>
            <a:r>
              <a:rPr lang="ru-RU" dirty="0" err="1" smtClean="0"/>
              <a:t>його</a:t>
            </a:r>
            <a:r>
              <a:rPr lang="ru-RU" dirty="0" smtClean="0"/>
              <a:t>. </a:t>
            </a:r>
            <a:r>
              <a:rPr lang="ru-RU" dirty="0" err="1" smtClean="0"/>
              <a:t>Працює</a:t>
            </a:r>
            <a:r>
              <a:rPr lang="ru-RU" dirty="0" smtClean="0"/>
              <a:t> в </a:t>
            </a:r>
            <a:r>
              <a:rPr lang="ru-RU" dirty="0" err="1" smtClean="0"/>
              <a:t>херсонських</a:t>
            </a:r>
            <a:r>
              <a:rPr lang="ru-RU" dirty="0" smtClean="0"/>
              <a:t> степах.</a:t>
            </a:r>
          </a:p>
          <a:p>
            <a:r>
              <a:rPr lang="ru-RU" dirty="0" smtClean="0"/>
              <a:t>1903 Олесь вступив до </a:t>
            </a:r>
            <a:r>
              <a:rPr lang="ru-RU" dirty="0" err="1" smtClean="0"/>
              <a:t>Харківського</a:t>
            </a:r>
            <a:r>
              <a:rPr lang="ru-RU" dirty="0" smtClean="0"/>
              <a:t> ветеринарного </a:t>
            </a:r>
            <a:r>
              <a:rPr lang="ru-RU" dirty="0" err="1" smtClean="0"/>
              <a:t>інституту</a:t>
            </a:r>
            <a:r>
              <a:rPr lang="ru-RU" dirty="0" smtClean="0"/>
              <a:t>. </a:t>
            </a:r>
            <a:r>
              <a:rPr lang="ru-RU" dirty="0" err="1" smtClean="0"/>
              <a:t>Під</a:t>
            </a:r>
            <a:r>
              <a:rPr lang="ru-RU" dirty="0" smtClean="0"/>
              <a:t> час </a:t>
            </a:r>
            <a:r>
              <a:rPr lang="ru-RU" dirty="0" err="1" smtClean="0"/>
              <a:t>навчання</a:t>
            </a:r>
            <a:r>
              <a:rPr lang="ru-RU" dirty="0" smtClean="0"/>
              <a:t> в </a:t>
            </a:r>
            <a:r>
              <a:rPr lang="ru-RU" dirty="0" err="1" smtClean="0"/>
              <a:t>університеті</a:t>
            </a:r>
            <a:r>
              <a:rPr lang="ru-RU" dirty="0" smtClean="0"/>
              <a:t>, </a:t>
            </a:r>
            <a:r>
              <a:rPr lang="ru-RU" dirty="0" err="1" smtClean="0"/>
              <a:t>паралельно</a:t>
            </a:r>
            <a:r>
              <a:rPr lang="ru-RU" dirty="0" smtClean="0"/>
              <a:t> </a:t>
            </a:r>
            <a:r>
              <a:rPr lang="ru-RU" dirty="0" err="1" smtClean="0"/>
              <a:t>працює</a:t>
            </a:r>
            <a:r>
              <a:rPr lang="ru-RU" dirty="0" smtClean="0"/>
              <a:t> на </a:t>
            </a:r>
            <a:r>
              <a:rPr lang="ru-RU" dirty="0" err="1" smtClean="0"/>
              <a:t>Дарницькій</a:t>
            </a:r>
            <a:r>
              <a:rPr lang="ru-RU" dirty="0" smtClean="0"/>
              <a:t> </a:t>
            </a:r>
            <a:r>
              <a:rPr lang="ru-RU" dirty="0" err="1" smtClean="0"/>
              <a:t>скотобійні</a:t>
            </a:r>
            <a:r>
              <a:rPr lang="ru-RU" dirty="0" smtClean="0"/>
              <a:t>.</a:t>
            </a:r>
          </a:p>
          <a:p>
            <a:endParaRPr lang="uk-U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toloka.hurtom.com/photos/10102520033943405_f0_0.jpg"/>
          <p:cNvPicPr>
            <a:picLocks noChangeAspect="1" noChangeArrowheads="1"/>
          </p:cNvPicPr>
          <p:nvPr/>
        </p:nvPicPr>
        <p:blipFill>
          <a:blip r:embed="rId2"/>
          <a:srcRect/>
          <a:stretch>
            <a:fillRect/>
          </a:stretch>
        </p:blipFill>
        <p:spPr bwMode="auto">
          <a:xfrm>
            <a:off x="0" y="0"/>
            <a:ext cx="9072594" cy="6858000"/>
          </a:xfrm>
          <a:prstGeom prst="rect">
            <a:avLst/>
          </a:prstGeom>
          <a:noFill/>
        </p:spPr>
      </p:pic>
      <p:sp>
        <p:nvSpPr>
          <p:cNvPr id="3" name="Содержимое 2"/>
          <p:cNvSpPr>
            <a:spLocks noGrp="1"/>
          </p:cNvSpPr>
          <p:nvPr>
            <p:ph sz="quarter" idx="1"/>
          </p:nvPr>
        </p:nvSpPr>
        <p:spPr>
          <a:xfrm>
            <a:off x="457200" y="357166"/>
            <a:ext cx="7467600" cy="6116786"/>
          </a:xfrm>
        </p:spPr>
        <p:txBody>
          <a:bodyPr>
            <a:normAutofit lnSpcReduction="10000"/>
          </a:bodyPr>
          <a:lstStyle/>
          <a:p>
            <a:r>
              <a:rPr lang="uk-UA" sz="1600" b="1" i="1" dirty="0" smtClean="0">
                <a:ln>
                  <a:solidFill>
                    <a:schemeClr val="accent3">
                      <a:lumMod val="50000"/>
                    </a:schemeClr>
                  </a:solidFill>
                </a:ln>
                <a:solidFill>
                  <a:srgbClr val="00B0F0"/>
                </a:solidFill>
                <a:effectLst>
                  <a:glow rad="139700">
                    <a:schemeClr val="accent4">
                      <a:satMod val="175000"/>
                      <a:alpha val="40000"/>
                    </a:schemeClr>
                  </a:glow>
                </a:effectLst>
              </a:rPr>
              <a:t>Т</a:t>
            </a:r>
            <a:r>
              <a:rPr lang="uk-UA" sz="1600" b="1" i="1" dirty="0" smtClean="0">
                <a:ln>
                  <a:solidFill>
                    <a:schemeClr val="accent3">
                      <a:lumMod val="50000"/>
                    </a:schemeClr>
                  </a:solidFill>
                </a:ln>
                <a:solidFill>
                  <a:srgbClr val="FFFF00"/>
                </a:solidFill>
                <a:effectLst>
                  <a:glow rad="139700">
                    <a:schemeClr val="accent4">
                      <a:satMod val="175000"/>
                      <a:alpha val="40000"/>
                    </a:schemeClr>
                  </a:glow>
                </a:effectLst>
              </a:rPr>
              <a:t>ворчість Олеся виразно поділяється на два періоди — в Україні (1907–1918) та в еміграції (1919–1944). Від 1909 року Олесь позначає обкладинки своїх книжок спершу з варіантами ,а від «Драматичних етюдів» послідовно використовує позначення «Кн.» плюс римська цифра, яка відповідає порядковому номеру збірки.</a:t>
            </a:r>
          </a:p>
          <a:p>
            <a:r>
              <a:rPr lang="uk-UA" sz="1600" b="1" i="1" dirty="0" smtClean="0">
                <a:ln>
                  <a:solidFill>
                    <a:schemeClr val="accent3">
                      <a:lumMod val="50000"/>
                    </a:schemeClr>
                  </a:solidFill>
                </a:ln>
                <a:solidFill>
                  <a:srgbClr val="FFFF00"/>
                </a:solidFill>
                <a:effectLst>
                  <a:glow rad="139700">
                    <a:schemeClr val="accent4">
                      <a:satMod val="175000"/>
                      <a:alpha val="40000"/>
                    </a:schemeClr>
                  </a:glow>
                </a:effectLst>
              </a:rPr>
              <a:t>У 1905 р. альманах </a:t>
            </a:r>
            <a:r>
              <a:rPr lang="uk-UA" sz="1600" b="1" i="1" dirty="0" err="1" smtClean="0">
                <a:ln>
                  <a:solidFill>
                    <a:schemeClr val="accent3">
                      <a:lumMod val="50000"/>
                    </a:schemeClr>
                  </a:solidFill>
                </a:ln>
                <a:solidFill>
                  <a:srgbClr val="FFFF00"/>
                </a:solidFill>
                <a:effectLst>
                  <a:glow rad="139700">
                    <a:schemeClr val="accent4">
                      <a:satMod val="175000"/>
                      <a:alpha val="40000"/>
                    </a:schemeClr>
                  </a:glow>
                </a:effectLst>
              </a:rPr>
              <a:t>“Багаття”</a:t>
            </a:r>
            <a:r>
              <a:rPr lang="uk-UA" sz="1600" b="1" i="1" dirty="0" smtClean="0">
                <a:ln>
                  <a:solidFill>
                    <a:schemeClr val="accent3">
                      <a:lumMod val="50000"/>
                    </a:schemeClr>
                  </a:solidFill>
                </a:ln>
                <a:solidFill>
                  <a:srgbClr val="FFFF00"/>
                </a:solidFill>
                <a:effectLst>
                  <a:glow rad="139700">
                    <a:schemeClr val="accent4">
                      <a:satMod val="175000"/>
                      <a:alpha val="40000"/>
                    </a:schemeClr>
                  </a:glow>
                </a:effectLst>
              </a:rPr>
              <a:t>  вперше публікує твори Олександра Олеся.</a:t>
            </a:r>
          </a:p>
          <a:p>
            <a:r>
              <a:rPr lang="uk-UA" sz="1600" b="1" i="1" dirty="0" smtClean="0">
                <a:ln>
                  <a:solidFill>
                    <a:schemeClr val="accent3">
                      <a:lumMod val="50000"/>
                    </a:schemeClr>
                  </a:solidFill>
                </a:ln>
                <a:solidFill>
                  <a:srgbClr val="FFFF00"/>
                </a:solidFill>
                <a:effectLst>
                  <a:glow rad="139700">
                    <a:schemeClr val="accent4">
                      <a:satMod val="175000"/>
                      <a:alpha val="40000"/>
                    </a:schemeClr>
                  </a:glow>
                </a:effectLst>
              </a:rPr>
              <a:t>У 1907 році одружився з Вірою </a:t>
            </a:r>
            <a:r>
              <a:rPr lang="uk-UA" sz="1600" b="1" i="1" dirty="0" err="1" smtClean="0">
                <a:ln>
                  <a:solidFill>
                    <a:schemeClr val="accent3">
                      <a:lumMod val="50000"/>
                    </a:schemeClr>
                  </a:solidFill>
                </a:ln>
                <a:solidFill>
                  <a:srgbClr val="FFFF00"/>
                </a:solidFill>
                <a:effectLst>
                  <a:glow rad="139700">
                    <a:schemeClr val="accent4">
                      <a:satMod val="175000"/>
                      <a:alpha val="40000"/>
                    </a:schemeClr>
                  </a:glow>
                </a:effectLst>
              </a:rPr>
              <a:t>Свадковською</a:t>
            </a:r>
            <a:r>
              <a:rPr lang="uk-UA" sz="1600" b="1" i="1" dirty="0" smtClean="0">
                <a:ln>
                  <a:solidFill>
                    <a:schemeClr val="accent3">
                      <a:lumMod val="50000"/>
                    </a:schemeClr>
                  </a:solidFill>
                </a:ln>
                <a:solidFill>
                  <a:srgbClr val="FFFF00"/>
                </a:solidFill>
                <a:effectLst>
                  <a:glow rad="139700">
                    <a:schemeClr val="accent4">
                      <a:satMod val="175000"/>
                      <a:alpha val="40000"/>
                    </a:schemeClr>
                  </a:glow>
                </a:effectLst>
              </a:rPr>
              <a:t> , яка народила йому сина Олега Ольжича. Саме вона дала життя його літературному псевдоніму,називаючи поета Олесем.</a:t>
            </a:r>
          </a:p>
          <a:p>
            <a:r>
              <a:rPr lang="ru-RU" sz="1600" b="1" i="1" dirty="0" smtClean="0">
                <a:ln>
                  <a:solidFill>
                    <a:schemeClr val="accent3">
                      <a:lumMod val="50000"/>
                    </a:schemeClr>
                  </a:solidFill>
                </a:ln>
                <a:solidFill>
                  <a:srgbClr val="FFFF00"/>
                </a:solidFill>
                <a:effectLst>
                  <a:glow rad="139700">
                    <a:schemeClr val="accent4">
                      <a:satMod val="175000"/>
                      <a:alpha val="40000"/>
                    </a:schemeClr>
                  </a:glow>
                </a:effectLst>
              </a:rPr>
              <a:t>За 1907–1918 </a:t>
            </a:r>
            <a:r>
              <a:rPr lang="ru-RU" sz="1600" b="1" i="1" dirty="0" err="1" smtClean="0">
                <a:ln>
                  <a:solidFill>
                    <a:schemeClr val="accent3">
                      <a:lumMod val="50000"/>
                    </a:schemeClr>
                  </a:solidFill>
                </a:ln>
                <a:solidFill>
                  <a:srgbClr val="FFFF00"/>
                </a:solidFill>
                <a:effectLst>
                  <a:glow rad="139700">
                    <a:schemeClr val="accent4">
                      <a:satMod val="175000"/>
                      <a:alpha val="40000"/>
                    </a:schemeClr>
                  </a:glow>
                </a:effectLst>
              </a:rPr>
              <a:t>рр</a:t>
            </a:r>
            <a:r>
              <a:rPr lang="ru-RU" sz="1600" b="1" i="1" dirty="0" smtClean="0">
                <a:ln>
                  <a:solidFill>
                    <a:schemeClr val="accent3">
                      <a:lumMod val="50000"/>
                    </a:schemeClr>
                  </a:solidFill>
                </a:ln>
                <a:solidFill>
                  <a:srgbClr val="FFFF00"/>
                </a:solidFill>
                <a:effectLst>
                  <a:glow rad="139700">
                    <a:schemeClr val="accent4">
                      <a:satMod val="175000"/>
                      <a:alpha val="40000"/>
                    </a:schemeClr>
                  </a:glow>
                </a:effectLst>
              </a:rPr>
              <a:t>. поет створив </a:t>
            </a:r>
            <a:r>
              <a:rPr lang="ru-RU" sz="1600" b="1" i="1" dirty="0" err="1" smtClean="0">
                <a:ln>
                  <a:solidFill>
                    <a:schemeClr val="accent3">
                      <a:lumMod val="50000"/>
                    </a:schemeClr>
                  </a:solidFill>
                </a:ln>
                <a:solidFill>
                  <a:srgbClr val="FFFF00"/>
                </a:solidFill>
                <a:effectLst>
                  <a:glow rad="139700">
                    <a:schemeClr val="accent4">
                      <a:satMod val="175000"/>
                      <a:alpha val="40000"/>
                    </a:schemeClr>
                  </a:glow>
                </a:effectLst>
              </a:rPr>
              <a:t>шість</a:t>
            </a:r>
            <a:r>
              <a:rPr lang="ru-RU" sz="1600" b="1" i="1" dirty="0" smtClean="0">
                <a:ln>
                  <a:solidFill>
                    <a:schemeClr val="accent3">
                      <a:lumMod val="50000"/>
                    </a:schemeClr>
                  </a:solidFill>
                </a:ln>
                <a:solidFill>
                  <a:srgbClr val="FFFF00"/>
                </a:solidFill>
                <a:effectLst>
                  <a:glow rad="139700">
                    <a:schemeClr val="accent4">
                      <a:satMod val="175000"/>
                      <a:alpha val="40000"/>
                    </a:schemeClr>
                  </a:glow>
                </a:effectLst>
              </a:rPr>
              <a:t> книг: «З </a:t>
            </a:r>
            <a:r>
              <a:rPr lang="ru-RU" sz="1600" b="1" i="1" dirty="0" err="1" smtClean="0">
                <a:ln>
                  <a:solidFill>
                    <a:schemeClr val="accent3">
                      <a:lumMod val="50000"/>
                    </a:schemeClr>
                  </a:solidFill>
                </a:ln>
                <a:solidFill>
                  <a:srgbClr val="FFFF00"/>
                </a:solidFill>
                <a:effectLst>
                  <a:glow rad="139700">
                    <a:schemeClr val="accent4">
                      <a:satMod val="175000"/>
                      <a:alpha val="40000"/>
                    </a:schemeClr>
                  </a:glow>
                </a:effectLst>
              </a:rPr>
              <a:t>журбою</a:t>
            </a:r>
            <a:r>
              <a:rPr lang="ru-RU" sz="1600" b="1" i="1" dirty="0" smtClean="0">
                <a:ln>
                  <a:solidFill>
                    <a:schemeClr val="accent3">
                      <a:lumMod val="50000"/>
                    </a:schemeClr>
                  </a:solidFill>
                </a:ln>
                <a:solidFill>
                  <a:srgbClr val="FFFF00"/>
                </a:solidFill>
                <a:effectLst>
                  <a:glow rad="139700">
                    <a:schemeClr val="accent4">
                      <a:satMod val="175000"/>
                      <a:alpha val="40000"/>
                    </a:schemeClr>
                  </a:glow>
                </a:effectLst>
              </a:rPr>
              <a:t> </a:t>
            </a:r>
            <a:r>
              <a:rPr lang="ru-RU" sz="1600" b="1" i="1" dirty="0" err="1" smtClean="0">
                <a:ln>
                  <a:solidFill>
                    <a:schemeClr val="accent3">
                      <a:lumMod val="50000"/>
                    </a:schemeClr>
                  </a:solidFill>
                </a:ln>
                <a:solidFill>
                  <a:srgbClr val="FFFF00"/>
                </a:solidFill>
                <a:effectLst>
                  <a:glow rad="139700">
                    <a:schemeClr val="accent4">
                      <a:satMod val="175000"/>
                      <a:alpha val="40000"/>
                    </a:schemeClr>
                  </a:glow>
                </a:effectLst>
              </a:rPr>
              <a:t>радість</a:t>
            </a:r>
            <a:r>
              <a:rPr lang="ru-RU" sz="1600" b="1" i="1" dirty="0" smtClean="0">
                <a:ln>
                  <a:solidFill>
                    <a:schemeClr val="accent3">
                      <a:lumMod val="50000"/>
                    </a:schemeClr>
                  </a:solidFill>
                </a:ln>
                <a:solidFill>
                  <a:srgbClr val="FFFF00"/>
                </a:solidFill>
                <a:effectLst>
                  <a:glow rad="139700">
                    <a:schemeClr val="accent4">
                      <a:satMod val="175000"/>
                      <a:alpha val="40000"/>
                    </a:schemeClr>
                  </a:glow>
                </a:effectLst>
              </a:rPr>
              <a:t> обнялась» (1907). </a:t>
            </a:r>
            <a:r>
              <a:rPr lang="ru-RU" sz="1600" b="1" i="1" dirty="0" err="1" smtClean="0">
                <a:ln>
                  <a:solidFill>
                    <a:schemeClr val="accent3">
                      <a:lumMod val="50000"/>
                    </a:schemeClr>
                  </a:solidFill>
                </a:ln>
                <a:solidFill>
                  <a:srgbClr val="FFFF00"/>
                </a:solidFill>
                <a:effectLst>
                  <a:glow rad="139700">
                    <a:schemeClr val="accent4">
                      <a:satMod val="175000"/>
                      <a:alpha val="40000"/>
                    </a:schemeClr>
                  </a:glow>
                </a:effectLst>
              </a:rPr>
              <a:t>Становлення</a:t>
            </a:r>
            <a:r>
              <a:rPr lang="ru-RU" sz="1600" b="1" i="1" dirty="0" smtClean="0">
                <a:ln>
                  <a:solidFill>
                    <a:schemeClr val="accent3">
                      <a:lumMod val="50000"/>
                    </a:schemeClr>
                  </a:solidFill>
                </a:ln>
                <a:solidFill>
                  <a:srgbClr val="FFFF00"/>
                </a:solidFill>
                <a:effectLst>
                  <a:glow rad="139700">
                    <a:schemeClr val="accent4">
                      <a:satMod val="175000"/>
                      <a:alpha val="40000"/>
                    </a:schemeClr>
                  </a:glow>
                </a:effectLst>
              </a:rPr>
              <a:t> </a:t>
            </a:r>
            <a:r>
              <a:rPr lang="ru-RU" sz="1600" b="1" i="1" dirty="0" err="1" smtClean="0">
                <a:ln>
                  <a:solidFill>
                    <a:schemeClr val="accent3">
                      <a:lumMod val="50000"/>
                    </a:schemeClr>
                  </a:solidFill>
                </a:ln>
                <a:solidFill>
                  <a:srgbClr val="FFFF00"/>
                </a:solidFill>
                <a:effectLst>
                  <a:glow rad="139700">
                    <a:schemeClr val="accent4">
                      <a:satMod val="175000"/>
                      <a:alpha val="40000"/>
                    </a:schemeClr>
                  </a:glow>
                </a:effectLst>
              </a:rPr>
              <a:t>поета</a:t>
            </a:r>
            <a:r>
              <a:rPr lang="ru-RU" sz="1600" b="1" i="1" dirty="0" smtClean="0">
                <a:ln>
                  <a:solidFill>
                    <a:schemeClr val="accent3">
                      <a:lumMod val="50000"/>
                    </a:schemeClr>
                  </a:solidFill>
                </a:ln>
                <a:solidFill>
                  <a:srgbClr val="FFFF00"/>
                </a:solidFill>
                <a:effectLst>
                  <a:glow rad="139700">
                    <a:schemeClr val="accent4">
                      <a:satMod val="175000"/>
                      <a:alpha val="40000"/>
                    </a:schemeClr>
                  </a:glow>
                </a:effectLst>
              </a:rPr>
              <a:t> </a:t>
            </a:r>
            <a:r>
              <a:rPr lang="ru-RU" sz="1600" b="1" i="1" dirty="0" err="1" smtClean="0">
                <a:ln>
                  <a:solidFill>
                    <a:schemeClr val="accent3">
                      <a:lumMod val="50000"/>
                    </a:schemeClr>
                  </a:solidFill>
                </a:ln>
                <a:solidFill>
                  <a:srgbClr val="FFFF00"/>
                </a:solidFill>
                <a:effectLst>
                  <a:glow rad="139700">
                    <a:schemeClr val="accent4">
                      <a:satMod val="175000"/>
                      <a:alpha val="40000"/>
                    </a:schemeClr>
                  </a:glow>
                </a:effectLst>
              </a:rPr>
              <a:t>припадає</a:t>
            </a:r>
            <a:r>
              <a:rPr lang="ru-RU" sz="1600" b="1" i="1" dirty="0" smtClean="0">
                <a:ln>
                  <a:solidFill>
                    <a:schemeClr val="accent3">
                      <a:lumMod val="50000"/>
                    </a:schemeClr>
                  </a:solidFill>
                </a:ln>
                <a:solidFill>
                  <a:srgbClr val="FFFF00"/>
                </a:solidFill>
                <a:effectLst>
                  <a:glow rad="139700">
                    <a:schemeClr val="accent4">
                      <a:satMod val="175000"/>
                      <a:alpha val="40000"/>
                    </a:schemeClr>
                  </a:glow>
                </a:effectLst>
              </a:rPr>
              <a:t> на </a:t>
            </a:r>
            <a:r>
              <a:rPr lang="ru-RU" sz="1600" b="1" i="1" dirty="0" err="1" smtClean="0">
                <a:ln>
                  <a:solidFill>
                    <a:schemeClr val="accent3">
                      <a:lumMod val="50000"/>
                    </a:schemeClr>
                  </a:solidFill>
                </a:ln>
                <a:solidFill>
                  <a:srgbClr val="FFFF00"/>
                </a:solidFill>
                <a:effectLst>
                  <a:glow rad="139700">
                    <a:schemeClr val="accent4">
                      <a:satMod val="175000"/>
                      <a:alpha val="40000"/>
                    </a:schemeClr>
                  </a:glow>
                </a:effectLst>
              </a:rPr>
              <a:t>часи</a:t>
            </a:r>
            <a:r>
              <a:rPr lang="ru-RU" sz="1600" b="1" i="1" dirty="0" smtClean="0">
                <a:ln>
                  <a:solidFill>
                    <a:schemeClr val="accent3">
                      <a:lumMod val="50000"/>
                    </a:schemeClr>
                  </a:solidFill>
                </a:ln>
                <a:solidFill>
                  <a:srgbClr val="FFFF00"/>
                </a:solidFill>
                <a:effectLst>
                  <a:glow rad="139700">
                    <a:schemeClr val="accent4">
                      <a:satMod val="175000"/>
                      <a:alpha val="40000"/>
                    </a:schemeClr>
                  </a:glow>
                </a:effectLst>
              </a:rPr>
              <a:t> </a:t>
            </a:r>
            <a:r>
              <a:rPr lang="ru-RU" sz="1600" b="1" i="1" dirty="0" err="1" smtClean="0">
                <a:ln>
                  <a:solidFill>
                    <a:schemeClr val="accent3">
                      <a:lumMod val="50000"/>
                    </a:schemeClr>
                  </a:solidFill>
                </a:ln>
                <a:solidFill>
                  <a:srgbClr val="FFFF00"/>
                </a:solidFill>
                <a:effectLst>
                  <a:glow rad="139700">
                    <a:schemeClr val="accent4">
                      <a:satMod val="175000"/>
                      <a:alpha val="40000"/>
                    </a:schemeClr>
                  </a:glow>
                </a:effectLst>
              </a:rPr>
              <a:t>революційного</a:t>
            </a:r>
            <a:r>
              <a:rPr lang="ru-RU" sz="1600" b="1" i="1" dirty="0" smtClean="0">
                <a:ln>
                  <a:solidFill>
                    <a:schemeClr val="accent3">
                      <a:lumMod val="50000"/>
                    </a:schemeClr>
                  </a:solidFill>
                </a:ln>
                <a:solidFill>
                  <a:srgbClr val="FFFF00"/>
                </a:solidFill>
                <a:effectLst>
                  <a:glow rad="139700">
                    <a:schemeClr val="accent4">
                      <a:satMod val="175000"/>
                      <a:alpha val="40000"/>
                    </a:schemeClr>
                  </a:glow>
                </a:effectLst>
              </a:rPr>
              <a:t> </a:t>
            </a:r>
            <a:r>
              <a:rPr lang="ru-RU" sz="1600" b="1" i="1" dirty="0" err="1" smtClean="0">
                <a:ln>
                  <a:solidFill>
                    <a:schemeClr val="accent3">
                      <a:lumMod val="50000"/>
                    </a:schemeClr>
                  </a:solidFill>
                </a:ln>
                <a:solidFill>
                  <a:srgbClr val="FFFF00"/>
                </a:solidFill>
                <a:effectLst>
                  <a:glow rad="139700">
                    <a:schemeClr val="accent4">
                      <a:satMod val="175000"/>
                      <a:alpha val="40000"/>
                    </a:schemeClr>
                  </a:glow>
                </a:effectLst>
              </a:rPr>
              <a:t>піднесення</a:t>
            </a:r>
            <a:r>
              <a:rPr lang="ru-RU" sz="1600" b="1" i="1" dirty="0" smtClean="0">
                <a:ln>
                  <a:solidFill>
                    <a:schemeClr val="accent3">
                      <a:lumMod val="50000"/>
                    </a:schemeClr>
                  </a:solidFill>
                </a:ln>
                <a:solidFill>
                  <a:srgbClr val="FFFF00"/>
                </a:solidFill>
                <a:effectLst>
                  <a:glow rad="139700">
                    <a:schemeClr val="accent4">
                      <a:satMod val="175000"/>
                      <a:alpha val="40000"/>
                    </a:schemeClr>
                  </a:glow>
                </a:effectLst>
              </a:rPr>
              <a:t> </a:t>
            </a:r>
            <a:r>
              <a:rPr lang="ru-RU" sz="1600" b="1" i="1" dirty="0" err="1" smtClean="0">
                <a:ln>
                  <a:solidFill>
                    <a:schemeClr val="accent3">
                      <a:lumMod val="50000"/>
                    </a:schemeClr>
                  </a:solidFill>
                </a:ln>
                <a:solidFill>
                  <a:srgbClr val="FFFF00"/>
                </a:solidFill>
                <a:effectLst>
                  <a:glow rad="139700">
                    <a:schemeClr val="accent4">
                      <a:satMod val="175000"/>
                      <a:alpha val="40000"/>
                    </a:schemeClr>
                  </a:glow>
                </a:effectLst>
              </a:rPr>
              <a:t>визвольного</a:t>
            </a:r>
            <a:r>
              <a:rPr lang="ru-RU" sz="1600" b="1" i="1" dirty="0" smtClean="0">
                <a:ln>
                  <a:solidFill>
                    <a:schemeClr val="accent3">
                      <a:lumMod val="50000"/>
                    </a:schemeClr>
                  </a:solidFill>
                </a:ln>
                <a:solidFill>
                  <a:srgbClr val="FFFF00"/>
                </a:solidFill>
                <a:effectLst>
                  <a:glow rad="139700">
                    <a:schemeClr val="accent4">
                      <a:satMod val="175000"/>
                      <a:alpha val="40000"/>
                    </a:schemeClr>
                  </a:glow>
                </a:effectLst>
              </a:rPr>
              <a:t> </a:t>
            </a:r>
            <a:r>
              <a:rPr lang="ru-RU" sz="1600" b="1" i="1" dirty="0" err="1" smtClean="0">
                <a:ln>
                  <a:solidFill>
                    <a:schemeClr val="accent3">
                      <a:lumMod val="50000"/>
                    </a:schemeClr>
                  </a:solidFill>
                </a:ln>
                <a:solidFill>
                  <a:srgbClr val="FFFF00"/>
                </a:solidFill>
                <a:effectLst>
                  <a:glow rad="139700">
                    <a:schemeClr val="accent4">
                      <a:satMod val="175000"/>
                      <a:alpha val="40000"/>
                    </a:schemeClr>
                  </a:glow>
                </a:effectLst>
              </a:rPr>
              <a:t>руху</a:t>
            </a:r>
            <a:r>
              <a:rPr lang="ru-RU" sz="1600" b="1" i="1" dirty="0" smtClean="0">
                <a:ln>
                  <a:solidFill>
                    <a:schemeClr val="accent3">
                      <a:lumMod val="50000"/>
                    </a:schemeClr>
                  </a:solidFill>
                </a:ln>
                <a:solidFill>
                  <a:srgbClr val="FFFF00"/>
                </a:solidFill>
                <a:effectLst>
                  <a:glow rad="139700">
                    <a:schemeClr val="accent4">
                      <a:satMod val="175000"/>
                      <a:alpha val="40000"/>
                    </a:schemeClr>
                  </a:glow>
                </a:effectLst>
              </a:rPr>
              <a:t>. . </a:t>
            </a:r>
            <a:r>
              <a:rPr lang="ru-RU" sz="1600" b="1" i="1" dirty="0" err="1" smtClean="0">
                <a:ln>
                  <a:solidFill>
                    <a:schemeClr val="accent3">
                      <a:lumMod val="50000"/>
                    </a:schemeClr>
                  </a:solidFill>
                </a:ln>
                <a:solidFill>
                  <a:srgbClr val="FFFF00"/>
                </a:solidFill>
                <a:effectLst>
                  <a:glow rad="139700">
                    <a:schemeClr val="accent4">
                      <a:satMod val="175000"/>
                      <a:alpha val="40000"/>
                    </a:schemeClr>
                  </a:glow>
                </a:effectLst>
              </a:rPr>
              <a:t>Творами</a:t>
            </a:r>
            <a:r>
              <a:rPr lang="ru-RU" sz="1600" b="1" i="1" dirty="0" smtClean="0">
                <a:ln>
                  <a:solidFill>
                    <a:schemeClr val="accent3">
                      <a:lumMod val="50000"/>
                    </a:schemeClr>
                  </a:solidFill>
                </a:ln>
                <a:solidFill>
                  <a:srgbClr val="FFFF00"/>
                </a:solidFill>
                <a:effectLst>
                  <a:glow rad="139700">
                    <a:schemeClr val="accent4">
                      <a:satMod val="175000"/>
                      <a:alpha val="40000"/>
                    </a:schemeClr>
                  </a:glow>
                </a:effectLst>
              </a:rPr>
              <a:t> </a:t>
            </a:r>
            <a:r>
              <a:rPr lang="ru-RU" sz="1600" b="1" i="1" dirty="0" err="1" smtClean="0">
                <a:ln>
                  <a:solidFill>
                    <a:schemeClr val="accent3">
                      <a:lumMod val="50000"/>
                    </a:schemeClr>
                  </a:solidFill>
                </a:ln>
                <a:solidFill>
                  <a:srgbClr val="FFFF00"/>
                </a:solidFill>
                <a:effectLst>
                  <a:glow rad="139700">
                    <a:schemeClr val="accent4">
                      <a:satMod val="175000"/>
                      <a:alpha val="40000"/>
                    </a:schemeClr>
                  </a:glow>
                </a:effectLst>
              </a:rPr>
              <a:t>талановитого</a:t>
            </a:r>
            <a:r>
              <a:rPr lang="ru-RU" sz="1600" b="1" i="1" dirty="0" smtClean="0">
                <a:ln>
                  <a:solidFill>
                    <a:schemeClr val="accent3">
                      <a:lumMod val="50000"/>
                    </a:schemeClr>
                  </a:solidFill>
                </a:ln>
                <a:solidFill>
                  <a:srgbClr val="FFFF00"/>
                </a:solidFill>
                <a:effectLst>
                  <a:glow rad="139700">
                    <a:schemeClr val="accent4">
                      <a:satMod val="175000"/>
                      <a:alpha val="40000"/>
                    </a:schemeClr>
                  </a:glow>
                </a:effectLst>
              </a:rPr>
              <a:t> </a:t>
            </a:r>
            <a:r>
              <a:rPr lang="ru-RU" sz="1600" b="1" i="1" dirty="0" err="1" smtClean="0">
                <a:ln>
                  <a:solidFill>
                    <a:schemeClr val="accent3">
                      <a:lumMod val="50000"/>
                    </a:schemeClr>
                  </a:solidFill>
                </a:ln>
                <a:solidFill>
                  <a:srgbClr val="FFFF00"/>
                </a:solidFill>
                <a:effectLst>
                  <a:glow rad="139700">
                    <a:schemeClr val="accent4">
                      <a:satMod val="175000"/>
                      <a:alpha val="40000"/>
                    </a:schemeClr>
                  </a:glow>
                </a:effectLst>
              </a:rPr>
              <a:t>поета-лірика</a:t>
            </a:r>
            <a:r>
              <a:rPr lang="ru-RU" sz="1600" b="1" i="1" dirty="0" smtClean="0">
                <a:ln>
                  <a:solidFill>
                    <a:schemeClr val="accent3">
                      <a:lumMod val="50000"/>
                    </a:schemeClr>
                  </a:solidFill>
                </a:ln>
                <a:solidFill>
                  <a:srgbClr val="FFFF00"/>
                </a:solidFill>
                <a:effectLst>
                  <a:glow rad="139700">
                    <a:schemeClr val="accent4">
                      <a:satMod val="175000"/>
                      <a:alpha val="40000"/>
                    </a:schemeClr>
                  </a:glow>
                </a:effectLst>
              </a:rPr>
              <a:t> </a:t>
            </a:r>
            <a:r>
              <a:rPr lang="ru-RU" sz="1600" b="1" i="1" dirty="0" err="1" smtClean="0">
                <a:ln>
                  <a:solidFill>
                    <a:schemeClr val="accent3">
                      <a:lumMod val="50000"/>
                    </a:schemeClr>
                  </a:solidFill>
                </a:ln>
                <a:solidFill>
                  <a:srgbClr val="FFFF00"/>
                </a:solidFill>
                <a:effectLst>
                  <a:glow rad="139700">
                    <a:schemeClr val="accent4">
                      <a:satMod val="175000"/>
                      <a:alpha val="40000"/>
                    </a:schemeClr>
                  </a:glow>
                </a:effectLst>
              </a:rPr>
              <a:t>захопилася</a:t>
            </a:r>
            <a:r>
              <a:rPr lang="ru-RU" sz="1600" b="1" i="1" dirty="0" smtClean="0">
                <a:ln>
                  <a:solidFill>
                    <a:schemeClr val="accent3">
                      <a:lumMod val="50000"/>
                    </a:schemeClr>
                  </a:solidFill>
                </a:ln>
                <a:solidFill>
                  <a:srgbClr val="FFFF00"/>
                </a:solidFill>
                <a:effectLst>
                  <a:glow rad="139700">
                    <a:schemeClr val="accent4">
                      <a:satMod val="175000"/>
                      <a:alpha val="40000"/>
                    </a:schemeClr>
                  </a:glow>
                </a:effectLst>
              </a:rPr>
              <a:t> </a:t>
            </a:r>
            <a:r>
              <a:rPr lang="ru-RU" sz="1600" b="1" i="1" dirty="0" err="1" smtClean="0">
                <a:ln>
                  <a:solidFill>
                    <a:schemeClr val="accent3">
                      <a:lumMod val="50000"/>
                    </a:schemeClr>
                  </a:solidFill>
                </a:ln>
                <a:solidFill>
                  <a:srgbClr val="FFFF00"/>
                </a:solidFill>
                <a:effectLst>
                  <a:glow rad="139700">
                    <a:schemeClr val="accent4">
                      <a:satMod val="175000"/>
                      <a:alpha val="40000"/>
                    </a:schemeClr>
                  </a:glow>
                </a:effectLst>
              </a:rPr>
              <a:t>освічена</a:t>
            </a:r>
            <a:r>
              <a:rPr lang="ru-RU" sz="1600" b="1" i="1" dirty="0" smtClean="0">
                <a:ln>
                  <a:solidFill>
                    <a:schemeClr val="accent3">
                      <a:lumMod val="50000"/>
                    </a:schemeClr>
                  </a:solidFill>
                </a:ln>
                <a:solidFill>
                  <a:srgbClr val="FFFF00"/>
                </a:solidFill>
                <a:effectLst>
                  <a:glow rad="139700">
                    <a:schemeClr val="accent4">
                      <a:satMod val="175000"/>
                      <a:alpha val="40000"/>
                    </a:schemeClr>
                  </a:glow>
                </a:effectLst>
              </a:rPr>
              <a:t> </a:t>
            </a:r>
            <a:r>
              <a:rPr lang="ru-RU" sz="1600" b="1" i="1" dirty="0" err="1" smtClean="0">
                <a:ln>
                  <a:solidFill>
                    <a:schemeClr val="accent3">
                      <a:lumMod val="50000"/>
                    </a:schemeClr>
                  </a:solidFill>
                </a:ln>
                <a:solidFill>
                  <a:srgbClr val="FFFF00"/>
                </a:solidFill>
                <a:effectLst>
                  <a:glow rad="139700">
                    <a:schemeClr val="accent4">
                      <a:satMod val="175000"/>
                      <a:alpha val="40000"/>
                    </a:schemeClr>
                  </a:glow>
                </a:effectLst>
              </a:rPr>
              <a:t>громадськість</a:t>
            </a:r>
            <a:r>
              <a:rPr lang="ru-RU" sz="1600" b="1" i="1" dirty="0" smtClean="0">
                <a:ln>
                  <a:solidFill>
                    <a:schemeClr val="accent3">
                      <a:lumMod val="50000"/>
                    </a:schemeClr>
                  </a:solidFill>
                </a:ln>
                <a:solidFill>
                  <a:srgbClr val="FFFF00"/>
                </a:solidFill>
                <a:effectLst>
                  <a:glow rad="139700">
                    <a:schemeClr val="accent4">
                      <a:satMod val="175000"/>
                      <a:alpha val="40000"/>
                    </a:schemeClr>
                  </a:glow>
                </a:effectLst>
              </a:rPr>
              <a:t>, </a:t>
            </a:r>
            <a:r>
              <a:rPr lang="ru-RU" sz="1600" b="1" i="1" dirty="0" err="1" smtClean="0">
                <a:ln>
                  <a:solidFill>
                    <a:schemeClr val="accent3">
                      <a:lumMod val="50000"/>
                    </a:schemeClr>
                  </a:solidFill>
                </a:ln>
                <a:solidFill>
                  <a:srgbClr val="FFFF00"/>
                </a:solidFill>
                <a:effectLst>
                  <a:glow rad="139700">
                    <a:schemeClr val="accent4">
                      <a:satMod val="175000"/>
                      <a:alpha val="40000"/>
                    </a:schemeClr>
                  </a:glow>
                </a:effectLst>
              </a:rPr>
              <a:t>з</a:t>
            </a:r>
            <a:r>
              <a:rPr lang="ru-RU" sz="1600" b="1" i="1" dirty="0" smtClean="0">
                <a:ln>
                  <a:solidFill>
                    <a:schemeClr val="accent3">
                      <a:lumMod val="50000"/>
                    </a:schemeClr>
                  </a:solidFill>
                </a:ln>
                <a:solidFill>
                  <a:srgbClr val="FFFF00"/>
                </a:solidFill>
                <a:effectLst>
                  <a:glow rad="139700">
                    <a:schemeClr val="accent4">
                      <a:satMod val="175000"/>
                      <a:alpha val="40000"/>
                    </a:schemeClr>
                  </a:glow>
                </a:effectLst>
              </a:rPr>
              <a:t> </a:t>
            </a:r>
            <a:r>
              <a:rPr lang="ru-RU" sz="1600" b="1" i="1" dirty="0" err="1" smtClean="0">
                <a:ln>
                  <a:solidFill>
                    <a:schemeClr val="accent3">
                      <a:lumMod val="50000"/>
                    </a:schemeClr>
                  </a:solidFill>
                </a:ln>
                <a:solidFill>
                  <a:srgbClr val="FFFF00"/>
                </a:solidFill>
                <a:effectLst>
                  <a:glow rad="139700">
                    <a:schemeClr val="accent4">
                      <a:satMod val="175000"/>
                      <a:alpha val="40000"/>
                    </a:schemeClr>
                  </a:glow>
                </a:effectLst>
              </a:rPr>
              <a:t>нетерпінням</a:t>
            </a:r>
            <a:r>
              <a:rPr lang="ru-RU" sz="1600" b="1" i="1" dirty="0" smtClean="0">
                <a:ln>
                  <a:solidFill>
                    <a:schemeClr val="accent3">
                      <a:lumMod val="50000"/>
                    </a:schemeClr>
                  </a:solidFill>
                </a:ln>
                <a:solidFill>
                  <a:srgbClr val="FFFF00"/>
                </a:solidFill>
                <a:effectLst>
                  <a:glow rad="139700">
                    <a:schemeClr val="accent4">
                      <a:satMod val="175000"/>
                      <a:alpha val="40000"/>
                    </a:schemeClr>
                  </a:glow>
                </a:effectLst>
              </a:rPr>
              <a:t> </a:t>
            </a:r>
            <a:r>
              <a:rPr lang="ru-RU" sz="1600" b="1" i="1" dirty="0" err="1" smtClean="0">
                <a:ln>
                  <a:solidFill>
                    <a:schemeClr val="accent3">
                      <a:lumMod val="50000"/>
                    </a:schemeClr>
                  </a:solidFill>
                </a:ln>
                <a:solidFill>
                  <a:srgbClr val="FFFF00"/>
                </a:solidFill>
                <a:effectLst>
                  <a:glow rad="139700">
                    <a:schemeClr val="accent4">
                      <a:satMod val="175000"/>
                      <a:alpha val="40000"/>
                    </a:schemeClr>
                  </a:glow>
                </a:effectLst>
              </a:rPr>
              <a:t>очікуючи</a:t>
            </a:r>
            <a:r>
              <a:rPr lang="ru-RU" sz="1600" b="1" i="1" dirty="0" smtClean="0">
                <a:ln>
                  <a:solidFill>
                    <a:schemeClr val="accent3">
                      <a:lumMod val="50000"/>
                    </a:schemeClr>
                  </a:solidFill>
                </a:ln>
                <a:solidFill>
                  <a:srgbClr val="FFFF00"/>
                </a:solidFill>
                <a:effectLst>
                  <a:glow rad="139700">
                    <a:schemeClr val="accent4">
                      <a:satMod val="175000"/>
                      <a:alpha val="40000"/>
                    </a:schemeClr>
                  </a:glow>
                </a:effectLst>
              </a:rPr>
              <a:t> </a:t>
            </a:r>
            <a:r>
              <a:rPr lang="ru-RU" sz="1600" b="1" i="1" dirty="0" err="1" smtClean="0">
                <a:ln>
                  <a:solidFill>
                    <a:schemeClr val="accent3">
                      <a:lumMod val="50000"/>
                    </a:schemeClr>
                  </a:solidFill>
                </a:ln>
                <a:solidFill>
                  <a:srgbClr val="FFFF00"/>
                </a:solidFill>
                <a:effectLst>
                  <a:glow rad="139700">
                    <a:schemeClr val="accent4">
                      <a:satMod val="175000"/>
                      <a:alpha val="40000"/>
                    </a:schemeClr>
                  </a:glow>
                </a:effectLst>
              </a:rPr>
              <a:t>нових</a:t>
            </a:r>
            <a:r>
              <a:rPr lang="ru-RU" sz="1600" b="1" i="1" dirty="0" smtClean="0">
                <a:ln>
                  <a:solidFill>
                    <a:schemeClr val="accent3">
                      <a:lumMod val="50000"/>
                    </a:schemeClr>
                  </a:solidFill>
                </a:ln>
                <a:solidFill>
                  <a:srgbClr val="FFFF00"/>
                </a:solidFill>
                <a:effectLst>
                  <a:glow rad="139700">
                    <a:schemeClr val="accent4">
                      <a:satMod val="175000"/>
                      <a:alpha val="40000"/>
                    </a:schemeClr>
                  </a:glow>
                </a:effectLst>
              </a:rPr>
              <a:t> </a:t>
            </a:r>
            <a:r>
              <a:rPr lang="ru-RU" sz="1600" b="1" i="1" dirty="0" err="1" smtClean="0">
                <a:ln>
                  <a:solidFill>
                    <a:schemeClr val="accent3">
                      <a:lumMod val="50000"/>
                    </a:schemeClr>
                  </a:solidFill>
                </a:ln>
                <a:solidFill>
                  <a:srgbClr val="FFFF00"/>
                </a:solidFill>
                <a:effectLst>
                  <a:glow rad="139700">
                    <a:schemeClr val="accent4">
                      <a:satMod val="175000"/>
                      <a:alpha val="40000"/>
                    </a:schemeClr>
                  </a:glow>
                </a:effectLst>
              </a:rPr>
              <a:t>видань</a:t>
            </a:r>
            <a:r>
              <a:rPr lang="ru-RU" sz="1600" b="1" i="1" dirty="0" smtClean="0">
                <a:ln>
                  <a:solidFill>
                    <a:schemeClr val="accent3">
                      <a:lumMod val="50000"/>
                    </a:schemeClr>
                  </a:solidFill>
                </a:ln>
                <a:solidFill>
                  <a:srgbClr val="FFFF00"/>
                </a:solidFill>
                <a:effectLst>
                  <a:glow rad="139700">
                    <a:schemeClr val="accent4">
                      <a:satMod val="175000"/>
                      <a:alpha val="40000"/>
                    </a:schemeClr>
                  </a:glow>
                </a:effectLst>
              </a:rPr>
              <a:t>.</a:t>
            </a:r>
            <a:r>
              <a:rPr lang="ru-RU" sz="1600" b="1" i="1" dirty="0" smtClean="0">
                <a:ln>
                  <a:solidFill>
                    <a:schemeClr val="accent3">
                      <a:lumMod val="50000"/>
                    </a:schemeClr>
                  </a:solidFill>
                </a:ln>
                <a:solidFill>
                  <a:srgbClr val="FFFF00"/>
                </a:solidFill>
                <a:effectLst>
                  <a:glow rad="139700">
                    <a:schemeClr val="accent4">
                      <a:satMod val="175000"/>
                      <a:alpha val="40000"/>
                    </a:schemeClr>
                  </a:glow>
                </a:effectLst>
                <a:hlinkClick r:id="rId3" tooltip="1909"/>
              </a:rPr>
              <a:t> 1909</a:t>
            </a:r>
            <a:r>
              <a:rPr lang="ru-RU" sz="1600" b="1" i="1" dirty="0" smtClean="0">
                <a:ln>
                  <a:solidFill>
                    <a:schemeClr val="accent3">
                      <a:lumMod val="50000"/>
                    </a:schemeClr>
                  </a:solidFill>
                </a:ln>
                <a:solidFill>
                  <a:srgbClr val="FFFF00"/>
                </a:solidFill>
                <a:effectLst>
                  <a:glow rad="139700">
                    <a:schemeClr val="accent4">
                      <a:satMod val="175000"/>
                      <a:alpha val="40000"/>
                    </a:schemeClr>
                  </a:glow>
                </a:effectLst>
              </a:rPr>
              <a:t> року </a:t>
            </a:r>
            <a:r>
              <a:rPr lang="ru-RU" sz="1600" b="1" i="1" dirty="0" err="1" smtClean="0">
                <a:ln>
                  <a:solidFill>
                    <a:schemeClr val="accent3">
                      <a:lumMod val="50000"/>
                    </a:schemeClr>
                  </a:solidFill>
                </a:ln>
                <a:solidFill>
                  <a:srgbClr val="FFFF00"/>
                </a:solidFill>
                <a:effectLst>
                  <a:glow rad="139700">
                    <a:schemeClr val="accent4">
                      <a:satMod val="175000"/>
                      <a:alpha val="40000"/>
                    </a:schemeClr>
                  </a:glow>
                </a:effectLst>
              </a:rPr>
              <a:t>вийшла</a:t>
            </a:r>
            <a:r>
              <a:rPr lang="ru-RU" sz="1600" b="1" i="1" dirty="0" smtClean="0">
                <a:ln>
                  <a:solidFill>
                    <a:schemeClr val="accent3">
                      <a:lumMod val="50000"/>
                    </a:schemeClr>
                  </a:solidFill>
                </a:ln>
                <a:solidFill>
                  <a:srgbClr val="FFFF00"/>
                </a:solidFill>
                <a:effectLst>
                  <a:glow rad="139700">
                    <a:schemeClr val="accent4">
                      <a:satMod val="175000"/>
                      <a:alpha val="40000"/>
                    </a:schemeClr>
                  </a:glow>
                </a:effectLst>
              </a:rPr>
              <a:t> </a:t>
            </a:r>
            <a:r>
              <a:rPr lang="ru-RU" sz="1600" b="1" i="1" dirty="0" err="1" smtClean="0">
                <a:ln>
                  <a:solidFill>
                    <a:schemeClr val="accent3">
                      <a:lumMod val="50000"/>
                    </a:schemeClr>
                  </a:solidFill>
                </a:ln>
                <a:solidFill>
                  <a:srgbClr val="FFFF00"/>
                </a:solidFill>
                <a:effectLst>
                  <a:glow rad="139700">
                    <a:schemeClr val="accent4">
                      <a:satMod val="175000"/>
                      <a:alpha val="40000"/>
                    </a:schemeClr>
                  </a:glow>
                </a:effectLst>
              </a:rPr>
              <a:t>друком</a:t>
            </a:r>
            <a:r>
              <a:rPr lang="ru-RU" sz="1600" b="1" i="1" dirty="0" smtClean="0">
                <a:ln>
                  <a:solidFill>
                    <a:schemeClr val="accent3">
                      <a:lumMod val="50000"/>
                    </a:schemeClr>
                  </a:solidFill>
                </a:ln>
                <a:solidFill>
                  <a:srgbClr val="FFFF00"/>
                </a:solidFill>
                <a:effectLst>
                  <a:glow rad="139700">
                    <a:schemeClr val="accent4">
                      <a:satMod val="175000"/>
                      <a:alpha val="40000"/>
                    </a:schemeClr>
                  </a:glow>
                </a:effectLst>
              </a:rPr>
              <a:t> </a:t>
            </a:r>
            <a:r>
              <a:rPr lang="ru-RU" sz="1600" b="1" i="1" dirty="0" err="1" smtClean="0">
                <a:ln>
                  <a:solidFill>
                    <a:schemeClr val="accent3">
                      <a:lumMod val="50000"/>
                    </a:schemeClr>
                  </a:solidFill>
                </a:ln>
                <a:solidFill>
                  <a:srgbClr val="FFFF00"/>
                </a:solidFill>
                <a:effectLst>
                  <a:glow rad="139700">
                    <a:schemeClr val="accent4">
                      <a:satMod val="175000"/>
                      <a:alpha val="40000"/>
                    </a:schemeClr>
                  </a:glow>
                </a:effectLst>
              </a:rPr>
              <a:t>збірка</a:t>
            </a:r>
            <a:r>
              <a:rPr lang="ru-RU" sz="1600" b="1" i="1" dirty="0" smtClean="0">
                <a:ln>
                  <a:solidFill>
                    <a:schemeClr val="accent3">
                      <a:lumMod val="50000"/>
                    </a:schemeClr>
                  </a:solidFill>
                </a:ln>
                <a:solidFill>
                  <a:srgbClr val="FFFF00"/>
                </a:solidFill>
                <a:effectLst>
                  <a:glow rad="139700">
                    <a:schemeClr val="accent4">
                      <a:satMod val="175000"/>
                      <a:alpha val="40000"/>
                    </a:schemeClr>
                  </a:glow>
                </a:effectLst>
              </a:rPr>
              <a:t> «Будь мечем </a:t>
            </a:r>
            <a:r>
              <a:rPr lang="ru-RU" sz="1600" b="1" i="1" dirty="0" err="1" smtClean="0">
                <a:ln>
                  <a:solidFill>
                    <a:schemeClr val="accent3">
                      <a:lumMod val="50000"/>
                    </a:schemeClr>
                  </a:solidFill>
                </a:ln>
                <a:solidFill>
                  <a:srgbClr val="FFFF00"/>
                </a:solidFill>
                <a:effectLst>
                  <a:glow rad="139700">
                    <a:schemeClr val="accent4">
                      <a:satMod val="175000"/>
                      <a:alpha val="40000"/>
                    </a:schemeClr>
                  </a:glow>
                </a:effectLst>
              </a:rPr>
              <a:t>моїм</a:t>
            </a:r>
            <a:r>
              <a:rPr lang="ru-RU" sz="1600" b="1" i="1" dirty="0" smtClean="0">
                <a:ln>
                  <a:solidFill>
                    <a:schemeClr val="accent3">
                      <a:lumMod val="50000"/>
                    </a:schemeClr>
                  </a:solidFill>
                </a:ln>
                <a:solidFill>
                  <a:srgbClr val="FFFF00"/>
                </a:solidFill>
                <a:effectLst>
                  <a:glow rad="139700">
                    <a:schemeClr val="accent4">
                      <a:satMod val="175000"/>
                      <a:alpha val="40000"/>
                    </a:schemeClr>
                  </a:glow>
                </a:effectLst>
              </a:rPr>
              <a:t>!..» </a:t>
            </a:r>
            <a:r>
              <a:rPr lang="ru-RU" sz="1600" b="1" i="1" dirty="0" smtClean="0">
                <a:ln>
                  <a:solidFill>
                    <a:schemeClr val="accent3">
                      <a:lumMod val="50000"/>
                    </a:schemeClr>
                  </a:solidFill>
                </a:ln>
                <a:solidFill>
                  <a:srgbClr val="FFFF00"/>
                </a:solidFill>
                <a:effectLst>
                  <a:glow rad="139700">
                    <a:schemeClr val="accent4">
                      <a:satMod val="175000"/>
                      <a:alpha val="40000"/>
                    </a:schemeClr>
                  </a:glow>
                </a:effectLst>
                <a:hlinkClick r:id="rId4" tooltip="1911"/>
              </a:rPr>
              <a:t>1911</a:t>
            </a:r>
            <a:r>
              <a:rPr lang="ru-RU" sz="1600" b="1" i="1" dirty="0" smtClean="0">
                <a:ln>
                  <a:solidFill>
                    <a:schemeClr val="accent3">
                      <a:lumMod val="50000"/>
                    </a:schemeClr>
                  </a:solidFill>
                </a:ln>
                <a:solidFill>
                  <a:srgbClr val="FFFF00"/>
                </a:solidFill>
                <a:effectLst>
                  <a:glow rad="139700">
                    <a:schemeClr val="accent4">
                      <a:satMod val="175000"/>
                      <a:alpha val="40000"/>
                    </a:schemeClr>
                  </a:glow>
                </a:effectLst>
              </a:rPr>
              <a:t>-го — </a:t>
            </a:r>
            <a:r>
              <a:rPr lang="ru-RU" sz="1600" b="1" i="1" dirty="0" err="1" smtClean="0">
                <a:ln>
                  <a:solidFill>
                    <a:schemeClr val="accent3">
                      <a:lumMod val="50000"/>
                    </a:schemeClr>
                  </a:solidFill>
                </a:ln>
                <a:solidFill>
                  <a:srgbClr val="FFFF00"/>
                </a:solidFill>
                <a:effectLst>
                  <a:glow rad="139700">
                    <a:schemeClr val="accent4">
                      <a:satMod val="175000"/>
                      <a:alpha val="40000"/>
                    </a:schemeClr>
                  </a:glow>
                </a:effectLst>
              </a:rPr>
              <a:t>третя</a:t>
            </a:r>
            <a:r>
              <a:rPr lang="ru-RU" sz="1600" b="1" i="1" dirty="0" smtClean="0">
                <a:ln>
                  <a:solidFill>
                    <a:schemeClr val="accent3">
                      <a:lumMod val="50000"/>
                    </a:schemeClr>
                  </a:solidFill>
                </a:ln>
                <a:solidFill>
                  <a:srgbClr val="FFFF00"/>
                </a:solidFill>
                <a:effectLst>
                  <a:glow rad="139700">
                    <a:schemeClr val="accent4">
                      <a:satMod val="175000"/>
                      <a:alpha val="40000"/>
                    </a:schemeClr>
                  </a:glow>
                </a:effectLst>
              </a:rPr>
              <a:t> </a:t>
            </a:r>
            <a:r>
              <a:rPr lang="ru-RU" sz="1600" b="1" i="1" dirty="0" err="1" smtClean="0">
                <a:ln>
                  <a:solidFill>
                    <a:schemeClr val="accent3">
                      <a:lumMod val="50000"/>
                    </a:schemeClr>
                  </a:solidFill>
                </a:ln>
                <a:solidFill>
                  <a:srgbClr val="FFFF00"/>
                </a:solidFill>
                <a:effectLst>
                  <a:glow rad="139700">
                    <a:schemeClr val="accent4">
                      <a:satMod val="175000"/>
                      <a:alpha val="40000"/>
                    </a:schemeClr>
                  </a:glow>
                </a:effectLst>
              </a:rPr>
              <a:t>збірка</a:t>
            </a:r>
            <a:r>
              <a:rPr lang="ru-RU" sz="1600" b="1" i="1" dirty="0" smtClean="0">
                <a:ln>
                  <a:solidFill>
                    <a:schemeClr val="accent3">
                      <a:lumMod val="50000"/>
                    </a:schemeClr>
                  </a:solidFill>
                </a:ln>
                <a:solidFill>
                  <a:srgbClr val="FFFF00"/>
                </a:solidFill>
                <a:effectLst>
                  <a:glow rad="139700">
                    <a:schemeClr val="accent4">
                      <a:satMod val="175000"/>
                      <a:alpha val="40000"/>
                    </a:schemeClr>
                  </a:glow>
                </a:effectLst>
              </a:rPr>
              <a:t> «Книжка </a:t>
            </a:r>
            <a:r>
              <a:rPr lang="ru-RU" sz="1600" b="1" i="1" dirty="0" err="1" smtClean="0">
                <a:ln>
                  <a:solidFill>
                    <a:schemeClr val="accent3">
                      <a:lumMod val="50000"/>
                    </a:schemeClr>
                  </a:solidFill>
                </a:ln>
                <a:solidFill>
                  <a:srgbClr val="FFFF00"/>
                </a:solidFill>
                <a:effectLst>
                  <a:glow rad="139700">
                    <a:schemeClr val="accent4">
                      <a:satMod val="175000"/>
                      <a:alpha val="40000"/>
                    </a:schemeClr>
                  </a:glow>
                </a:effectLst>
              </a:rPr>
              <a:t>третя</a:t>
            </a:r>
            <a:r>
              <a:rPr lang="ru-RU" sz="1600" b="1" i="1" dirty="0" smtClean="0">
                <a:ln>
                  <a:solidFill>
                    <a:schemeClr val="accent3">
                      <a:lumMod val="50000"/>
                    </a:schemeClr>
                  </a:solidFill>
                </a:ln>
                <a:solidFill>
                  <a:srgbClr val="FFFF00"/>
                </a:solidFill>
                <a:effectLst>
                  <a:glow rad="139700">
                    <a:schemeClr val="accent4">
                      <a:satMod val="175000"/>
                      <a:alpha val="40000"/>
                    </a:schemeClr>
                  </a:glow>
                </a:effectLst>
              </a:rPr>
              <a:t>». </a:t>
            </a:r>
          </a:p>
          <a:p>
            <a:r>
              <a:rPr lang="ru-RU" sz="1600" b="1" i="1" dirty="0" err="1" smtClean="0">
                <a:ln>
                  <a:solidFill>
                    <a:schemeClr val="accent3">
                      <a:lumMod val="50000"/>
                    </a:schemeClr>
                  </a:solidFill>
                </a:ln>
                <a:solidFill>
                  <a:srgbClr val="FFFF00"/>
                </a:solidFill>
                <a:effectLst>
                  <a:glow rad="139700">
                    <a:schemeClr val="accent4">
                      <a:satMod val="175000"/>
                      <a:alpha val="40000"/>
                    </a:schemeClr>
                  </a:glow>
                </a:effectLst>
              </a:rPr>
              <a:t>Подорож</a:t>
            </a:r>
            <a:r>
              <a:rPr lang="ru-RU" sz="1600" b="1" i="1" dirty="0" smtClean="0">
                <a:ln>
                  <a:solidFill>
                    <a:schemeClr val="accent3">
                      <a:lumMod val="50000"/>
                    </a:schemeClr>
                  </a:solidFill>
                </a:ln>
                <a:solidFill>
                  <a:srgbClr val="FFFF00"/>
                </a:solidFill>
                <a:effectLst>
                  <a:glow rad="139700">
                    <a:schemeClr val="accent4">
                      <a:satMod val="175000"/>
                      <a:alpha val="40000"/>
                    </a:schemeClr>
                  </a:glow>
                </a:effectLst>
              </a:rPr>
              <a:t> </a:t>
            </a:r>
            <a:r>
              <a:rPr lang="ru-RU" sz="1600" b="1" i="1" dirty="0" err="1" smtClean="0">
                <a:ln>
                  <a:solidFill>
                    <a:schemeClr val="accent3">
                      <a:lumMod val="50000"/>
                    </a:schemeClr>
                  </a:solidFill>
                </a:ln>
                <a:solidFill>
                  <a:srgbClr val="FFFF00"/>
                </a:solidFill>
                <a:effectLst>
                  <a:glow rad="139700">
                    <a:schemeClr val="accent4">
                      <a:satMod val="175000"/>
                      <a:alpha val="40000"/>
                    </a:schemeClr>
                  </a:glow>
                </a:effectLst>
              </a:rPr>
              <a:t>Гуцульщиною</a:t>
            </a:r>
            <a:r>
              <a:rPr lang="ru-RU" sz="1600" b="1" i="1" dirty="0" smtClean="0">
                <a:ln>
                  <a:solidFill>
                    <a:schemeClr val="accent3">
                      <a:lumMod val="50000"/>
                    </a:schemeClr>
                  </a:solidFill>
                </a:ln>
                <a:solidFill>
                  <a:srgbClr val="FFFF00"/>
                </a:solidFill>
                <a:effectLst>
                  <a:glow rad="139700">
                    <a:schemeClr val="accent4">
                      <a:satMod val="175000"/>
                      <a:alpha val="40000"/>
                    </a:schemeClr>
                  </a:glow>
                </a:effectLst>
              </a:rPr>
              <a:t> у 1912 р. </a:t>
            </a:r>
            <a:r>
              <a:rPr lang="ru-RU" sz="1600" b="1" i="1" dirty="0" err="1" smtClean="0">
                <a:ln>
                  <a:solidFill>
                    <a:schemeClr val="accent3">
                      <a:lumMod val="50000"/>
                    </a:schemeClr>
                  </a:solidFill>
                </a:ln>
                <a:solidFill>
                  <a:srgbClr val="FFFF00"/>
                </a:solidFill>
                <a:effectLst>
                  <a:glow rad="139700">
                    <a:schemeClr val="accent4">
                      <a:satMod val="175000"/>
                      <a:alpha val="40000"/>
                    </a:schemeClr>
                  </a:glow>
                </a:effectLst>
              </a:rPr>
              <a:t>збагатила</a:t>
            </a:r>
            <a:r>
              <a:rPr lang="ru-RU" sz="1600" b="1" i="1" dirty="0" smtClean="0">
                <a:ln>
                  <a:solidFill>
                    <a:schemeClr val="accent3">
                      <a:lumMod val="50000"/>
                    </a:schemeClr>
                  </a:solidFill>
                </a:ln>
                <a:solidFill>
                  <a:srgbClr val="FFFF00"/>
                </a:solidFill>
                <a:effectLst>
                  <a:glow rad="139700">
                    <a:schemeClr val="accent4">
                      <a:satMod val="175000"/>
                      <a:alpha val="40000"/>
                    </a:schemeClr>
                  </a:glow>
                </a:effectLst>
              </a:rPr>
              <a:t> </a:t>
            </a:r>
            <a:r>
              <a:rPr lang="ru-RU" sz="1600" b="1" i="1" dirty="0" err="1" smtClean="0">
                <a:ln>
                  <a:solidFill>
                    <a:schemeClr val="accent3">
                      <a:lumMod val="50000"/>
                    </a:schemeClr>
                  </a:solidFill>
                </a:ln>
                <a:solidFill>
                  <a:srgbClr val="FFFF00"/>
                </a:solidFill>
                <a:effectLst>
                  <a:glow rad="139700">
                    <a:schemeClr val="accent4">
                      <a:satMod val="175000"/>
                      <a:alpha val="40000"/>
                    </a:schemeClr>
                  </a:glow>
                </a:effectLst>
              </a:rPr>
              <a:t>поета</a:t>
            </a:r>
            <a:r>
              <a:rPr lang="ru-RU" sz="1600" b="1" i="1" dirty="0" smtClean="0">
                <a:ln>
                  <a:solidFill>
                    <a:schemeClr val="accent3">
                      <a:lumMod val="50000"/>
                    </a:schemeClr>
                  </a:solidFill>
                </a:ln>
                <a:solidFill>
                  <a:srgbClr val="FFFF00"/>
                </a:solidFill>
                <a:effectLst>
                  <a:glow rad="139700">
                    <a:schemeClr val="accent4">
                      <a:satMod val="175000"/>
                      <a:alpha val="40000"/>
                    </a:schemeClr>
                  </a:glow>
                </a:effectLst>
              </a:rPr>
              <a:t> </a:t>
            </a:r>
            <a:r>
              <a:rPr lang="ru-RU" sz="1600" b="1" i="1" dirty="0" err="1" smtClean="0">
                <a:ln>
                  <a:solidFill>
                    <a:schemeClr val="accent3">
                      <a:lumMod val="50000"/>
                    </a:schemeClr>
                  </a:solidFill>
                </a:ln>
                <a:solidFill>
                  <a:srgbClr val="FFFF00"/>
                </a:solidFill>
                <a:effectLst>
                  <a:glow rad="139700">
                    <a:schemeClr val="accent4">
                      <a:satMod val="175000"/>
                      <a:alpha val="40000"/>
                    </a:schemeClr>
                  </a:glow>
                </a:effectLst>
              </a:rPr>
              <a:t>незабутніми</a:t>
            </a:r>
            <a:r>
              <a:rPr lang="ru-RU" sz="1600" b="1" i="1" dirty="0" smtClean="0">
                <a:ln>
                  <a:solidFill>
                    <a:schemeClr val="accent3">
                      <a:lumMod val="50000"/>
                    </a:schemeClr>
                  </a:solidFill>
                </a:ln>
                <a:solidFill>
                  <a:srgbClr val="FFFF00"/>
                </a:solidFill>
                <a:effectLst>
                  <a:glow rad="139700">
                    <a:schemeClr val="accent4">
                      <a:satMod val="175000"/>
                      <a:alpha val="40000"/>
                    </a:schemeClr>
                  </a:glow>
                </a:effectLst>
              </a:rPr>
              <a:t> </a:t>
            </a:r>
            <a:r>
              <a:rPr lang="ru-RU" sz="1600" b="1" i="1" dirty="0" err="1" smtClean="0">
                <a:ln>
                  <a:solidFill>
                    <a:schemeClr val="accent3">
                      <a:lumMod val="50000"/>
                    </a:schemeClr>
                  </a:solidFill>
                </a:ln>
                <a:solidFill>
                  <a:srgbClr val="FFFF00"/>
                </a:solidFill>
                <a:effectLst>
                  <a:glow rad="139700">
                    <a:schemeClr val="accent4">
                      <a:satMod val="175000"/>
                      <a:alpha val="40000"/>
                    </a:schemeClr>
                  </a:glow>
                </a:effectLst>
              </a:rPr>
              <a:t>враженнями</a:t>
            </a:r>
            <a:r>
              <a:rPr lang="ru-RU" sz="1600" b="1" i="1" dirty="0" smtClean="0">
                <a:ln>
                  <a:solidFill>
                    <a:schemeClr val="accent3">
                      <a:lumMod val="50000"/>
                    </a:schemeClr>
                  </a:solidFill>
                </a:ln>
                <a:solidFill>
                  <a:srgbClr val="FFFF00"/>
                </a:solidFill>
                <a:effectLst>
                  <a:glow rad="139700">
                    <a:schemeClr val="accent4">
                      <a:satMod val="175000"/>
                      <a:alpha val="40000"/>
                    </a:schemeClr>
                  </a:glow>
                </a:effectLst>
              </a:rPr>
              <a:t>.</a:t>
            </a:r>
            <a:r>
              <a:rPr lang="uk-UA" sz="1600" b="1" i="1" dirty="0" smtClean="0">
                <a:ln>
                  <a:solidFill>
                    <a:schemeClr val="accent3">
                      <a:lumMod val="50000"/>
                    </a:schemeClr>
                  </a:solidFill>
                </a:ln>
                <a:solidFill>
                  <a:srgbClr val="FFFF00"/>
                </a:solidFill>
                <a:effectLst>
                  <a:glow rad="139700">
                    <a:schemeClr val="accent4">
                      <a:satMod val="175000"/>
                      <a:alpha val="40000"/>
                    </a:schemeClr>
                  </a:glow>
                </a:effectLst>
              </a:rPr>
              <a:t> Зустріч з Гуцульщиною знайшла втілення у поемі «На зелених горах» (1915): в ній «країна див» асоціюється з вільним духом українського народу. Тоді ж, 1912 року, О. Олесь познайомився та провів кілька днів у Карпатах з І. Франком (який справив на нього «надзвичайно файне враження»), з В. Гнатюком, </a:t>
            </a:r>
            <a:r>
              <a:rPr lang="uk-UA" sz="1600" b="1" i="1" dirty="0" smtClean="0">
                <a:ln>
                  <a:solidFill>
                    <a:schemeClr val="accent3">
                      <a:lumMod val="50000"/>
                    </a:schemeClr>
                  </a:solidFill>
                </a:ln>
                <a:solidFill>
                  <a:srgbClr val="FFFF00"/>
                </a:solidFill>
                <a:effectLst>
                  <a:glow rad="139700">
                    <a:schemeClr val="accent4">
                      <a:satMod val="175000"/>
                      <a:alpha val="40000"/>
                    </a:schemeClr>
                  </a:glow>
                </a:effectLst>
                <a:hlinkClick r:id="rId5" tooltip="Кобилянська Ольга Юліанівна"/>
              </a:rPr>
              <a:t>О. Кобилянською</a:t>
            </a:r>
            <a:r>
              <a:rPr lang="uk-UA" sz="1600" b="1" i="1" dirty="0" smtClean="0">
                <a:ln>
                  <a:solidFill>
                    <a:schemeClr val="accent3">
                      <a:lumMod val="50000"/>
                    </a:schemeClr>
                  </a:solidFill>
                </a:ln>
                <a:solidFill>
                  <a:srgbClr val="FFFF00"/>
                </a:solidFill>
                <a:effectLst>
                  <a:glow rad="139700">
                    <a:schemeClr val="accent4">
                      <a:satMod val="175000"/>
                      <a:alpha val="40000"/>
                    </a:schemeClr>
                  </a:glow>
                </a:effectLst>
              </a:rPr>
              <a:t>, М. Коцюбинським.</a:t>
            </a:r>
            <a:endParaRPr lang="uk-UA" sz="1600" b="1" i="1" dirty="0">
              <a:ln>
                <a:solidFill>
                  <a:schemeClr val="accent3">
                    <a:lumMod val="50000"/>
                  </a:schemeClr>
                </a:solidFill>
              </a:ln>
              <a:solidFill>
                <a:srgbClr val="FFFF00"/>
              </a:solidFill>
              <a:effectLst>
                <a:glow rad="139700">
                  <a:schemeClr val="accent4">
                    <a:satMod val="175000"/>
                    <a:alpha val="40000"/>
                  </a:schemeClr>
                </a:glo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70999_or.jpg"/>
          <p:cNvPicPr>
            <a:picLocks noChangeAspect="1"/>
          </p:cNvPicPr>
          <p:nvPr/>
        </p:nvPicPr>
        <p:blipFill>
          <a:blip r:embed="rId2"/>
          <a:stretch>
            <a:fillRect/>
          </a:stretch>
        </p:blipFill>
        <p:spPr>
          <a:xfrm>
            <a:off x="0" y="0"/>
            <a:ext cx="9144000" cy="6858000"/>
          </a:xfrm>
          <a:prstGeom prst="rect">
            <a:avLst/>
          </a:prstGeom>
        </p:spPr>
      </p:pic>
      <p:sp>
        <p:nvSpPr>
          <p:cNvPr id="3" name="Содержимое 2"/>
          <p:cNvSpPr>
            <a:spLocks noGrp="1"/>
          </p:cNvSpPr>
          <p:nvPr>
            <p:ph sz="quarter" idx="1"/>
          </p:nvPr>
        </p:nvSpPr>
        <p:spPr>
          <a:xfrm>
            <a:off x="571472" y="285728"/>
            <a:ext cx="7467600" cy="4873752"/>
          </a:xfrm>
        </p:spPr>
        <p:txBody>
          <a:bodyPr>
            <a:normAutofit fontScale="85000" lnSpcReduction="20000"/>
          </a:bodyPr>
          <a:lstStyle/>
          <a:p>
            <a:r>
              <a:rPr lang="uk-UA" b="1" dirty="0" smtClean="0">
                <a:ln>
                  <a:solidFill>
                    <a:schemeClr val="accent2">
                      <a:lumMod val="50000"/>
                    </a:schemeClr>
                  </a:solidFill>
                </a:ln>
                <a:solidFill>
                  <a:srgbClr val="00B0F0"/>
                </a:solidFill>
              </a:rPr>
              <a:t>У 1913 р. Олександр Олесь побував в </a:t>
            </a:r>
            <a:r>
              <a:rPr lang="uk-UA" b="1" dirty="0" smtClean="0">
                <a:ln>
                  <a:solidFill>
                    <a:schemeClr val="accent2">
                      <a:lumMod val="50000"/>
                    </a:schemeClr>
                  </a:solidFill>
                </a:ln>
                <a:solidFill>
                  <a:srgbClr val="00B0F0"/>
                </a:solidFill>
                <a:hlinkClick r:id="rId3" tooltip="Італія"/>
              </a:rPr>
              <a:t>Італії</a:t>
            </a:r>
            <a:r>
              <a:rPr lang="uk-UA" b="1" dirty="0" smtClean="0">
                <a:ln>
                  <a:solidFill>
                    <a:schemeClr val="accent2">
                      <a:lumMod val="50000"/>
                    </a:schemeClr>
                  </a:solidFill>
                </a:ln>
                <a:solidFill>
                  <a:srgbClr val="00B0F0"/>
                </a:solidFill>
              </a:rPr>
              <a:t>, написав низку віршів («Мов келих срібного вина», «Італійська ніч підкралась», «В долині тихий сон летить»), які збагачують українську мариністичну лірику, тобто пов'язану із зображенням морських пейзажів. Поет радісно зустрів повалення самодержавства. Він, як і всі прогресивні діячі, гостро відчував національне поневолення народу. В «Юнацькі пісні» (1915), присвяченій синові Олегові, що згодом стане відомим поетом під ім'ям </a:t>
            </a:r>
            <a:r>
              <a:rPr lang="uk-UA" b="1" dirty="0" smtClean="0">
                <a:ln>
                  <a:solidFill>
                    <a:schemeClr val="accent2">
                      <a:lumMod val="50000"/>
                    </a:schemeClr>
                  </a:solidFill>
                </a:ln>
                <a:solidFill>
                  <a:srgbClr val="00B0F0"/>
                </a:solidFill>
                <a:hlinkClick r:id="rId4" tooltip="Олег Ольжич"/>
              </a:rPr>
              <a:t>Олег Ольжич</a:t>
            </a:r>
            <a:r>
              <a:rPr lang="uk-UA" b="1" dirty="0" smtClean="0">
                <a:ln>
                  <a:solidFill>
                    <a:schemeClr val="accent2">
                      <a:lumMod val="50000"/>
                    </a:schemeClr>
                  </a:solidFill>
                </a:ln>
                <a:solidFill>
                  <a:srgbClr val="00B0F0"/>
                </a:solidFill>
              </a:rPr>
              <a:t>, Олександр Олесь передбачав крах імперії, адже сини України піднімалися у кожну епоху на священну боротьбу:</a:t>
            </a:r>
          </a:p>
          <a:p>
            <a:pPr>
              <a:buNone/>
            </a:pPr>
            <a:endParaRPr lang="uk-UA" b="1" dirty="0" smtClean="0">
              <a:ln>
                <a:solidFill>
                  <a:schemeClr val="accent2">
                    <a:lumMod val="50000"/>
                  </a:schemeClr>
                </a:solidFill>
              </a:ln>
              <a:solidFill>
                <a:srgbClr val="00B0F0"/>
              </a:solidFill>
            </a:endParaRPr>
          </a:p>
          <a:p>
            <a:pPr>
              <a:buNone/>
            </a:pPr>
            <a:r>
              <a:rPr lang="uk-UA" b="1" i="1" dirty="0" smtClean="0">
                <a:ln>
                  <a:solidFill>
                    <a:schemeClr val="accent2">
                      <a:lumMod val="50000"/>
                    </a:schemeClr>
                  </a:solidFill>
                </a:ln>
                <a:solidFill>
                  <a:srgbClr val="00B0F0"/>
                </a:solidFill>
              </a:rPr>
              <a:t>Земля розступилась! І з праведних трун</a:t>
            </a:r>
          </a:p>
          <a:p>
            <a:pPr>
              <a:buNone/>
            </a:pPr>
            <a:r>
              <a:rPr lang="uk-UA" b="1" i="1" dirty="0" smtClean="0">
                <a:ln>
                  <a:solidFill>
                    <a:schemeClr val="accent2">
                      <a:lumMod val="50000"/>
                    </a:schemeClr>
                  </a:solidFill>
                </a:ln>
                <a:solidFill>
                  <a:srgbClr val="00B0F0"/>
                </a:solidFill>
              </a:rPr>
              <a:t>Виходять Хмельницький, Мазепа, Богун!</a:t>
            </a:r>
          </a:p>
          <a:p>
            <a:pPr>
              <a:buNone/>
            </a:pPr>
            <a:r>
              <a:rPr lang="uk-UA" b="1" i="1" dirty="0" smtClean="0">
                <a:ln>
                  <a:solidFill>
                    <a:schemeClr val="accent2">
                      <a:lumMod val="50000"/>
                    </a:schemeClr>
                  </a:solidFill>
                </a:ln>
                <a:solidFill>
                  <a:srgbClr val="00B0F0"/>
                </a:solidFill>
              </a:rPr>
              <a:t>І з Волі знімають кайдани міцні,</a:t>
            </a:r>
          </a:p>
          <a:p>
            <a:pPr>
              <a:buNone/>
            </a:pPr>
            <a:r>
              <a:rPr lang="uk-UA" b="1" i="1" dirty="0" smtClean="0">
                <a:ln>
                  <a:solidFill>
                    <a:schemeClr val="accent2">
                      <a:lumMod val="50000"/>
                    </a:schemeClr>
                  </a:solidFill>
                </a:ln>
                <a:solidFill>
                  <a:srgbClr val="00B0F0"/>
                </a:solidFill>
              </a:rPr>
              <a:t>І слізьми співають щасливі пісні.</a:t>
            </a:r>
            <a:endParaRPr lang="uk-UA" b="1" dirty="0">
              <a:ln>
                <a:solidFill>
                  <a:schemeClr val="accent2">
                    <a:lumMod val="50000"/>
                  </a:schemeClr>
                </a:solidFill>
              </a:ln>
              <a:solidFill>
                <a:srgbClr val="00B0F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00034" y="357166"/>
            <a:ext cx="7467600" cy="6000792"/>
          </a:xfrm>
        </p:spPr>
        <p:txBody>
          <a:bodyPr>
            <a:normAutofit fontScale="85000" lnSpcReduction="20000"/>
          </a:bodyPr>
          <a:lstStyle/>
          <a:p>
            <a:r>
              <a:rPr lang="ru-RU" dirty="0" smtClean="0"/>
              <a:t>У 1917 </a:t>
            </a:r>
            <a:r>
              <a:rPr lang="ru-RU" dirty="0" err="1" smtClean="0"/>
              <a:t>р</a:t>
            </a:r>
            <a:r>
              <a:rPr lang="ru-RU" dirty="0" smtClean="0"/>
              <a:t> </a:t>
            </a:r>
            <a:r>
              <a:rPr lang="ru-RU" dirty="0" err="1" smtClean="0"/>
              <a:t>Олександр</a:t>
            </a:r>
            <a:r>
              <a:rPr lang="ru-RU" dirty="0" smtClean="0"/>
              <a:t> Олесь </a:t>
            </a:r>
            <a:r>
              <a:rPr lang="ru-RU" dirty="0" err="1" smtClean="0"/>
              <a:t>видає</a:t>
            </a:r>
            <a:r>
              <a:rPr lang="ru-RU" dirty="0" smtClean="0"/>
              <a:t> </a:t>
            </a:r>
            <a:r>
              <a:rPr lang="ru-RU" dirty="0" err="1" smtClean="0"/>
              <a:t>нову</a:t>
            </a:r>
            <a:r>
              <a:rPr lang="ru-RU" dirty="0" smtClean="0"/>
              <a:t> книжку </a:t>
            </a:r>
            <a:r>
              <a:rPr lang="ru-RU" dirty="0" err="1" smtClean="0"/>
              <a:t>поезій</a:t>
            </a:r>
            <a:r>
              <a:rPr lang="ru-RU" dirty="0" smtClean="0"/>
              <a:t>, в </a:t>
            </a:r>
            <a:r>
              <a:rPr lang="ru-RU" dirty="0" err="1" smtClean="0"/>
              <a:t>якій</a:t>
            </a:r>
            <a:r>
              <a:rPr lang="ru-RU" dirty="0" smtClean="0"/>
              <a:t> </a:t>
            </a:r>
            <a:r>
              <a:rPr lang="ru-RU" dirty="0" err="1" smtClean="0"/>
              <a:t>особливу</a:t>
            </a:r>
            <a:r>
              <a:rPr lang="ru-RU" dirty="0" smtClean="0"/>
              <a:t> </a:t>
            </a:r>
            <a:r>
              <a:rPr lang="ru-RU" dirty="0" err="1" smtClean="0"/>
              <a:t>увагу</a:t>
            </a:r>
            <a:r>
              <a:rPr lang="ru-RU" dirty="0" smtClean="0"/>
              <a:t> </a:t>
            </a:r>
            <a:r>
              <a:rPr lang="ru-RU" dirty="0" err="1" smtClean="0"/>
              <a:t>привертає</a:t>
            </a:r>
            <a:r>
              <a:rPr lang="ru-RU" dirty="0" smtClean="0"/>
              <a:t> цикл «З </a:t>
            </a:r>
            <a:r>
              <a:rPr lang="ru-RU" dirty="0" err="1" smtClean="0"/>
              <a:t>щоденника</a:t>
            </a:r>
            <a:r>
              <a:rPr lang="ru-RU" dirty="0" smtClean="0"/>
              <a:t>. Р. 1917»</a:t>
            </a:r>
          </a:p>
          <a:p>
            <a:r>
              <a:rPr lang="uk-UA" dirty="0" smtClean="0"/>
              <a:t>Після більшовицького жовтневого перевороту Олесь опиняється за кордоном (1919). Еміграція стала трагедією життя Олеся. Після еміграції за кордон оселяється і періодично живе в Будапешті, Відні, Берліні, Празі. Олесь видає за кордоном ряд збірок, основна тема яких — туга за Україною:</a:t>
            </a:r>
          </a:p>
          <a:p>
            <a:endParaRPr lang="uk-UA" dirty="0" smtClean="0"/>
          </a:p>
          <a:p>
            <a:pPr>
              <a:buNone/>
            </a:pPr>
            <a:r>
              <a:rPr lang="uk-UA" i="1" dirty="0" smtClean="0"/>
              <a:t>Душа розірвана, як рана…</a:t>
            </a:r>
          </a:p>
          <a:p>
            <a:pPr>
              <a:buNone/>
            </a:pPr>
            <a:r>
              <a:rPr lang="uk-UA" i="1" dirty="0" smtClean="0"/>
              <a:t>Бальзам далеко так, як сонце,</a:t>
            </a:r>
          </a:p>
          <a:p>
            <a:pPr>
              <a:buNone/>
            </a:pPr>
            <a:r>
              <a:rPr lang="uk-UA" i="1" dirty="0" smtClean="0"/>
              <a:t>А сонце, </a:t>
            </a:r>
            <a:r>
              <a:rPr lang="uk-UA" i="1" dirty="0" err="1" smtClean="0"/>
              <a:t>сонце</a:t>
            </a:r>
            <a:r>
              <a:rPr lang="uk-UA" i="1" dirty="0" smtClean="0"/>
              <a:t>, як і щастя,</a:t>
            </a:r>
          </a:p>
          <a:p>
            <a:pPr>
              <a:buNone/>
            </a:pPr>
            <a:r>
              <a:rPr lang="uk-UA" i="1" dirty="0" smtClean="0"/>
              <a:t>Там, </a:t>
            </a:r>
            <a:r>
              <a:rPr lang="uk-UA" i="1" dirty="0" err="1" smtClean="0"/>
              <a:t>там</a:t>
            </a:r>
            <a:r>
              <a:rPr lang="uk-UA" i="1" dirty="0" smtClean="0"/>
              <a:t>, лише в краю коханім.</a:t>
            </a:r>
          </a:p>
          <a:p>
            <a:pPr>
              <a:buNone/>
            </a:pPr>
            <a:r>
              <a:rPr lang="uk-UA" dirty="0" smtClean="0"/>
              <a:t>(«В вигнанні дні течуть, як сльози»)</a:t>
            </a:r>
          </a:p>
          <a:p>
            <a:pPr>
              <a:buNone/>
            </a:pPr>
            <a:endParaRPr lang="uk-UA" dirty="0" smtClean="0"/>
          </a:p>
          <a:p>
            <a:pPr>
              <a:buNone/>
            </a:pPr>
            <a:r>
              <a:rPr lang="ru-RU" dirty="0" err="1" smtClean="0"/>
              <a:t>Він</a:t>
            </a:r>
            <a:r>
              <a:rPr lang="ru-RU" dirty="0" smtClean="0"/>
              <a:t> </a:t>
            </a:r>
            <a:r>
              <a:rPr lang="ru-RU" dirty="0" err="1" smtClean="0"/>
              <a:t>також</a:t>
            </a:r>
            <a:r>
              <a:rPr lang="ru-RU" dirty="0" smtClean="0"/>
              <a:t> </a:t>
            </a:r>
            <a:r>
              <a:rPr lang="ru-RU" dirty="0" err="1" smtClean="0"/>
              <a:t>слідкує</a:t>
            </a:r>
            <a:r>
              <a:rPr lang="ru-RU" dirty="0" smtClean="0"/>
              <a:t> за </a:t>
            </a:r>
            <a:r>
              <a:rPr lang="ru-RU" dirty="0" err="1" smtClean="0"/>
              <a:t>літературними</a:t>
            </a:r>
            <a:r>
              <a:rPr lang="ru-RU" dirty="0" smtClean="0"/>
              <a:t> </a:t>
            </a:r>
            <a:r>
              <a:rPr lang="ru-RU" dirty="0" err="1" smtClean="0"/>
              <a:t>процесами</a:t>
            </a:r>
            <a:r>
              <a:rPr lang="ru-RU" dirty="0" smtClean="0"/>
              <a:t> в </a:t>
            </a:r>
            <a:r>
              <a:rPr lang="ru-RU" dirty="0" err="1" smtClean="0"/>
              <a:t>радянській</a:t>
            </a:r>
            <a:r>
              <a:rPr lang="ru-RU" dirty="0" smtClean="0"/>
              <a:t> </a:t>
            </a:r>
            <a:r>
              <a:rPr lang="ru-RU" dirty="0" err="1" smtClean="0"/>
              <a:t>Україні</a:t>
            </a:r>
            <a:r>
              <a:rPr lang="ru-RU" dirty="0" smtClean="0"/>
              <a:t>. На твори, </a:t>
            </a:r>
            <a:r>
              <a:rPr lang="ru-RU" dirty="0" err="1" smtClean="0"/>
              <a:t>писані</a:t>
            </a:r>
            <a:r>
              <a:rPr lang="ru-RU" dirty="0" smtClean="0"/>
              <a:t> Павлом </a:t>
            </a:r>
            <a:r>
              <a:rPr lang="ru-RU" dirty="0" err="1" smtClean="0"/>
              <a:t>Тичиною</a:t>
            </a:r>
            <a:r>
              <a:rPr lang="ru-RU" dirty="0" smtClean="0"/>
              <a:t> на </a:t>
            </a:r>
            <a:r>
              <a:rPr lang="ru-RU" dirty="0" err="1" smtClean="0"/>
              <a:t>замовлення</a:t>
            </a:r>
            <a:r>
              <a:rPr lang="ru-RU" dirty="0" smtClean="0"/>
              <a:t> </a:t>
            </a:r>
            <a:r>
              <a:rPr lang="ru-RU" dirty="0" err="1" smtClean="0"/>
              <a:t>партії</a:t>
            </a:r>
            <a:r>
              <a:rPr lang="ru-RU" dirty="0" smtClean="0"/>
              <a:t>, </a:t>
            </a:r>
            <a:r>
              <a:rPr lang="ru-RU" dirty="0" err="1" smtClean="0"/>
              <a:t>Олександр</a:t>
            </a:r>
            <a:r>
              <a:rPr lang="ru-RU" dirty="0" smtClean="0"/>
              <a:t> Олесь </a:t>
            </a:r>
            <a:r>
              <a:rPr lang="ru-RU" dirty="0" err="1" smtClean="0"/>
              <a:t>відгукнувся</a:t>
            </a:r>
            <a:r>
              <a:rPr lang="ru-RU" dirty="0" smtClean="0"/>
              <a:t> </a:t>
            </a:r>
            <a:r>
              <a:rPr lang="ru-RU" dirty="0" err="1" smtClean="0"/>
              <a:t>віршем-докором</a:t>
            </a:r>
            <a:r>
              <a:rPr lang="ru-RU" dirty="0" smtClean="0"/>
              <a:t> </a:t>
            </a:r>
            <a:r>
              <a:rPr lang="ru-RU" u="sng" dirty="0" smtClean="0"/>
              <a:t> «І </a:t>
            </a:r>
            <a:r>
              <a:rPr lang="ru-RU" u="sng" dirty="0" err="1" smtClean="0"/>
              <a:t>ти</a:t>
            </a:r>
            <a:r>
              <a:rPr lang="ru-RU" u="sng" dirty="0" smtClean="0"/>
              <a:t> </a:t>
            </a:r>
            <a:r>
              <a:rPr lang="ru-RU" u="sng" dirty="0" err="1" smtClean="0"/>
              <a:t>продався</a:t>
            </a:r>
            <a:r>
              <a:rPr lang="ru-RU" u="sng" dirty="0" smtClean="0"/>
              <a:t> </a:t>
            </a:r>
            <a:r>
              <a:rPr lang="ru-RU" u="sng" dirty="0" err="1" smtClean="0"/>
              <a:t>їм,Тичино</a:t>
            </a:r>
            <a:r>
              <a:rPr lang="ru-RU" u="sng" dirty="0" smtClean="0"/>
              <a:t>…»</a:t>
            </a:r>
            <a:endParaRPr lang="uk-UA" dirty="0" smtClean="0"/>
          </a:p>
          <a:p>
            <a:endParaRPr lang="uk-UA" dirty="0"/>
          </a:p>
        </p:txBody>
      </p:sp>
      <p:pic>
        <p:nvPicPr>
          <p:cNvPr id="4" name="Рисунок 3" descr="93686964_15_Repin_I_Ukrainskaya_hata.jpg"/>
          <p:cNvPicPr>
            <a:picLocks noChangeAspect="1"/>
          </p:cNvPicPr>
          <p:nvPr/>
        </p:nvPicPr>
        <p:blipFill>
          <a:blip r:embed="rId2"/>
          <a:stretch>
            <a:fillRect/>
          </a:stretch>
        </p:blipFill>
        <p:spPr>
          <a:xfrm>
            <a:off x="5000627" y="2714620"/>
            <a:ext cx="3598913" cy="225703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214290"/>
            <a:ext cx="7467600" cy="6259662"/>
          </a:xfrm>
        </p:spPr>
        <p:txBody>
          <a:bodyPr numCol="2">
            <a:normAutofit/>
          </a:bodyPr>
          <a:lstStyle/>
          <a:p>
            <a:r>
              <a:rPr lang="ru-RU" sz="1700" dirty="0" smtClean="0"/>
              <a:t>Тяжкими </a:t>
            </a:r>
            <a:r>
              <a:rPr lang="ru-RU" sz="1700" dirty="0" err="1" smtClean="0"/>
              <a:t>були</a:t>
            </a:r>
            <a:r>
              <a:rPr lang="ru-RU" sz="1700" dirty="0" smtClean="0"/>
              <a:t> </a:t>
            </a:r>
            <a:r>
              <a:rPr lang="ru-RU" sz="1700" dirty="0" err="1" smtClean="0"/>
              <a:t>останні</a:t>
            </a:r>
            <a:r>
              <a:rPr lang="ru-RU" sz="1700" dirty="0" smtClean="0"/>
              <a:t> роки </a:t>
            </a:r>
            <a:r>
              <a:rPr lang="ru-RU" sz="1700" dirty="0" err="1" smtClean="0"/>
              <a:t>Олександра</a:t>
            </a:r>
            <a:r>
              <a:rPr lang="ru-RU" sz="1700" dirty="0" smtClean="0"/>
              <a:t> Олеся.</a:t>
            </a:r>
          </a:p>
          <a:p>
            <a:r>
              <a:rPr lang="ru-RU" sz="1700" dirty="0" err="1" smtClean="0"/>
              <a:t>Поета</a:t>
            </a:r>
            <a:r>
              <a:rPr lang="ru-RU" sz="1700" dirty="0" smtClean="0"/>
              <a:t> не </a:t>
            </a:r>
            <a:r>
              <a:rPr lang="ru-RU" sz="1700" dirty="0" err="1" smtClean="0"/>
              <a:t>покидають</a:t>
            </a:r>
            <a:r>
              <a:rPr lang="ru-RU" sz="1700" dirty="0" smtClean="0"/>
              <a:t> </a:t>
            </a:r>
            <a:r>
              <a:rPr lang="ru-RU" sz="1700" dirty="0" err="1" smtClean="0"/>
              <a:t>тривожні</a:t>
            </a:r>
            <a:r>
              <a:rPr lang="ru-RU" sz="1700" dirty="0" smtClean="0"/>
              <a:t> </a:t>
            </a:r>
            <a:r>
              <a:rPr lang="ru-RU" sz="1700" dirty="0" err="1" smtClean="0"/>
              <a:t>думи</a:t>
            </a:r>
            <a:r>
              <a:rPr lang="ru-RU" sz="1700" dirty="0" smtClean="0"/>
              <a:t> про </a:t>
            </a:r>
            <a:r>
              <a:rPr lang="ru-RU" sz="1700" dirty="0" err="1" smtClean="0"/>
              <a:t>сина</a:t>
            </a:r>
            <a:r>
              <a:rPr lang="ru-RU" sz="1700" dirty="0" smtClean="0"/>
              <a:t> Олега — активного </a:t>
            </a:r>
            <a:r>
              <a:rPr lang="ru-RU" sz="1700" dirty="0" err="1" smtClean="0"/>
              <a:t>учасника</a:t>
            </a:r>
            <a:r>
              <a:rPr lang="ru-RU" sz="1700" dirty="0" smtClean="0"/>
              <a:t> </a:t>
            </a:r>
            <a:r>
              <a:rPr lang="ru-RU" sz="1700" dirty="0" err="1" smtClean="0"/>
              <a:t>руху</a:t>
            </a:r>
            <a:r>
              <a:rPr lang="ru-RU" sz="1700" dirty="0" smtClean="0"/>
              <a:t> Опору. </a:t>
            </a:r>
            <a:r>
              <a:rPr lang="ru-RU" sz="1700" dirty="0" err="1" smtClean="0"/>
              <a:t>Восени</a:t>
            </a:r>
            <a:r>
              <a:rPr lang="ru-RU" sz="1700" dirty="0" smtClean="0"/>
              <a:t> 1941 р. юнак </a:t>
            </a:r>
            <a:r>
              <a:rPr lang="ru-RU" sz="1700" dirty="0" err="1" smtClean="0"/>
              <a:t>побував</a:t>
            </a:r>
            <a:r>
              <a:rPr lang="ru-RU" sz="1700" dirty="0" smtClean="0"/>
              <a:t> у </a:t>
            </a:r>
            <a:r>
              <a:rPr lang="ru-RU" sz="1700" dirty="0" err="1" smtClean="0"/>
              <a:t>Києві</a:t>
            </a:r>
            <a:r>
              <a:rPr lang="ru-RU" sz="1700" dirty="0" smtClean="0"/>
              <a:t>, </a:t>
            </a:r>
            <a:r>
              <a:rPr lang="ru-RU" sz="1700" dirty="0" err="1" smtClean="0"/>
              <a:t>мріючи</a:t>
            </a:r>
            <a:r>
              <a:rPr lang="ru-RU" sz="1700" dirty="0" smtClean="0"/>
              <a:t> про </a:t>
            </a:r>
            <a:r>
              <a:rPr lang="ru-RU" sz="1700" dirty="0" err="1" smtClean="0"/>
              <a:t>відновлення</a:t>
            </a:r>
            <a:r>
              <a:rPr lang="ru-RU" sz="1700" dirty="0" smtClean="0"/>
              <a:t> </a:t>
            </a:r>
            <a:r>
              <a:rPr lang="ru-RU" sz="1700" dirty="0" err="1" smtClean="0"/>
              <a:t>української</a:t>
            </a:r>
            <a:r>
              <a:rPr lang="ru-RU" sz="1700" dirty="0" smtClean="0"/>
              <a:t> </a:t>
            </a:r>
            <a:r>
              <a:rPr lang="ru-RU" sz="1700" dirty="0" err="1" smtClean="0"/>
              <a:t>державності</a:t>
            </a:r>
            <a:r>
              <a:rPr lang="ru-RU" sz="1700" dirty="0" smtClean="0"/>
              <a:t>. Та </a:t>
            </a:r>
            <a:r>
              <a:rPr lang="ru-RU" sz="1700" dirty="0" err="1" smtClean="0"/>
              <a:t>боротьба</a:t>
            </a:r>
            <a:r>
              <a:rPr lang="ru-RU" sz="1700" dirty="0" smtClean="0"/>
              <a:t> </a:t>
            </a:r>
            <a:r>
              <a:rPr lang="ru-RU" sz="1700" dirty="0" err="1" smtClean="0"/>
              <a:t>була</a:t>
            </a:r>
            <a:r>
              <a:rPr lang="ru-RU" sz="1700" dirty="0" smtClean="0"/>
              <a:t> </a:t>
            </a:r>
            <a:r>
              <a:rPr lang="ru-RU" sz="1700" dirty="0" err="1" smtClean="0"/>
              <a:t>нерівною</a:t>
            </a:r>
            <a:r>
              <a:rPr lang="ru-RU" sz="1700" dirty="0" smtClean="0"/>
              <a:t>: </a:t>
            </a:r>
            <a:r>
              <a:rPr lang="ru-RU" sz="1700" dirty="0" err="1" smtClean="0"/>
              <a:t>нацисти</a:t>
            </a:r>
            <a:r>
              <a:rPr lang="ru-RU" sz="1700" dirty="0" smtClean="0"/>
              <a:t> </a:t>
            </a:r>
            <a:r>
              <a:rPr lang="ru-RU" sz="1700" dirty="0" err="1" smtClean="0"/>
              <a:t>схопили</a:t>
            </a:r>
            <a:r>
              <a:rPr lang="ru-RU" sz="1700" dirty="0" smtClean="0"/>
              <a:t> Олега </a:t>
            </a:r>
            <a:r>
              <a:rPr lang="ru-RU" sz="1700" dirty="0" err="1" smtClean="0"/>
              <a:t>Ольжича</a:t>
            </a:r>
            <a:r>
              <a:rPr lang="ru-RU" sz="1700" dirty="0" smtClean="0"/>
              <a:t> </a:t>
            </a:r>
            <a:r>
              <a:rPr lang="ru-RU" sz="1700" dirty="0" err="1" smtClean="0"/>
              <a:t>і</a:t>
            </a:r>
            <a:r>
              <a:rPr lang="ru-RU" sz="1700" dirty="0" smtClean="0"/>
              <a:t> в </a:t>
            </a:r>
            <a:r>
              <a:rPr lang="ru-RU" sz="1700" dirty="0" err="1" smtClean="0"/>
              <a:t>червні</a:t>
            </a:r>
            <a:r>
              <a:rPr lang="ru-RU" sz="1700" dirty="0" smtClean="0"/>
              <a:t> 1944 р. </a:t>
            </a:r>
            <a:r>
              <a:rPr lang="ru-RU" sz="1700" dirty="0" err="1" smtClean="0"/>
              <a:t>закатували</a:t>
            </a:r>
            <a:r>
              <a:rPr lang="ru-RU" sz="1700" dirty="0" smtClean="0"/>
              <a:t> в </a:t>
            </a:r>
            <a:r>
              <a:rPr lang="ru-RU" sz="1700" dirty="0" err="1" smtClean="0"/>
              <a:t>концтаборі</a:t>
            </a:r>
            <a:r>
              <a:rPr lang="ru-RU" sz="1700" dirty="0" smtClean="0"/>
              <a:t> </a:t>
            </a:r>
            <a:r>
              <a:rPr lang="ru-RU" sz="1700" dirty="0" err="1" smtClean="0"/>
              <a:t>Заксенгаузен</a:t>
            </a:r>
            <a:r>
              <a:rPr lang="ru-RU" sz="1700" dirty="0" smtClean="0"/>
              <a:t>. Так </a:t>
            </a:r>
            <a:r>
              <a:rPr lang="ru-RU" sz="1700" dirty="0" err="1" smtClean="0"/>
              <a:t>передчасно</a:t>
            </a:r>
            <a:r>
              <a:rPr lang="ru-RU" sz="1700" dirty="0" smtClean="0"/>
              <a:t> </a:t>
            </a:r>
            <a:r>
              <a:rPr lang="ru-RU" sz="1700" dirty="0" err="1" smtClean="0"/>
              <a:t>обірвалося</a:t>
            </a:r>
            <a:r>
              <a:rPr lang="ru-RU" sz="1700" dirty="0" smtClean="0"/>
              <a:t> </a:t>
            </a:r>
            <a:r>
              <a:rPr lang="ru-RU" sz="1700" dirty="0" err="1" smtClean="0"/>
              <a:t>життя</a:t>
            </a:r>
            <a:r>
              <a:rPr lang="ru-RU" sz="1700" dirty="0" smtClean="0"/>
              <a:t> </a:t>
            </a:r>
            <a:r>
              <a:rPr lang="ru-RU" sz="1700" dirty="0" err="1" smtClean="0"/>
              <a:t>відомого</a:t>
            </a:r>
            <a:r>
              <a:rPr lang="ru-RU" sz="1700" dirty="0" smtClean="0"/>
              <a:t> </a:t>
            </a:r>
            <a:r>
              <a:rPr lang="ru-RU" sz="1700" dirty="0" err="1" smtClean="0"/>
              <a:t>вченого-археолога</a:t>
            </a:r>
            <a:r>
              <a:rPr lang="ru-RU" sz="1700" dirty="0" smtClean="0"/>
              <a:t> </a:t>
            </a:r>
            <a:r>
              <a:rPr lang="ru-RU" sz="1700" dirty="0" err="1" smtClean="0"/>
              <a:t>і</a:t>
            </a:r>
            <a:r>
              <a:rPr lang="ru-RU" sz="1700" dirty="0" smtClean="0"/>
              <a:t> </a:t>
            </a:r>
            <a:r>
              <a:rPr lang="ru-RU" sz="1700" dirty="0" err="1" smtClean="0"/>
              <a:t>талановитого</a:t>
            </a:r>
            <a:r>
              <a:rPr lang="ru-RU" sz="1700" dirty="0" smtClean="0"/>
              <a:t> </a:t>
            </a:r>
            <a:r>
              <a:rPr lang="ru-RU" sz="1700" dirty="0" err="1" smtClean="0"/>
              <a:t>поета</a:t>
            </a:r>
            <a:r>
              <a:rPr lang="ru-RU" sz="1700" dirty="0" smtClean="0"/>
              <a:t>. 22 </a:t>
            </a:r>
            <a:r>
              <a:rPr lang="ru-RU" sz="1700" dirty="0" err="1" smtClean="0"/>
              <a:t>липня</a:t>
            </a:r>
            <a:r>
              <a:rPr lang="ru-RU" sz="1700" dirty="0" smtClean="0"/>
              <a:t> 1944 року </a:t>
            </a:r>
            <a:r>
              <a:rPr lang="ru-RU" sz="1700" dirty="0" err="1" smtClean="0"/>
              <a:t>Олександр</a:t>
            </a:r>
            <a:r>
              <a:rPr lang="ru-RU" sz="1700" dirty="0" smtClean="0"/>
              <a:t> Олесь помер у </a:t>
            </a:r>
            <a:r>
              <a:rPr lang="ru-RU" sz="1700" dirty="0" err="1" smtClean="0"/>
              <a:t>Празі</a:t>
            </a:r>
            <a:r>
              <a:rPr lang="ru-RU" sz="1700" dirty="0" smtClean="0"/>
              <a:t>, </a:t>
            </a:r>
            <a:r>
              <a:rPr lang="ru-RU" sz="1700" dirty="0" err="1" smtClean="0"/>
              <a:t>невдовзі</a:t>
            </a:r>
            <a:r>
              <a:rPr lang="ru-RU" sz="1700" dirty="0" smtClean="0"/>
              <a:t> </a:t>
            </a:r>
            <a:r>
              <a:rPr lang="ru-RU" sz="1700" dirty="0" err="1" smtClean="0"/>
              <a:t>після</a:t>
            </a:r>
            <a:r>
              <a:rPr lang="ru-RU" sz="1700" dirty="0" smtClean="0"/>
              <a:t> того, як одержав </a:t>
            </a:r>
            <a:r>
              <a:rPr lang="ru-RU" sz="1700" dirty="0" err="1" smtClean="0"/>
              <a:t>повідомлення</a:t>
            </a:r>
            <a:r>
              <a:rPr lang="ru-RU" sz="1700" dirty="0" smtClean="0"/>
              <a:t> про </a:t>
            </a:r>
            <a:r>
              <a:rPr lang="ru-RU" sz="1700" dirty="0" err="1" smtClean="0"/>
              <a:t>загибель</a:t>
            </a:r>
            <a:r>
              <a:rPr lang="ru-RU" sz="1700" dirty="0" smtClean="0"/>
              <a:t> </a:t>
            </a:r>
            <a:r>
              <a:rPr lang="ru-RU" sz="1700" dirty="0" err="1" smtClean="0"/>
              <a:t>синаОлега</a:t>
            </a:r>
            <a:r>
              <a:rPr lang="ru-RU" sz="1700" dirty="0" smtClean="0"/>
              <a:t> </a:t>
            </a:r>
            <a:r>
              <a:rPr lang="ru-RU" sz="1700" dirty="0" err="1" smtClean="0"/>
              <a:t>Ольжича</a:t>
            </a:r>
            <a:r>
              <a:rPr lang="ru-RU" sz="1700" dirty="0" smtClean="0"/>
              <a:t>. </a:t>
            </a:r>
            <a:r>
              <a:rPr lang="ru-RU" sz="1700" dirty="0" err="1" smtClean="0"/>
              <a:t>Похований</a:t>
            </a:r>
            <a:r>
              <a:rPr lang="ru-RU" sz="1700" dirty="0" smtClean="0"/>
              <a:t> на </a:t>
            </a:r>
            <a:r>
              <a:rPr lang="ru-RU" sz="1700" dirty="0" err="1" smtClean="0"/>
              <a:t>Ольшанському</a:t>
            </a:r>
            <a:r>
              <a:rPr lang="ru-RU" sz="1700" dirty="0" smtClean="0"/>
              <a:t> </a:t>
            </a:r>
            <a:r>
              <a:rPr lang="ru-RU" sz="1700" dirty="0" err="1" smtClean="0"/>
              <a:t>кладовищі</a:t>
            </a:r>
            <a:r>
              <a:rPr lang="ru-RU" sz="1700" dirty="0" smtClean="0"/>
              <a:t> в </a:t>
            </a:r>
            <a:r>
              <a:rPr lang="ru-RU" sz="1700" dirty="0" err="1" smtClean="0"/>
              <a:t>Празі</a:t>
            </a:r>
            <a:r>
              <a:rPr lang="ru-RU" sz="1700" dirty="0" smtClean="0"/>
              <a:t> .</a:t>
            </a:r>
          </a:p>
          <a:p>
            <a:r>
              <a:rPr lang="ru-RU" sz="1700" dirty="0" smtClean="0"/>
              <a:t>У 2010 </a:t>
            </a:r>
            <a:r>
              <a:rPr lang="ru-RU" sz="1700" dirty="0" err="1" smtClean="0"/>
              <a:t>році</a:t>
            </a:r>
            <a:r>
              <a:rPr lang="ru-RU" sz="1700" dirty="0" smtClean="0"/>
              <a:t> в м. </a:t>
            </a:r>
            <a:r>
              <a:rPr lang="ru-RU" sz="1700" dirty="0" err="1" smtClean="0"/>
              <a:t>Білопіллі</a:t>
            </a:r>
            <a:r>
              <a:rPr lang="ru-RU" sz="1700" dirty="0" smtClean="0"/>
              <a:t> </a:t>
            </a:r>
            <a:r>
              <a:rPr lang="ru-RU" sz="1700" dirty="0" err="1" smtClean="0"/>
              <a:t>було</a:t>
            </a:r>
            <a:r>
              <a:rPr lang="ru-RU" sz="1700" dirty="0" smtClean="0"/>
              <a:t> </a:t>
            </a:r>
            <a:r>
              <a:rPr lang="ru-RU" sz="1700" dirty="0" err="1" smtClean="0"/>
              <a:t>встановлено</a:t>
            </a:r>
            <a:r>
              <a:rPr lang="ru-RU" sz="1700" dirty="0" smtClean="0"/>
              <a:t> </a:t>
            </a:r>
            <a:r>
              <a:rPr lang="ru-RU" sz="1700" dirty="0" err="1" smtClean="0"/>
              <a:t>пам'ятник</a:t>
            </a:r>
            <a:r>
              <a:rPr lang="ru-RU" sz="1700" dirty="0" smtClean="0"/>
              <a:t> </a:t>
            </a:r>
            <a:r>
              <a:rPr lang="ru-RU" sz="1700" dirty="0" err="1" smtClean="0"/>
              <a:t>Олександру</a:t>
            </a:r>
            <a:r>
              <a:rPr lang="ru-RU" sz="1700" dirty="0" smtClean="0"/>
              <a:t> Олесю.</a:t>
            </a:r>
          </a:p>
          <a:p>
            <a:endParaRPr lang="uk-UA" dirty="0"/>
          </a:p>
        </p:txBody>
      </p:sp>
      <p:pic>
        <p:nvPicPr>
          <p:cNvPr id="4" name="Рисунок 3" descr="Oles_Oleksandr.jpg"/>
          <p:cNvPicPr>
            <a:picLocks noChangeAspect="1"/>
          </p:cNvPicPr>
          <p:nvPr/>
        </p:nvPicPr>
        <p:blipFill>
          <a:blip r:embed="rId2"/>
          <a:stretch>
            <a:fillRect/>
          </a:stretch>
        </p:blipFill>
        <p:spPr>
          <a:xfrm>
            <a:off x="4286248" y="1142984"/>
            <a:ext cx="3786214" cy="550072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11156"/>
          </a:xfrm>
        </p:spPr>
        <p:txBody>
          <a:bodyPr>
            <a:normAutofit fontScale="90000"/>
          </a:bodyPr>
          <a:lstStyle/>
          <a:p>
            <a:r>
              <a:rPr lang="uk-UA" b="1" i="1" dirty="0" smtClean="0">
                <a:latin typeface="BetinaScriptExtraCTT" pitchFamily="2" charset="0"/>
              </a:rPr>
              <a:t>Етюд на три картини “ По дорозі  в </a:t>
            </a:r>
            <a:r>
              <a:rPr lang="uk-UA" b="1" i="1" dirty="0" err="1" smtClean="0">
                <a:latin typeface="BetinaScriptExtraCTT" pitchFamily="2" charset="0"/>
              </a:rPr>
              <a:t>Казку”</a:t>
            </a:r>
            <a:endParaRPr lang="uk-UA" b="1" i="1" dirty="0">
              <a:latin typeface="BetinaScriptExtraCTT" pitchFamily="2" charset="0"/>
            </a:endParaRPr>
          </a:p>
        </p:txBody>
      </p:sp>
      <p:sp>
        <p:nvSpPr>
          <p:cNvPr id="3" name="Содержимое 2"/>
          <p:cNvSpPr>
            <a:spLocks noGrp="1"/>
          </p:cNvSpPr>
          <p:nvPr>
            <p:ph sz="quarter" idx="1"/>
          </p:nvPr>
        </p:nvSpPr>
        <p:spPr>
          <a:xfrm>
            <a:off x="457200" y="857232"/>
            <a:ext cx="7467600" cy="5616720"/>
          </a:xfrm>
        </p:spPr>
        <p:txBody>
          <a:bodyPr>
            <a:normAutofit/>
          </a:bodyPr>
          <a:lstStyle/>
          <a:p>
            <a:pPr>
              <a:buNone/>
            </a:pPr>
            <a:r>
              <a:rPr lang="uk-UA" sz="1800" dirty="0" smtClean="0"/>
              <a:t>Тема трагічного протистояння непересічної особистості героя-одинака сірої,байдужої маси розроблена у </a:t>
            </a:r>
            <a:r>
              <a:rPr lang="uk-UA" sz="1800" dirty="0" err="1" smtClean="0"/>
              <a:t>драматичому</a:t>
            </a:r>
            <a:r>
              <a:rPr lang="uk-UA" sz="1800" dirty="0" smtClean="0"/>
              <a:t> етюді </a:t>
            </a:r>
            <a:r>
              <a:rPr lang="uk-UA" sz="1800" dirty="0" err="1" smtClean="0"/>
              <a:t>“По</a:t>
            </a:r>
            <a:r>
              <a:rPr lang="uk-UA" sz="1800" dirty="0" smtClean="0"/>
              <a:t> дорозі в </a:t>
            </a:r>
            <a:r>
              <a:rPr lang="uk-UA" sz="1800" dirty="0" err="1" smtClean="0"/>
              <a:t>Казку”</a:t>
            </a:r>
            <a:r>
              <a:rPr lang="uk-UA" sz="1800" dirty="0" smtClean="0"/>
              <a:t>(1908). Символіка твору досить прозора. Народ заблудив у лісі і не може знайти стежки,щоб вийти з темряви на світло. З</a:t>
            </a:r>
            <a:r>
              <a:rPr lang="en-US" sz="1800" dirty="0" smtClean="0"/>
              <a:t>’</a:t>
            </a:r>
            <a:r>
              <a:rPr lang="uk-UA" sz="1800" dirty="0" smtClean="0"/>
              <a:t>являється Він – юнак,який береться вивести заблуканих із мороку і указати їм шлях у прекрасну країну Казку. Одначе з часом Він починає сумніватися у своїх силах,усвідомлює,що ще не доріс до місії провідника. Під впливом сумнівів героя зневірюється і народ. Що ж далі станеться? Що зробить сіра маса? Чи витримає хлопчик такий натиск? Про це ви довідаєтеся, прочитавши етюд!</a:t>
            </a:r>
          </a:p>
          <a:p>
            <a:pPr>
              <a:buNone/>
            </a:pPr>
            <a:endParaRPr lang="uk-UA" sz="1800" dirty="0"/>
          </a:p>
        </p:txBody>
      </p:sp>
      <p:pic>
        <p:nvPicPr>
          <p:cNvPr id="4" name="Рисунок 3" descr="50b12202557-kartiny-panno-etyud-zahodite-v-gosti.jpg"/>
          <p:cNvPicPr>
            <a:picLocks noChangeAspect="1"/>
          </p:cNvPicPr>
          <p:nvPr/>
        </p:nvPicPr>
        <p:blipFill>
          <a:blip r:embed="rId2"/>
          <a:stretch>
            <a:fillRect/>
          </a:stretch>
        </p:blipFill>
        <p:spPr>
          <a:xfrm>
            <a:off x="1857356" y="4071942"/>
            <a:ext cx="4929222" cy="237571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ladynews.com.ua/static/files/gallery_uploads/images/1_oboi-fentezi7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Содержимое 2"/>
          <p:cNvSpPr>
            <a:spLocks noGrp="1"/>
          </p:cNvSpPr>
          <p:nvPr>
            <p:ph sz="quarter" idx="1"/>
          </p:nvPr>
        </p:nvSpPr>
        <p:spPr>
          <a:xfrm>
            <a:off x="500034" y="214290"/>
            <a:ext cx="7467600" cy="6215106"/>
          </a:xfrm>
        </p:spPr>
        <p:txBody>
          <a:bodyPr>
            <a:normAutofit fontScale="47500" lnSpcReduction="20000"/>
          </a:bodyPr>
          <a:lstStyle/>
          <a:p>
            <a:r>
              <a:rPr lang="uk-UA" sz="3400" b="1" i="1" dirty="0" smtClean="0">
                <a:ln>
                  <a:solidFill>
                    <a:schemeClr val="bg2">
                      <a:lumMod val="90000"/>
                    </a:schemeClr>
                  </a:solidFill>
                </a:ln>
                <a:solidFill>
                  <a:schemeClr val="bg1"/>
                </a:solidFill>
              </a:rPr>
              <a:t>«По дорозі в казку» є одним із взірців української символістської драми, оскільки проблемно-тематичні площини автор вирішив максимально абстрактно. Персонажі не мають імен (Хлопчик, Дівчина, Перший з натовпу), наскрізною є символіка (Казка — казкова омріяна країна, світле майбутнє, добро, благо, червоні маки — дороговказ до цієї мети, дорога — очищення).</a:t>
            </a:r>
          </a:p>
          <a:p>
            <a:r>
              <a:rPr lang="uk-UA" sz="3400" b="1" i="1" dirty="0" smtClean="0">
                <a:ln>
                  <a:solidFill>
                    <a:schemeClr val="bg2">
                      <a:lumMod val="90000"/>
                    </a:schemeClr>
                  </a:solidFill>
                </a:ln>
                <a:solidFill>
                  <a:schemeClr val="bg1"/>
                </a:solidFill>
              </a:rPr>
              <a:t>Тема твору є розробленою як у вітчизняній, так і в зарубіжній літературах. Це взаємини героя, індивідуальності й натовпу, колективу, розбіжність між мрією й дійсністю, ідеалом і реальністю. Така ж тема стала предметом зображення у творах «Стара </a:t>
            </a:r>
            <a:r>
              <a:rPr lang="uk-UA" sz="3400" b="1" i="1" dirty="0" err="1" smtClean="0">
                <a:ln>
                  <a:solidFill>
                    <a:schemeClr val="bg2">
                      <a:lumMod val="90000"/>
                    </a:schemeClr>
                  </a:solidFill>
                </a:ln>
                <a:solidFill>
                  <a:schemeClr val="bg1"/>
                </a:solidFill>
              </a:rPr>
              <a:t>Ізергіль</a:t>
            </a:r>
            <a:r>
              <a:rPr lang="uk-UA" sz="3400" b="1" i="1" dirty="0" smtClean="0">
                <a:ln>
                  <a:solidFill>
                    <a:schemeClr val="bg2">
                      <a:lumMod val="90000"/>
                    </a:schemeClr>
                  </a:solidFill>
                </a:ln>
                <a:solidFill>
                  <a:schemeClr val="bg1"/>
                </a:solidFill>
              </a:rPr>
              <a:t>» (Легенда про Данко) М. Горького, «Мойсей» І. Франка. Частково простежуються і ремінісценції із драмою М. Метерлінка «Сліпі». Але 0. Олесь по-новому вирішує проблему взаємодії героя і натовпу. Люди блукають по лісу, в якому немає нічого «рідного й знайомого» , а герой прагне вивести їх із темряви.</a:t>
            </a:r>
          </a:p>
          <a:p>
            <a:r>
              <a:rPr lang="uk-UA" sz="3400" b="1" i="1" dirty="0" smtClean="0">
                <a:ln>
                  <a:solidFill>
                    <a:schemeClr val="bg2">
                      <a:lumMod val="90000"/>
                    </a:schemeClr>
                  </a:solidFill>
                </a:ln>
                <a:solidFill>
                  <a:schemeClr val="bg1"/>
                </a:solidFill>
              </a:rPr>
              <a:t> Власне кажучи, страшний ліс є постійним місцем перебування натовпу, очевидно, засліпленого власним прагматизмом, лінощами, а якоюсь мірою, і побоюванням змін. Натовп говорить Йому: «Ти сам йди, а ми і тут свій вік як-небудь </a:t>
            </a:r>
            <a:r>
              <a:rPr lang="uk-UA" sz="3400" b="1" i="1" dirty="0" err="1" smtClean="0">
                <a:ln>
                  <a:solidFill>
                    <a:schemeClr val="bg2">
                      <a:lumMod val="90000"/>
                    </a:schemeClr>
                  </a:solidFill>
                </a:ln>
                <a:solidFill>
                  <a:schemeClr val="bg1"/>
                </a:solidFill>
              </a:rPr>
              <a:t>доживем</a:t>
            </a:r>
            <a:r>
              <a:rPr lang="uk-UA" sz="3400" b="1" i="1" dirty="0" smtClean="0">
                <a:ln>
                  <a:solidFill>
                    <a:schemeClr val="bg2">
                      <a:lumMod val="90000"/>
                    </a:schemeClr>
                  </a:solidFill>
                </a:ln>
                <a:solidFill>
                  <a:schemeClr val="bg1"/>
                </a:solidFill>
              </a:rPr>
              <a:t>». У цьому вся сутність психології маси, яка думає тільки про свій вік, а не про майбутнє, яка не ставить собі на меті нічого, крім звичайного існування. І хоч герой вірить у Казку, прагнучи дійти туди сам і довести народ, Він зневірюється. Виходить, що це тільки головному героєві затісно в хаті, де «ніде й крил розправить».</a:t>
            </a:r>
          </a:p>
          <a:p>
            <a:endParaRPr lang="uk-UA"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103</TotalTime>
  <Words>589</Words>
  <Application>Microsoft Office PowerPoint</Application>
  <PresentationFormat>Экран (4:3)</PresentationFormat>
  <Paragraphs>48</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Эркер</vt:lpstr>
      <vt:lpstr>Слайд 1</vt:lpstr>
      <vt:lpstr>Слайд 2</vt:lpstr>
      <vt:lpstr>Слайд 3</vt:lpstr>
      <vt:lpstr>Слайд 4</vt:lpstr>
      <vt:lpstr>Слайд 5</vt:lpstr>
      <vt:lpstr>Слайд 6</vt:lpstr>
      <vt:lpstr>Слайд 7</vt:lpstr>
      <vt:lpstr>Етюд на три картини “ По дорозі  в Казку”</vt:lpstr>
      <vt:lpstr>Слайд 9</vt:lpstr>
      <vt:lpstr>Слайд 10</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Vaheich</dc:creator>
  <cp:lastModifiedBy>Vaheich</cp:lastModifiedBy>
  <cp:revision>11</cp:revision>
  <dcterms:created xsi:type="dcterms:W3CDTF">2014-05-22T14:06:58Z</dcterms:created>
  <dcterms:modified xsi:type="dcterms:W3CDTF">2014-05-23T18:25:25Z</dcterms:modified>
</cp:coreProperties>
</file>