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72" r:id="rId6"/>
    <p:sldId id="266" r:id="rId7"/>
    <p:sldId id="261" r:id="rId8"/>
    <p:sldId id="262" r:id="rId9"/>
    <p:sldId id="263" r:id="rId10"/>
    <p:sldId id="264" r:id="rId11"/>
    <p:sldId id="267" r:id="rId12"/>
    <p:sldId id="273" r:id="rId13"/>
    <p:sldId id="268" r:id="rId14"/>
    <p:sldId id="269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11" d="100"/>
          <a:sy n="111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5078-206B-4E4D-9574-9E0E3B010A1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111B-54E7-4373-8E70-5EDFE101CC9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23FBC-2677-4F61-933A-C636487E2EB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0E384-1265-4C16-B80E-8863B647C73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CEF1-984A-4026-95A3-E2DA0349B2C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2E271-2C25-44C7-8A45-47F17FB2DBA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E77C0-C35D-455D-9CB1-EC5327EBE78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749BA-E463-4131-8625-7C2B11DCCB4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745D5-CEA7-4FEF-A63A-06F31C85721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60650-E46D-402B-9577-257B22793A5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1EB9-4054-4532-8222-41B687E76D2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0A6BF-7B21-4F84-B747-2614578290D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Loner\&#1052;&#1086;&#1080;%20&#1076;&#1086;&#1082;&#1091;&#1084;&#1077;&#1085;&#1090;&#1099;\Downloads\&#1048;ogan-Sebast_yan-Bah-klassika(muzofon.com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ua/yandsearch?text" TargetMode="External"/><Relationship Id="rId2" Type="http://schemas.openxmlformats.org/officeDocument/2006/relationships/hyperlink" Target="http://www.ukrlib.com.ua/bio/printout.php?id=10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muzofon.com/search/" TargetMode="External"/><Relationship Id="rId4" Type="http://schemas.openxmlformats.org/officeDocument/2006/relationships/hyperlink" Target="http://www.google.com.ua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smtClean="0"/>
              <a:t>Богдан-Ігор Антонич</a:t>
            </a:r>
            <a:br>
              <a:rPr lang="ru-RU" sz="6000" smtClean="0"/>
            </a:br>
            <a:r>
              <a:rPr lang="ru-RU" sz="6000" smtClean="0"/>
              <a:t>(1909-1937)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95288" y="3860800"/>
            <a:ext cx="5410200" cy="1752600"/>
          </a:xfrm>
        </p:spPr>
        <p:txBody>
          <a:bodyPr/>
          <a:lstStyle/>
          <a:p>
            <a:r>
              <a:rPr lang="uk-UA" smtClean="0"/>
              <a:t>Підготував </a:t>
            </a:r>
          </a:p>
          <a:p>
            <a:r>
              <a:rPr lang="uk-UA" smtClean="0"/>
              <a:t>Учень 11-А класу</a:t>
            </a:r>
          </a:p>
          <a:p>
            <a:r>
              <a:rPr lang="uk-UA" smtClean="0"/>
              <a:t>Мальон Віктор</a:t>
            </a:r>
            <a:endParaRPr lang="ru-RU" smtClean="0"/>
          </a:p>
        </p:txBody>
      </p:sp>
      <p:pic>
        <p:nvPicPr>
          <p:cNvPr id="4" name="Иogan-Sebast_yan-Bah-klassi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55650" y="70294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95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074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908175" y="1700213"/>
            <a:ext cx="2808288" cy="4321175"/>
          </a:xfrm>
        </p:spPr>
        <p:txBody>
          <a:bodyPr/>
          <a:lstStyle/>
          <a:p>
            <a:r>
              <a:rPr lang="uk-UA" sz="2000" smtClean="0">
                <a:latin typeface="Adventure"/>
              </a:rPr>
              <a:t>З 1931 р. почав друкуватися в періодиці. Саме тоді в бібліотеці журналу «Дажбог» заявилася його перша збірка «Привітання життя».</a:t>
            </a:r>
            <a:r>
              <a:rPr lang="uk-UA" sz="2000" smtClean="0"/>
              <a:t> </a:t>
            </a:r>
            <a:endParaRPr lang="ru-RU" sz="2000" smtClean="0"/>
          </a:p>
        </p:txBody>
      </p:sp>
      <p:pic>
        <p:nvPicPr>
          <p:cNvPr id="8" name="Содержимое 7" descr="привытанн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57379" y="429494"/>
            <a:ext cx="2835894" cy="3600400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лева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1052513"/>
            <a:ext cx="3354387" cy="48958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450" y="1196975"/>
            <a:ext cx="3008313" cy="4691063"/>
          </a:xfrm>
        </p:spPr>
        <p:txBody>
          <a:bodyPr/>
          <a:lstStyle/>
          <a:p>
            <a:r>
              <a:rPr lang="uk-UA" sz="2400" smtClean="0">
                <a:latin typeface="Adventure"/>
              </a:rPr>
              <a:t>У 193б р. виходить найбільша прижиттєва збірка Б-І. Антонича «Книга Лева».</a:t>
            </a:r>
            <a:r>
              <a:rPr lang="uk-UA" sz="2400" smtClean="0"/>
              <a:t> </a:t>
            </a:r>
            <a:br>
              <a:rPr lang="uk-UA" sz="2400" smtClean="0"/>
            </a:br>
            <a:endParaRPr lang="ru-RU" sz="24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88913"/>
            <a:ext cx="72390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2400" b="1" smtClean="0"/>
              <a:t>Поетичні твори :</a:t>
            </a:r>
          </a:p>
          <a:p>
            <a:pPr>
              <a:lnSpc>
                <a:spcPct val="90000"/>
              </a:lnSpc>
            </a:pPr>
            <a:r>
              <a:rPr lang="uk-UA" sz="2400" b="1" smtClean="0"/>
              <a:t> </a:t>
            </a:r>
            <a:r>
              <a:rPr lang="uk-UA" sz="2400" smtClean="0"/>
              <a:t>Привітання життя: книжка поезій. Львів, 1931;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Велика гармонія (збірка друкувалась 1932-33 рр. у періодиці; повністю надрукована 1967 р.);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Три перстені: поеми й лірика. Львів, 1934;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Книга Лева. Львів, 1936;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Зелена Євангелія. Посмертне видання. Львів, 1938;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Ротації. Посмертне видання. Львів, 1938;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Низка поезій поза збірками;</a:t>
            </a:r>
          </a:p>
          <a:p>
            <a:pPr>
              <a:lnSpc>
                <a:spcPct val="90000"/>
              </a:lnSpc>
            </a:pPr>
            <a:r>
              <a:rPr lang="uk-UA" sz="2400" smtClean="0"/>
              <a:t>Лібрето до опери «Довбуш» (у двох редакціях);</a:t>
            </a:r>
          </a:p>
          <a:p>
            <a:pPr>
              <a:lnSpc>
                <a:spcPct val="90000"/>
              </a:lnSpc>
            </a:pPr>
            <a:endParaRPr lang="uk-UA" sz="2400" smtClean="0"/>
          </a:p>
        </p:txBody>
      </p:sp>
      <p:pic>
        <p:nvPicPr>
          <p:cNvPr id="28676" name="Picture 4" descr="завантажен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4221163"/>
            <a:ext cx="2376487" cy="23764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547813" y="981075"/>
            <a:ext cx="3543300" cy="4525963"/>
          </a:xfrm>
        </p:spPr>
        <p:txBody>
          <a:bodyPr/>
          <a:lstStyle/>
          <a:p>
            <a:pPr>
              <a:buFontTx/>
              <a:buNone/>
            </a:pPr>
            <a:r>
              <a:rPr lang="uk-UA" smtClean="0"/>
              <a:t>   </a:t>
            </a:r>
            <a:r>
              <a:rPr lang="uk-UA" smtClean="0">
                <a:latin typeface="Adventure"/>
              </a:rPr>
              <a:t>   Видужування після операції у 1937р. ускладнилося запаленням легенів. Слабе серце не витримало. 6 липня Богдан-Ігор Антонич помер. Поховано поета на Янівському цвинтарі у Львові</a:t>
            </a:r>
            <a:r>
              <a:rPr lang="uk-UA" smtClean="0"/>
              <a:t>.</a:t>
            </a:r>
            <a:endParaRPr lang="ru-RU" smtClean="0"/>
          </a:p>
        </p:txBody>
      </p:sp>
      <p:pic>
        <p:nvPicPr>
          <p:cNvPr id="8" name="Содержимое 7" descr="памятник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00192" y="548680"/>
            <a:ext cx="2382912" cy="3672408"/>
          </a:xfrm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Documents and Settings\Loner\Рабочий стол\презентация укр лит\вырш ы антони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smtClean="0"/>
              <a:t>Джерела інформації</a:t>
            </a:r>
          </a:p>
          <a:p>
            <a:pPr algn="ctr"/>
            <a:r>
              <a:rPr lang="en-AU" smtClean="0">
                <a:solidFill>
                  <a:schemeClr val="accent2"/>
                </a:solidFill>
                <a:hlinkClick r:id="rId2"/>
              </a:rPr>
              <a:t>http://www.ukrlib.com.ua/bio/printout.php?id=10</a:t>
            </a:r>
            <a:endParaRPr lang="uk-UA" smtClean="0">
              <a:solidFill>
                <a:schemeClr val="accent2"/>
              </a:solidFill>
            </a:endParaRPr>
          </a:p>
          <a:p>
            <a:pPr algn="ctr"/>
            <a:r>
              <a:rPr lang="en-AU" smtClean="0">
                <a:solidFill>
                  <a:schemeClr val="accent2"/>
                </a:solidFill>
                <a:hlinkClick r:id="rId3"/>
              </a:rPr>
              <a:t>http://yandex.ua/yandsearch?text</a:t>
            </a:r>
            <a:endParaRPr lang="uk-UA" smtClean="0">
              <a:solidFill>
                <a:schemeClr val="accent2"/>
              </a:solidFill>
            </a:endParaRPr>
          </a:p>
          <a:p>
            <a:pPr algn="ctr"/>
            <a:r>
              <a:rPr lang="en-AU" smtClean="0">
                <a:solidFill>
                  <a:schemeClr val="accent2"/>
                </a:solidFill>
                <a:hlinkClick r:id="rId4"/>
              </a:rPr>
              <a:t>www.google.com.ua</a:t>
            </a:r>
            <a:endParaRPr lang="uk-UA" smtClean="0">
              <a:solidFill>
                <a:schemeClr val="accent2"/>
              </a:solidFill>
            </a:endParaRPr>
          </a:p>
          <a:p>
            <a:pPr algn="ctr"/>
            <a:r>
              <a:rPr lang="en-AU" smtClean="0">
                <a:solidFill>
                  <a:schemeClr val="accent2"/>
                </a:solidFill>
                <a:hlinkClick r:id="rId5"/>
              </a:rPr>
              <a:t>http://muzofon.com/search/</a:t>
            </a:r>
            <a:endParaRPr lang="uk-UA" smtClean="0">
              <a:solidFill>
                <a:schemeClr val="accent2"/>
              </a:solidFill>
            </a:endParaRPr>
          </a:p>
          <a:p>
            <a:endParaRPr lang="ru-RU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48813" y="2069646"/>
            <a:ext cx="6317581" cy="19131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+mn-cs"/>
              </a:rPr>
              <a:t>Дякую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+mn-cs"/>
              </a:rPr>
              <a:t> за </a:t>
            </a:r>
            <a:r>
              <a:rPr lang="ru-RU" sz="5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cs typeface="+mn-cs"/>
              </a:rPr>
              <a:t>увагу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876800" y="4191000"/>
            <a:ext cx="3962400" cy="1143000"/>
          </a:xfrm>
        </p:spPr>
        <p:txBody>
          <a:bodyPr/>
          <a:lstStyle/>
          <a:p>
            <a:r>
              <a:rPr lang="ru-RU" sz="3200" b="1" smtClean="0">
                <a:latin typeface="Annabelle"/>
              </a:rPr>
              <a:t>Коли слова на порох стерті, сповідатись зорям зайво…</a:t>
            </a:r>
            <a:br>
              <a:rPr lang="ru-RU" sz="3200" b="1" smtClean="0">
                <a:latin typeface="Annabelle"/>
              </a:rPr>
            </a:br>
            <a:r>
              <a:rPr lang="ru-RU" sz="3200" b="1" smtClean="0">
                <a:latin typeface="Annabelle"/>
              </a:rPr>
              <a:t>    </a:t>
            </a:r>
            <a:r>
              <a:rPr lang="ru-RU" sz="2400" smtClean="0">
                <a:latin typeface="Annabelle"/>
              </a:rPr>
              <a:t>Богдан-Ігор Антонич</a:t>
            </a:r>
          </a:p>
        </p:txBody>
      </p:sp>
      <p:pic>
        <p:nvPicPr>
          <p:cNvPr id="4" name="Содержимое 3" descr="богдан-ыг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381000"/>
            <a:ext cx="2896616" cy="4525963"/>
          </a:xfrm>
          <a:effectLst>
            <a:softEdge rad="112500"/>
          </a:effec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696200" cy="946150"/>
          </a:xfrm>
        </p:spPr>
        <p:txBody>
          <a:bodyPr/>
          <a:lstStyle/>
          <a:p>
            <a:pPr algn="ctr"/>
            <a:r>
              <a:rPr lang="uk-UA" sz="4800" smtClean="0">
                <a:latin typeface="Adventure"/>
              </a:rPr>
              <a:t>Дитинство</a:t>
            </a:r>
            <a:endParaRPr lang="ru-RU" sz="4800" smtClean="0">
              <a:latin typeface="Adventure"/>
            </a:endParaRPr>
          </a:p>
        </p:txBody>
      </p:sp>
      <p:pic>
        <p:nvPicPr>
          <p:cNvPr id="5123" name="Содержимое 4" descr="село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06925" y="1752600"/>
            <a:ext cx="3470275" cy="3048000"/>
          </a:xfrm>
        </p:spPr>
      </p:pic>
      <p:sp>
        <p:nvSpPr>
          <p:cNvPr id="5124" name="Текст 3"/>
          <p:cNvSpPr>
            <a:spLocks noGrp="1"/>
          </p:cNvSpPr>
          <p:nvPr>
            <p:ph type="body" sz="half" idx="2"/>
          </p:nvPr>
        </p:nvSpPr>
        <p:spPr>
          <a:xfrm>
            <a:off x="1258888" y="1412875"/>
            <a:ext cx="3008312" cy="4691063"/>
          </a:xfrm>
        </p:spPr>
        <p:txBody>
          <a:bodyPr/>
          <a:lstStyle/>
          <a:p>
            <a:r>
              <a:rPr lang="uk-UA" sz="2400" smtClean="0"/>
              <a:t>Богдан-Ігор Антонин народився 5 жовтня 1909р. на Лемківщині в родині сільського священика Василя Кота, котрий незадовго до народження дитини змінив прізвище на Антонин. </a:t>
            </a:r>
            <a:endParaRPr lang="ru-RU" sz="24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3" y="1341438"/>
            <a:ext cx="4175125" cy="1223962"/>
          </a:xfrm>
        </p:spPr>
        <p:txBody>
          <a:bodyPr/>
          <a:lstStyle/>
          <a:p>
            <a:r>
              <a:rPr lang="ru-RU" sz="1600" b="0" smtClean="0"/>
              <a:t>Ґрунтовне вивчення духовної й матеріальної культури лемків було здійснене </a:t>
            </a:r>
            <a:br>
              <a:rPr lang="ru-RU" sz="1600" b="0" smtClean="0"/>
            </a:br>
            <a:r>
              <a:rPr lang="ru-RU" sz="1600" b="0" smtClean="0"/>
              <a:t>Я. Головацьким. Автор подає детальний опис походження русинів-лемків, чисельності групи, рис характеру, географії, господарства, відносин з сусідніми етносами.</a:t>
            </a:r>
            <a:endParaRPr lang="ru-RU" sz="160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59113" y="260350"/>
            <a:ext cx="3313112" cy="576263"/>
          </a:xfrm>
        </p:spPr>
        <p:txBody>
          <a:bodyPr/>
          <a:lstStyle/>
          <a:p>
            <a:pPr algn="ctr"/>
            <a:r>
              <a:rPr lang="ru-RU" sz="3600" b="1" smtClean="0">
                <a:latin typeface="Annabelle"/>
              </a:rPr>
              <a:t>Лемківщина</a:t>
            </a:r>
          </a:p>
        </p:txBody>
      </p:sp>
      <p:pic>
        <p:nvPicPr>
          <p:cNvPr id="1026" name="Picture 2" descr="C:\Documents and Settings\Loner\Рабочий стол\дывч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052513"/>
            <a:ext cx="2808288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Loner\Рабочий стол\природа.jpg"/>
          <p:cNvPicPr>
            <a:picLocks noChangeAspect="1" noChangeArrowheads="1"/>
          </p:cNvPicPr>
          <p:nvPr/>
        </p:nvPicPr>
        <p:blipFill>
          <a:blip r:embed="rId3"/>
          <a:srcRect t="8002" r="-398" b="5901"/>
          <a:stretch>
            <a:fillRect/>
          </a:stretch>
        </p:blipFill>
        <p:spPr bwMode="auto">
          <a:xfrm>
            <a:off x="4859338" y="2781300"/>
            <a:ext cx="3529012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315200" cy="1143000"/>
          </a:xfrm>
        </p:spPr>
        <p:txBody>
          <a:bodyPr/>
          <a:lstStyle/>
          <a:p>
            <a:pPr algn="ctr"/>
            <a:r>
              <a:rPr lang="uk-UA" sz="4800" b="1" smtClean="0">
                <a:latin typeface="Adventure"/>
              </a:rPr>
              <a:t>Лемківські писанки</a:t>
            </a:r>
            <a:endParaRPr lang="ru-RU" sz="4800" b="1" smtClean="0">
              <a:latin typeface="Adventure"/>
            </a:endParaRPr>
          </a:p>
        </p:txBody>
      </p:sp>
      <p:pic>
        <p:nvPicPr>
          <p:cNvPr id="4" name="Содержимое 3" descr="лемкывськы писанки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1600200"/>
            <a:ext cx="5140325" cy="4525963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>
                <a:latin typeface="Adventure"/>
              </a:rPr>
              <a:t>Рідна домівка поета…</a:t>
            </a:r>
            <a:endParaRPr lang="ru-RU" b="1" smtClean="0">
              <a:latin typeface="Adventure"/>
            </a:endParaRPr>
          </a:p>
        </p:txBody>
      </p:sp>
      <p:pic>
        <p:nvPicPr>
          <p:cNvPr id="4" name="Содержимое 3" descr="хата антонича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2462213"/>
            <a:ext cx="4941887" cy="3487737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476250"/>
            <a:ext cx="73152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ентузіазму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5" name="Содержимое 4" descr="унр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769259">
            <a:off x="1105972" y="2531129"/>
            <a:ext cx="3543300" cy="3960440"/>
          </a:xfrm>
          <a:effectLst>
            <a:softEdge rad="112500"/>
          </a:effectLst>
        </p:spPr>
      </p:pic>
      <p:pic>
        <p:nvPicPr>
          <p:cNvPr id="6" name="Содержимое 5" descr="зунр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769550">
            <a:off x="4535333" y="2260710"/>
            <a:ext cx="3543300" cy="3960440"/>
          </a:xfrm>
          <a:effectLst>
            <a:softEdge rad="112500"/>
          </a:effec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27463" cy="116205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8" name="Содержимое 7" descr="гымназыя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2133600"/>
            <a:ext cx="2808287" cy="3095625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219700" y="692150"/>
            <a:ext cx="3008313" cy="4691063"/>
          </a:xfrm>
        </p:spPr>
        <p:txBody>
          <a:bodyPr/>
          <a:lstStyle/>
          <a:p>
            <a:r>
              <a:rPr lang="uk-UA" sz="2800" smtClean="0">
                <a:latin typeface="Adventure"/>
              </a:rPr>
              <a:t>Труднощі війни відбилися на здоров'ї хлопця. Він часто і тяжко слабував. Тому спершу йому найняли приватну домашню вчительку, а в 11 років віддали до Сяноцької гімназії.</a:t>
            </a:r>
            <a:endParaRPr lang="ru-RU" sz="2800" smtClean="0">
              <a:latin typeface="Adventure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Getz_Lev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67" r="2167"/>
          <a:stretch>
            <a:fillRect/>
          </a:stretch>
        </p:blipFill>
        <p:spPr/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908175" y="5013325"/>
            <a:ext cx="5486400" cy="804863"/>
          </a:xfrm>
        </p:spPr>
        <p:txBody>
          <a:bodyPr/>
          <a:lstStyle/>
          <a:p>
            <a:pPr algn="ctr"/>
            <a:r>
              <a:rPr lang="uk-UA" sz="2800" smtClean="0"/>
              <a:t>Два останні роки навчання в гімназії, його вчителем був Лев Гец.</a:t>
            </a:r>
            <a:endParaRPr lang="ru-RU" sz="28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огдан-Ігор Антинич">
  <a:themeElements>
    <a:clrScheme name="Office Them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Богдан-Ігор Антинич</Template>
  <TotalTime>154</TotalTime>
  <Words>236</Words>
  <Application>Microsoft Office PowerPoint</Application>
  <PresentationFormat>Екран (4:3)</PresentationFormat>
  <Paragraphs>31</Paragraphs>
  <Slides>16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Garamond</vt:lpstr>
      <vt:lpstr>Calibri</vt:lpstr>
      <vt:lpstr>Annabelle</vt:lpstr>
      <vt:lpstr>Adventure</vt:lpstr>
      <vt:lpstr>Богдан-Ігор Антинич</vt:lpstr>
      <vt:lpstr>Богдан-Ігор Антинич</vt:lpstr>
      <vt:lpstr>Богдан-Ігор Антонич (1909-1937)</vt:lpstr>
      <vt:lpstr>Коли слова на порох стерті, сповідатись зорям зайво…     Богдан-Ігор Антонич</vt:lpstr>
      <vt:lpstr>Дитинство</vt:lpstr>
      <vt:lpstr>Ґрунтовне вивчення духовної й матеріальної культури лемків було здійснене  Я. Головацьким. Автор подає детальний опис походження русинів-лемків, чисельності групи, рис характеру, географії, господарства, відносин з сусідніми етносами.</vt:lpstr>
      <vt:lpstr>Лемківські писанки</vt:lpstr>
      <vt:lpstr>Рідна домівка поета…</vt:lpstr>
      <vt:lpstr>Вплив національного ентузіазму на формування особистості поета…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Manager/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Богдан-Ігор Антонич</dc:title>
  <dc:subject/>
  <dc:creator>Tunya  </dc:creator>
  <cp:keywords/>
  <dc:description/>
  <cp:lastModifiedBy>Вітя</cp:lastModifiedBy>
  <cp:revision>16</cp:revision>
  <dcterms:created xsi:type="dcterms:W3CDTF">2013-11-23T16:01:33Z</dcterms:created>
  <dcterms:modified xsi:type="dcterms:W3CDTF">2014-05-15T17:07:00Z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TC100690481049</vt:lpwstr>
  </property>
</Properties>
</file>