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5" r:id="rId7"/>
    <p:sldId id="259" r:id="rId8"/>
    <p:sldId id="260" r:id="rId9"/>
    <p:sldId id="266" r:id="rId10"/>
    <p:sldId id="264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F4789-19D4-4508-A2F8-98E56DA26106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FB46-233E-4150-9386-88CB91D8E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docid=QE-k7PiUM_0uyM&amp;tbnid=PjIkcYanLMqxLM:&amp;ved=0CAUQjRw&amp;url=http://gotovie-prezentacii.ru/shablon-prezentatsii-po-literature/&amp;ei=_MIUU_-zJOf44QSi3YFo&amp;bvm=bv.61965928,d.bGE&amp;psig=AFQjCNFFbZT01Mn2omqJeGy0D2tmkKRxaQ&amp;ust=1393955022907830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ua/yandsearch?text=%D0%BA%D0%B0%D1%80%D1%82%D0%B8%D0%BD%D0%BA%D0%B8%20%D0%B4%D0%BB%D1%8F%20%D0%BF%D1%80%D0%B5%D0%B7%D0%B5%D0%BD%D1%82%D0%B0%D1%86%D0%B8%D0%B9&amp;fp=0&amp;pos=8&amp;uinfo=ww-1349-wh-673-fw-1124-fh-467-pd-1&amp;rpt=simage&amp;img_url=http://img-fotki.yandex.ru/get/5815/65139001.2c/0_6f752_d714508a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uk.wikipedia.org/wiki/%D0%A4%D0%B0%D0%B9%D0%BB:%D0%9A%D0%BE%D1%81%D1%82%D0%B5%D0%BD%D0%BA%D0%BE_%D0%9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ua/yandsearch?text=%D0%BA%D0%B0%D1%80%D1%82%D0%B8%D0%BD%D0%BA%D0%B8%20%D0%B4%D0%BB%D1%8F%20%D0%BF%D1%80%D0%B5%D0%B7%D0%B5%D0%BD%D1%82%D0%B0%D1%86%D0%B8%D0%B9%20%D0%BF%D0%BE%20%D0%BB%D0%B8%D1%82%D0%B5%D1%80%D0%B0%D1%82%D1%83%D1%80%D0%B5&amp;fp=0&amp;pos=1&amp;uinfo=ww-1349-wh-673-fw-1124-fh-467-pd-1&amp;rpt=simage&amp;img_url=http://loadinfo.ru/uploads/posts/1326736799_tirazh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ua/yandsearch?source=wiz&amp;fp=0&amp;text=%D0%BC%D0%B0%D1%80%D1%83%D1%81%D1%8F%20%D1%87%D1%83%D1%80%D0%B0%D0%B9&amp;noreask=1&amp;pos=0&amp;lr=10347&amp;rpt=simage&amp;uinfo=ww-1349-wh-673-fw-1124-fh-467-pd-1&amp;img_url=http://www.segodnya.ua/img/ui/_fa9e3ceb34bc4fd3452e7f0ec2b54b5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ua/yandsearch?tld=ua&amp;p=4&amp;text=%D0%BA%D0%B0%D1%80%D1%82%D0%B8%D0%BD%D0%BA%D0%B8%20%D0%B4%D0%BB%D1%8F%20%D0%BF%D1%80%D0%B5%D0%B7%D0%B5%D0%BD%D1%82%D0%B0%D1%86%D0%B8%D0%B9%20%D0%BF%D0%BE%20%D0%BB%D0%B8%D1%82%D0%B5%D1%80%D0%B0%D1%82%D1%83%D1%80%D0%B5&amp;fp=4&amp;pos=149&amp;uinfo=ww-1349-wh-673-fw-1124-fh-467-pd-1&amp;rpt=simage&amp;img_url=http://img1.liveinternet.ru/images/attach/c/7/96/349/96349983_vid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ua/yandsearch?tld=ua&amp;p=3&amp;text=%D0%BA%D0%B0%D1%80%D1%82%D0%B8%D0%BD%D0%BA%D0%B8%20%D0%B4%D0%BB%D1%8F%20%D0%BF%D1%80%D0%B5%D0%B7%D0%B5%D0%BD%D1%82%D0%B0%D1%86%D0%B8%D0%B9%20%D0%BF%D0%BE%20%D0%BB%D0%B8%D1%82%D0%B5%D1%80%D0%B0%D1%82%D1%83%D1%80%D0%B5&amp;fp=3&amp;pos=103&amp;uinfo=ww-1349-wh-673-fw-1124-fh-467-pd-1&amp;rpt=simage&amp;img_url=http://img-fotki.yandex.ru/get/5508/106519312.19/0_86804_3353420b_X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yandex.ua/yandsearch?tld=ua&amp;p=4&amp;text=%D0%BA%D0%B0%D1%80%D1%82%D0%B8%D0%BD%D0%BA%D0%B8%20%D0%B4%D0%BB%D1%8F%20%D0%BF%D1%80%D0%B5%D0%B7%D0%B5%D0%BD%D1%82%D0%B0%D1%86%D0%B8%D0%B9%20%D0%BF%D0%BE%20%D0%BB%D0%B8%D1%82%D0%B5%D1%80%D0%B0%D1%82%D1%83%D1%80%D0%B5&amp;fp=4&amp;pos=148&amp;uinfo=ww-1349-wh-673-fw-1124-fh-467-pd-1&amp;rpt=simage&amp;img_url=http://lenagold.narod.ru/fon/clipart/k/knig/kniga104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tld=ua&amp;p=1&amp;text=%D0%BC%D0%B0%D1%80%D1%83%D1%81%D1%8F%20%D1%87%D1%83%D1%80%D0%B0%D0%B9&amp;fp=1&amp;pos=56&amp;uinfo=ww-1349-wh-673-fw-1124-fh-467-pd-1&amp;rpt=simage&amp;img_url=http%3A%2F%2Farts.in.ua%2Fi%2F14879%2Ff_marusya-churay-pochtovaya-marka-iz-serii-vydayushchiesya-jenshchiny-ukrainy-_shtanko_aleksey_1371308968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m.ua/url?sa=i&amp;rct=j&amp;q=&amp;esrc=s&amp;source=images&amp;cd=&amp;cad=rja&amp;docid=EDvh_uGbLD49YM&amp;tbnid=2yQLxmmvl9wvkM:&amp;ved=0CAUQjRw&amp;url=http://school-box.ru/raznoe/vse-dlya-prezentazii.html&amp;ei=k8IUU8GmLOOu4ATknYAo&amp;bvm=bv.61965928,d.bGE&amp;psig=AFQjCNFFbZT01Mn2omqJeGy0D2tmkKRxaQ&amp;ust=13939550229078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ext=%D0%BC%D0%B0%D1%80%D1%83%D1%81%D1%8F%20%D1%87%D1%83%D1%80%D0%B0%D0%B9&amp;fp=0&amp;pos=5&amp;uinfo=ww-1349-wh-673-fw-1124-fh-467-pd-1&amp;rpt=simage&amp;img_url=http%3A%2F%2Fimg0.liveinternet.ru%2Fimages%2Fattach%2Fc%2F2%2F70%2F516%2F70516304_1297413436_68_mon_4_big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ua/yandsearch?text=%D1%96%D0%BB%D1%8E%D1%81%D1%82%D1%80%D0%B0%D1%86%D1%96%D1%97%20%D0%B4%D0%BE%20%D1%80%D0%BE%D0%BC%D0%B0%D0%BD%D1%83%20%D0%BC%D0%B0%D1%80%D1%83%D1%81%D1%8F%20%D1%87%D1%83%D1%80%D0%B0%D0%B9&amp;fp=0&amp;pos=5&amp;uinfo=ww-1349-wh-673-fw-1124-fh-467-pd-1&amp;rpt=simage&amp;img_url=http%3A%2F%2Fcs406822.userapi.com%2Fv406822552%2F534e%2Fm10VDQKFcHI.jpg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уу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Ліна Костенко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6400800" cy="1752600"/>
          </a:xfrm>
        </p:spPr>
        <p:txBody>
          <a:bodyPr>
            <a:normAutofit/>
          </a:bodyPr>
          <a:lstStyle/>
          <a:p>
            <a:r>
              <a:rPr lang="uk-UA" sz="4400" dirty="0" err="1" smtClean="0">
                <a:solidFill>
                  <a:srgbClr val="FF0000"/>
                </a:solidFill>
                <a:latin typeface="Segoe Script" pitchFamily="34" charset="0"/>
              </a:rPr>
              <a:t>“Маруся</a:t>
            </a:r>
            <a:r>
              <a:rPr lang="uk-UA" sz="4400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uk-UA" sz="4400" dirty="0" err="1" smtClean="0">
                <a:solidFill>
                  <a:srgbClr val="FF0000"/>
                </a:solidFill>
                <a:latin typeface="Segoe Script" pitchFamily="34" charset="0"/>
              </a:rPr>
              <a:t>Чурай”</a:t>
            </a:r>
            <a:endParaRPr lang="ru-RU" sz="4400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19" y="0"/>
            <a:ext cx="911968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1008"/>
          </a:xfrm>
        </p:spPr>
        <p:txBody>
          <a:bodyPr>
            <a:normAutofit/>
          </a:bodyPr>
          <a:lstStyle/>
          <a:p>
            <a:pPr marL="711200" indent="-711200" algn="l"/>
            <a:r>
              <a:rPr lang="ru-RU" sz="2800" dirty="0" smtClean="0"/>
              <a:t>14 </a:t>
            </a:r>
            <a:r>
              <a:rPr lang="ru-RU" sz="2800" dirty="0" err="1" smtClean="0"/>
              <a:t>квітня</a:t>
            </a:r>
            <a:r>
              <a:rPr lang="ru-RU" sz="2800" dirty="0" smtClean="0"/>
              <a:t> 2006 року у </a:t>
            </a:r>
            <a:r>
              <a:rPr lang="ru-RU" sz="2800" dirty="0" err="1" smtClean="0"/>
              <a:t>Полтаві</a:t>
            </a:r>
            <a:r>
              <a:rPr lang="ru-RU" sz="2800" dirty="0" smtClean="0"/>
              <a:t> перед </a:t>
            </a:r>
            <a:r>
              <a:rPr lang="ru-RU" sz="2800" dirty="0" err="1" smtClean="0"/>
              <a:t>Полтавським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академічним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музично-драматичним</a:t>
            </a:r>
            <a:r>
              <a:rPr lang="ru-RU" sz="2800" dirty="0" smtClean="0"/>
              <a:t> театром </a:t>
            </a:r>
            <a:r>
              <a:rPr lang="ru-RU" sz="2800" dirty="0" err="1" smtClean="0"/>
              <a:t>ім</a:t>
            </a:r>
            <a:r>
              <a:rPr lang="ru-RU" sz="2800" dirty="0" smtClean="0"/>
              <a:t>. Гоголя на </a:t>
            </a:r>
            <a:r>
              <a:rPr lang="ru-RU" sz="2800" dirty="0" err="1" smtClean="0"/>
              <a:t>Театральній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площі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встановлено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символічний</a:t>
            </a:r>
            <a:r>
              <a:rPr lang="ru-RU" sz="2800" dirty="0" smtClean="0"/>
              <a:t> монумент </a:t>
            </a:r>
            <a:r>
              <a:rPr lang="ru-RU" sz="2800" b="1" dirty="0" err="1" smtClean="0"/>
              <a:t>Пам'ятник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Марусі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Чурай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5" name="Picture 4" descr="Пам'ятник_Марусі_Чурай_в_Полтаві_(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706812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478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812345" y="2489982"/>
          <a:ext cx="2096086" cy="12520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96086"/>
              </a:tblGrid>
              <a:tr h="125202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358641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не просто так, Маруся.</a:t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— голос наш.</a:t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— </a:t>
            </a:r>
            <a:r>
              <a:rPr lang="ru-RU" dirty="0" err="1" smtClean="0"/>
              <a:t>пісня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— душа. </a:t>
            </a:r>
            <a:endParaRPr lang="ru-RU" dirty="0"/>
          </a:p>
        </p:txBody>
      </p:sp>
      <p:pic>
        <p:nvPicPr>
          <p:cNvPr id="7" name="Picture 4" descr="20110907172834_1_Marusya-Churaj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671639" cy="446414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otovie-prezentacii.ru/wp-content/uploads/2013/02/litra-300x225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Segoe Script" pitchFamily="34" charset="0"/>
              </a:rPr>
              <a:t>ДЯКУЮ ЗА УВАГУ</a:t>
            </a:r>
            <a:endParaRPr lang="ru-RU" sz="6000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i.ill.in.ua/m/0x0/4146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764704"/>
            <a:ext cx="29626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err="1" smtClean="0"/>
              <a:t>Ліна</a:t>
            </a:r>
            <a:r>
              <a:rPr lang="ru-RU" sz="1900" b="1" dirty="0" smtClean="0"/>
              <a:t> Костенко</a:t>
            </a:r>
            <a:r>
              <a:rPr lang="ru-RU" sz="1900" b="1" dirty="0"/>
              <a:t> </a:t>
            </a:r>
            <a:r>
              <a:rPr lang="ru-RU" sz="1900" b="1" dirty="0" err="1" smtClean="0"/>
              <a:t>Василівна</a:t>
            </a:r>
            <a:r>
              <a:rPr lang="ru-RU" sz="1900" dirty="0"/>
              <a:t> </a:t>
            </a:r>
            <a:r>
              <a:rPr lang="ru-RU" sz="1900" dirty="0" err="1" smtClean="0"/>
              <a:t>українська</a:t>
            </a:r>
            <a:r>
              <a:rPr lang="ru-RU" sz="1900" dirty="0"/>
              <a:t> </a:t>
            </a:r>
            <a:r>
              <a:rPr lang="ru-RU" sz="1900" dirty="0" err="1" smtClean="0"/>
              <a:t>письменниця</a:t>
            </a:r>
            <a:r>
              <a:rPr lang="ru-RU" sz="1900" dirty="0" smtClean="0"/>
              <a:t>, </a:t>
            </a:r>
            <a:r>
              <a:rPr lang="ru-RU" sz="1900" dirty="0" err="1" smtClean="0"/>
              <a:t>поетеса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dirty="0" err="1" smtClean="0"/>
              <a:t>Народилася</a:t>
            </a:r>
            <a:r>
              <a:rPr lang="ru-RU" sz="1900" dirty="0" smtClean="0"/>
              <a:t> 19 </a:t>
            </a:r>
            <a:r>
              <a:rPr lang="ru-RU" sz="1900" dirty="0" err="1" smtClean="0"/>
              <a:t>березня</a:t>
            </a:r>
            <a:r>
              <a:rPr lang="ru-RU" sz="1900" dirty="0" smtClean="0"/>
              <a:t> 1930 р. в м. </a:t>
            </a:r>
            <a:r>
              <a:rPr lang="ru-RU" sz="1900" dirty="0" err="1" smtClean="0"/>
              <a:t>Ржищів</a:t>
            </a:r>
            <a:r>
              <a:rPr lang="ru-RU" sz="1900" dirty="0" smtClean="0"/>
              <a:t>, </a:t>
            </a:r>
            <a:r>
              <a:rPr lang="ru-RU" sz="1900" dirty="0" err="1" smtClean="0"/>
              <a:t>Київська</a:t>
            </a:r>
            <a:r>
              <a:rPr lang="ru-RU" sz="1900" dirty="0" smtClean="0"/>
              <a:t> обл.</a:t>
            </a:r>
          </a:p>
          <a:p>
            <a:pPr>
              <a:buNone/>
            </a:pPr>
            <a:r>
              <a:rPr lang="ru-RU" sz="2000" dirty="0"/>
              <a:t>Лауреат </a:t>
            </a:r>
            <a:r>
              <a:rPr lang="ru-RU" sz="2000" dirty="0" err="1"/>
              <a:t>Шевченківської</a:t>
            </a:r>
            <a:r>
              <a:rPr lang="ru-RU" sz="2000" dirty="0"/>
              <a:t> </a:t>
            </a:r>
            <a:r>
              <a:rPr lang="ru-RU" sz="2000" dirty="0" err="1"/>
              <a:t>премії</a:t>
            </a:r>
            <a:r>
              <a:rPr lang="ru-RU" sz="2000" dirty="0"/>
              <a:t> (1987), </a:t>
            </a:r>
            <a:r>
              <a:rPr lang="ru-RU" sz="2000" dirty="0" err="1"/>
              <a:t>Премії</a:t>
            </a:r>
            <a:r>
              <a:rPr lang="ru-RU" sz="2000" dirty="0"/>
              <a:t> </a:t>
            </a:r>
            <a:r>
              <a:rPr lang="ru-RU" sz="2000" dirty="0" err="1"/>
              <a:t>Антоновичів</a:t>
            </a:r>
            <a:r>
              <a:rPr lang="ru-RU" sz="2000" dirty="0"/>
              <a:t> (1989), </a:t>
            </a:r>
            <a:r>
              <a:rPr lang="ru-RU" sz="2000" dirty="0" err="1"/>
              <a:t>премії</a:t>
            </a:r>
            <a:r>
              <a:rPr lang="ru-RU" sz="2000" dirty="0"/>
              <a:t> Петрарки (1994).</a:t>
            </a:r>
          </a:p>
        </p:txBody>
      </p:sp>
      <p:pic>
        <p:nvPicPr>
          <p:cNvPr id="2052" name="Picture 4" descr="http://upload.wikimedia.org/wikipedia/uk/thumb/e/eb/%D0%9A%D0%BE%D1%81%D1%82%D0%B5%D0%BD%D0%BA%D0%BE_%D0%9B.jpg/200px-%D0%9A%D0%BE%D1%81%D1%82%D0%B5%D0%BD%D0%BA%D0%BE_%D0%9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76872"/>
            <a:ext cx="1905000" cy="29813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zhaba.ru/site_data/10667/objects_images/3/b/6/view/3b67922bd3f373da26a7db7558997c01_7395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791"/>
            <a:ext cx="9144000" cy="68717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5194920" cy="5793507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/>
              <a:t>Мару́ся</a:t>
            </a:r>
            <a:r>
              <a:rPr lang="uk-UA" b="1" dirty="0" smtClean="0"/>
              <a:t> </a:t>
            </a:r>
            <a:r>
              <a:rPr lang="uk-UA" b="1" dirty="0" err="1" smtClean="0"/>
              <a:t>Чура́й</a:t>
            </a:r>
            <a:r>
              <a:rPr lang="uk-UA" dirty="0" smtClean="0"/>
              <a:t> (1625—1653) — </a:t>
            </a:r>
            <a:r>
              <a:rPr lang="uk-UA" dirty="0" err="1" smtClean="0"/>
              <a:t>напівлегендарна</a:t>
            </a:r>
            <a:r>
              <a:rPr lang="uk-UA" dirty="0" smtClean="0"/>
              <a:t> українська народна співачка та поетеса часів Хмельниччини, яка, за переказами, жила в Полтаві. Їй приписують авторство низки відомих у народі пісень: «Ой не ходи, Грицю», «Котилися вози з гори», «</a:t>
            </a:r>
            <a:r>
              <a:rPr lang="uk-UA" dirty="0" err="1" smtClean="0"/>
              <a:t>Засвіт</a:t>
            </a:r>
            <a:r>
              <a:rPr lang="uk-UA" dirty="0" smtClean="0"/>
              <a:t> встали козаченьки»</a:t>
            </a:r>
            <a:r>
              <a:rPr lang="uk-UA" dirty="0"/>
              <a:t> </a:t>
            </a:r>
            <a:r>
              <a:rPr lang="uk-UA" dirty="0" smtClean="0"/>
              <a:t>та інші. Також відома як </a:t>
            </a:r>
            <a:r>
              <a:rPr lang="uk-UA" b="1" dirty="0" smtClean="0"/>
              <a:t>Маруся </a:t>
            </a:r>
            <a:r>
              <a:rPr lang="uk-UA" b="1" dirty="0" err="1" smtClean="0"/>
              <a:t>Чураївна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5364" name="Picture 4" descr="http://school.xvatit.com/images/9/93/Ukrlit11_4yraj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3456384" cy="35985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мм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84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450912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</a:pP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Маруся Чурай згадується в таких </a:t>
            </a:r>
            <a:b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піснях 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Віють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вітри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«Ой не ходи, </a:t>
            </a:r>
            <a:r>
              <a:rPr lang="ru-RU" sz="2400" dirty="0" err="1" smtClean="0"/>
              <a:t>Грицю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Грицю</a:t>
            </a:r>
            <a:r>
              <a:rPr lang="ru-RU" sz="2400" dirty="0" smtClean="0"/>
              <a:t>, </a:t>
            </a:r>
            <a:r>
              <a:rPr lang="ru-RU" sz="2400" dirty="0" err="1" smtClean="0"/>
              <a:t>Грицю</a:t>
            </a:r>
            <a:r>
              <a:rPr lang="ru-RU" sz="2400" dirty="0" smtClean="0"/>
              <a:t>, до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Сидить</a:t>
            </a:r>
            <a:r>
              <a:rPr lang="ru-RU" sz="2400" dirty="0" smtClean="0"/>
              <a:t> голуб на </a:t>
            </a:r>
            <a:r>
              <a:rPr lang="ru-RU" sz="2400" dirty="0" err="1" smtClean="0"/>
              <a:t>березі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Засвіт</a:t>
            </a:r>
            <a:r>
              <a:rPr lang="ru-RU" sz="2400" dirty="0" smtClean="0"/>
              <a:t> встали </a:t>
            </a:r>
            <a:r>
              <a:rPr lang="ru-RU" sz="2400" dirty="0" err="1" smtClean="0"/>
              <a:t>козаченьки</a:t>
            </a:r>
            <a:r>
              <a:rPr lang="ru-RU" sz="2400" dirty="0" smtClean="0"/>
              <a:t>» (Засвистали </a:t>
            </a:r>
            <a:r>
              <a:rPr lang="ru-RU" sz="2400" dirty="0" err="1" smtClean="0"/>
              <a:t>козаченьки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Котилися</a:t>
            </a:r>
            <a:r>
              <a:rPr lang="ru-RU" sz="2400" dirty="0" smtClean="0"/>
              <a:t> вози </a:t>
            </a:r>
            <a:r>
              <a:rPr lang="ru-RU" sz="2400" dirty="0" err="1" smtClean="0"/>
              <a:t>з</a:t>
            </a:r>
            <a:r>
              <a:rPr lang="ru-RU" sz="2400" dirty="0" smtClean="0"/>
              <a:t> гори»</a:t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 err="1" smtClean="0"/>
              <a:t>Ішов</a:t>
            </a:r>
            <a:r>
              <a:rPr lang="ru-RU" sz="2400" dirty="0" smtClean="0"/>
              <a:t> </a:t>
            </a:r>
            <a:r>
              <a:rPr lang="ru-RU" sz="2400" dirty="0" err="1" smtClean="0"/>
              <a:t>милий</a:t>
            </a:r>
            <a:r>
              <a:rPr lang="ru-RU" sz="2400" dirty="0" smtClean="0"/>
              <a:t> </a:t>
            </a:r>
            <a:r>
              <a:rPr lang="ru-RU" sz="2400" dirty="0" err="1" smtClean="0"/>
              <a:t>горонькою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endParaRPr lang="ru-RU" sz="2700" dirty="0"/>
          </a:p>
        </p:txBody>
      </p:sp>
      <p:pic>
        <p:nvPicPr>
          <p:cNvPr id="4" name="Picture 5" descr="20110907172754_1_Churaiv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24944"/>
            <a:ext cx="2368073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7/96/349/96349983_v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Жанр. Сюжет. Композиція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buFontTx/>
              <a:buNone/>
            </a:pP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Жанр:</a:t>
            </a:r>
          </a:p>
          <a:p>
            <a:pPr marL="533400" indent="-533400">
              <a:buFontTx/>
              <a:buChar char="-"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найбільший  за обсягом твір Л.Костенко;</a:t>
            </a:r>
          </a:p>
          <a:p>
            <a:pPr marL="533400" indent="-533400">
              <a:buFontTx/>
              <a:buChar char="-"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історичний роман у віршах;</a:t>
            </a:r>
          </a:p>
          <a:p>
            <a:pPr marL="533400" indent="-533400">
              <a:buFontTx/>
              <a:buChar char="-"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цей жанр в літературі зустрічається не часто, класичним його зразком вважається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“Євгеній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Онєгін”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О. Пушкіна.</a:t>
            </a:r>
          </a:p>
          <a:p>
            <a:pPr marL="533400" indent="-533400">
              <a:buFontTx/>
              <a:buNone/>
            </a:pPr>
            <a:r>
              <a:rPr lang="uk-U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Сюжет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- </a:t>
            </a:r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дві лінії (особиста та історична) – між собою тісно переплітаються.</a:t>
            </a:r>
          </a:p>
          <a:p>
            <a:pPr marL="533400" indent="-533400">
              <a:buFontTx/>
              <a:buNone/>
            </a:pPr>
            <a:r>
              <a:rPr lang="uk-UA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Композиція :</a:t>
            </a:r>
          </a:p>
          <a:p>
            <a:pPr marL="533400" indent="-533400">
              <a:buFontTx/>
              <a:buChar char="-"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злагоджена;</a:t>
            </a:r>
          </a:p>
          <a:p>
            <a:pPr marL="533400" indent="-533400">
              <a:buFontTx/>
              <a:buChar char="-"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роман складається з 9 розділів, різних за обсягом;</a:t>
            </a:r>
          </a:p>
          <a:p>
            <a:pPr marL="533400" indent="-533400">
              <a:buFontTx/>
              <a:buChar char="-"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загальне знайомство з розділами;</a:t>
            </a:r>
          </a:p>
          <a:p>
            <a:pPr marL="533400" indent="-533400">
              <a:buFontTx/>
              <a:buChar char="-"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перегляд діафільму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1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0"/>
          </a:xfrm>
        </p:spPr>
        <p:txBody>
          <a:bodyPr anchor="t">
            <a:noAutofit/>
          </a:bodyPr>
          <a:lstStyle/>
          <a:p>
            <a:pPr marL="812800" indent="-812800" algn="l"/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Перший розділ 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«Якби  знайшлась неопалима книга»  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у ньому йдеться про суд над </a:t>
            </a:r>
            <a:r>
              <a:rPr lang="uk-UA" sz="1600" b="1" dirty="0" err="1" smtClean="0">
                <a:solidFill>
                  <a:schemeClr val="bg1"/>
                </a:solidFill>
                <a:latin typeface="Franklin Gothic Book" pitchFamily="34" charset="0"/>
              </a:rPr>
              <a:t>Чураївною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Головне завдання другого розділу 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«Полтавський полк виходить на зорі»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— у створенні важливого для роману художнього враження українського народу, який воює за свою волю. Центральний розділ роману 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«Сповідь»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поданий у формі спогадів . Зі спогадів Марусі Чурай ми дізнаємось про історію її нещасливого 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кохання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Четвертий розділ 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« </a:t>
            </a:r>
            <a:r>
              <a:rPr lang="uk-UA" sz="1600" b="1" dirty="0" err="1" smtClean="0">
                <a:solidFill>
                  <a:schemeClr val="bg1"/>
                </a:solidFill>
                <a:latin typeface="Britannic Bold" pitchFamily="34" charset="0"/>
              </a:rPr>
              <a:t>Гінець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 до гетьмана »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немовби розширює просторові межі роману. Ми вже бачимо не тільки Полтаву, але й більшу частину України. П'ятий розділ 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«Страта»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активізує читацьке сприймання твору через посилену драматизацію сюжету. шостого розділу 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«Проща»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в тому, що він, як і четвертий розділ, виводить читача із суто полтавського матеріалу на матеріал 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всеукраїнський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Останні три розділи — </a:t>
            </a:r>
            <a:r>
              <a:rPr lang="uk-UA" sz="1600" b="1" dirty="0" smtClean="0">
                <a:solidFill>
                  <a:schemeClr val="bg1"/>
                </a:solidFill>
                <a:latin typeface="Britannic Bold" pitchFamily="34" charset="0"/>
              </a:rPr>
              <a:t>«Дідова балка», «Облога Полтави», «Весна, і смерть, і світле воскресіння»</a:t>
            </a:r>
            <a:r>
              <a:rPr lang="uk-UA" sz="1600" b="1" dirty="0" smtClean="0">
                <a:solidFill>
                  <a:schemeClr val="bg1"/>
                </a:solidFill>
                <a:latin typeface="Franklin Gothic Book" pitchFamily="34" charset="0"/>
              </a:rPr>
              <a:t> — поєднані одним сюжетним стрижнем — облогою Полтави польсько-шляхетським військом. Поетеса вводить у сюжет твору таку історичну подію для посилення історичності як жанрової ознаки роману, але в цих розділах також продовжується й завершується розробка основних образів.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hkolazhizni.ru/img/content/i106/106960_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</a:rPr>
              <a:t>Історична основа: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</a:rPr>
              <a:t>історичні події,  </a:t>
            </a:r>
            <a:r>
              <a:rPr lang="uk-UA" i="1" dirty="0" err="1" smtClean="0">
                <a:solidFill>
                  <a:srgbClr val="FF0000"/>
                </a:solidFill>
                <a:latin typeface="Times New Roman" pitchFamily="18" charset="0"/>
              </a:rPr>
              <a:t>зв</a:t>
            </a:r>
            <a:r>
              <a:rPr lang="en-GB" i="1" dirty="0" smtClean="0">
                <a:solidFill>
                  <a:srgbClr val="FF0000"/>
                </a:solidFill>
                <a:latin typeface="Times New Roman" pitchFamily="18" charset="0"/>
              </a:rPr>
              <a:t>’</a:t>
            </a:r>
            <a:r>
              <a:rPr lang="uk-UA" i="1" dirty="0" err="1" smtClean="0">
                <a:solidFill>
                  <a:srgbClr val="FF0000"/>
                </a:solidFill>
                <a:latin typeface="Times New Roman" pitchFamily="18" charset="0"/>
              </a:rPr>
              <a:t>язані</a:t>
            </a: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</a:rPr>
              <a:t>  з боротьбою народу за поновлення своєї державності (боротьба народу проти польської шляхти);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</a:rPr>
              <a:t>Персонажі твору згадують далекі часи, коли на півдні України, за Дніпровськими порогами, зароджувалось українське козацтво, запорожці;</a:t>
            </a: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</a:rPr>
              <a:t>Згадується перший гетьман українського козацтва Дмитро Вишневецький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6000/natali73123.e5/0_3b7d4_96464cf4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250706"/>
          </a:xfrm>
        </p:spPr>
        <p:txBody>
          <a:bodyPr>
            <a:normAutofit/>
          </a:bodyPr>
          <a:lstStyle/>
          <a:p>
            <a:pPr algn="l"/>
            <a:r>
              <a:rPr lang="uk-UA" sz="27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Марія помстилась за зраду, її засуджено на страту;</a:t>
            </a:r>
            <a:br>
              <a:rPr lang="uk-UA" sz="27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uk-UA" sz="27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від смерті врятувала грамота гетьмана – помилувано за заслуги як авторки пісень;</a:t>
            </a:r>
            <a:br>
              <a:rPr lang="uk-UA" sz="27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uk-UA" sz="27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жила  недовго: померла від сухот, чи пішла до Полтави у монастир.</a:t>
            </a:r>
            <a:br>
              <a:rPr lang="uk-UA" sz="27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3384376" cy="6120680"/>
          </a:xfrm>
        </p:spPr>
        <p:txBody>
          <a:bodyPr>
            <a:normAutofit fontScale="92500"/>
          </a:bodyPr>
          <a:lstStyle/>
          <a:p>
            <a:r>
              <a:rPr lang="uk-UA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Фольклорна основа</a:t>
            </a:r>
          </a:p>
          <a:p>
            <a:pPr>
              <a:buFontTx/>
              <a:buChar char="-"/>
            </a:pPr>
            <a:r>
              <a:rPr lang="uk-UA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Маруся Гордіївна Чурай (Маруся </a:t>
            </a:r>
            <a:r>
              <a:rPr lang="uk-UA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Чураївна</a:t>
            </a:r>
            <a:r>
              <a:rPr lang="uk-UA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 – поетеса – співачка з Полтави, жила 1625-1650р.р.;</a:t>
            </a:r>
          </a:p>
          <a:p>
            <a:pPr>
              <a:buFontTx/>
              <a:buChar char="-"/>
            </a:pPr>
            <a:r>
              <a:rPr lang="uk-UA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любила хлопця Григорія </a:t>
            </a:r>
            <a:r>
              <a:rPr lang="uk-UA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Бобенка</a:t>
            </a:r>
            <a:r>
              <a:rPr lang="uk-UA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; той зрадив дівчину, одружившись з Галею </a:t>
            </a:r>
            <a:r>
              <a:rPr lang="uk-UA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Вишнявкою</a:t>
            </a:r>
            <a:r>
              <a:rPr lang="uk-UA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ool-box.ru/images/stories/prezentazii-_2014/shablony-dlya-prezentaziy-powerpoint-16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01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uk-UA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://www.ukrlitzno.com.ua/wp-content/uploads/2012/11/%D0%9B%D1%96%D0%BD%D0%B0-%D0%9A%D0%BE%D1%81%D1%82%D0%B5%D0%BD%D0%BA%D0%BE-%D0%9C%D0%B0%D1%80%D1%83%D1%81%D1%8F-%D0%A7%D1%83%D1%80%D0%B0%D0%B9-%D1%81%D0%BA%D0%BE%D1%80%D0%BE%D1%87%D0%B5%D0%BD%D0%B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92696"/>
            <a:ext cx="2714625" cy="4067176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2/70/516/70516304_1297413436_68_mon_4_bi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692696"/>
            <a:ext cx="2019300" cy="406717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79712" y="4797152"/>
          <a:ext cx="2067950" cy="1188720"/>
        </p:xfrm>
        <a:graphic>
          <a:graphicData uri="http://schemas.openxmlformats.org/drawingml/2006/table">
            <a:tbl>
              <a:tblPr/>
              <a:tblGrid>
                <a:gridCol w="2067950"/>
              </a:tblGrid>
              <a:tr h="436098">
                <a:tc>
                  <a:txBody>
                    <a:bodyPr/>
                    <a:lstStyle/>
                    <a:p>
                      <a:r>
                        <a:rPr lang="ru-RU" dirty="0" smtClean="0"/>
                        <a:t>Скульптор Валентина </a:t>
                      </a:r>
                      <a:r>
                        <a:rPr lang="ru-RU" dirty="0" err="1" smtClean="0"/>
                        <a:t>Михалевич</a:t>
                      </a:r>
                      <a:r>
                        <a:rPr lang="ru-RU" dirty="0" smtClean="0"/>
                        <a:t>. </a:t>
                      </a:r>
                      <a:r>
                        <a:rPr lang="ru-RU" b="1" dirty="0" smtClean="0"/>
                        <a:t>Маруся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err="1" smtClean="0"/>
                        <a:t>Чурай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 descr="http://arts.in.ua/i/14879/f_marusya-churay-pochtovaya-marka-iz-serii-vydayushchiesya-jenshchiny-ukrainy-_shtanko_aleksey_137130896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692696"/>
            <a:ext cx="2952750" cy="4067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Ліна Костенко</vt:lpstr>
      <vt:lpstr>Слайд 2</vt:lpstr>
      <vt:lpstr>Слайд 3</vt:lpstr>
      <vt:lpstr>Маруся Чурай згадується в таких  піснях : «Віють вітри» «Ой не ходи, Грицю» «Грицю, Грицю, до роботи» «Сидить голуб на березі» «Засвіт встали козаченьки» (Засвистали козаченьки) «Котилися вози з гори» «Ішов милий горонькою» </vt:lpstr>
      <vt:lpstr>Жанр. Сюжет. Композиція</vt:lpstr>
      <vt:lpstr>Перший розділ «Якби  знайшлась неопалима книга»  у ньому йдеться про суд над Чураївною Головне завдання другого розділу «Полтавський полк виходить на зорі» — у створенні важливого для роману художнього враження українського народу, який воює за свою волю. Центральний розділ роману «Сповідь» поданий у формі спогадів . Зі спогадів Марусі Чурай ми дізнаємось про історію її нещасливого кохання Четвертий розділ « Гінець до гетьмана » немовби розширює просторові межі роману. Ми вже бачимо не тільки Полтаву, але й більшу частину України. П'ятий розділ «Страта» активізує читацьке сприймання твору через посилену драматизацію сюжету. шостого розділу «Проща» в тому, що він, як і четвертий розділ, виводить читача із суто полтавського матеріалу на матеріал всеукраїнський Останні три розділи — «Дідова балка», «Облога Полтави», «Весна, і смерть, і світле воскресіння» — поєднані одним сюжетним стрижнем — облогою Полтави польсько-шляхетським військом. Поетеса вводить у сюжет твору таку історичну подію для посилення історичності як жанрової ознаки роману, але в цих розділах також продовжується й завершується розробка основних образів. </vt:lpstr>
      <vt:lpstr>Історична основа:</vt:lpstr>
      <vt:lpstr>Марія помстилась за зраду, її засуджено на страту; від смерті врятувала грамота гетьмана – помилувано за заслуги як авторки пісень; жила  недовго: померла від сухот, чи пішла до Полтави у монастир. </vt:lpstr>
      <vt:lpstr>Слайд 9</vt:lpstr>
      <vt:lpstr>14 квітня 2006 року у Полтаві перед Полтавським академічним обласним музично-драматичним театром ім. Гоголя на Театральній площі було встановлено символічний монумент Пам'ятник Марусі Чурай </vt:lpstr>
      <vt:lpstr>Ця дівчина не просто так, Маруся. Це — голос наш. Це — пісня. Це — душа. 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Ліна Костенко</dc:title>
  <dc:creator>user</dc:creator>
  <cp:lastModifiedBy>user</cp:lastModifiedBy>
  <cp:revision>15</cp:revision>
  <dcterms:created xsi:type="dcterms:W3CDTF">2014-03-03T17:10:20Z</dcterms:created>
  <dcterms:modified xsi:type="dcterms:W3CDTF">2014-03-04T12:57:08Z</dcterms:modified>
</cp:coreProperties>
</file>