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3" r:id="rId6"/>
    <p:sldId id="260" r:id="rId7"/>
    <p:sldId id="259" r:id="rId8"/>
    <p:sldId id="261" r:id="rId9"/>
    <p:sldId id="262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897D0-B817-419F-B138-833D188104B4}" type="datetimeFigureOut">
              <a:rPr lang="uk-UA" smtClean="0"/>
              <a:t>26.01.2014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B39DFF-C142-4CB0-82A7-FE504C141FA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12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Початок творчості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39DFF-C142-4CB0-82A7-FE504C141FA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5474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uk-UA" i="1" dirty="0">
                <a:effectLst>
                  <a:glow rad="1397000">
                    <a:srgbClr val="92D050">
                      <a:alpha val="40000"/>
                    </a:srgbClr>
                  </a:glow>
                </a:effectLst>
                <a:latin typeface="Bookman Old Style" panose="02050604050505020204" pitchFamily="18" charset="0"/>
              </a:rPr>
              <a:t>Іван Павлович Багряний</a:t>
            </a:r>
            <a:endParaRPr lang="uk-UA" dirty="0">
              <a:effectLst>
                <a:glow rad="1397000">
                  <a:srgbClr val="92D050">
                    <a:alpha val="40000"/>
                  </a:srgbClr>
                </a:glow>
              </a:effectLst>
              <a:latin typeface="Bookman Old Style" panose="0205060405050502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i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glow rad="1231900">
                    <a:schemeClr val="accent5">
                      <a:lumMod val="60000"/>
                      <a:lumOff val="40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"Ми є. Були. І будем ми!</a:t>
            </a:r>
          </a:p>
          <a:p>
            <a:r>
              <a:rPr lang="ru-RU" sz="2800" i="1" dirty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glow rad="1231900">
                    <a:schemeClr val="accent5">
                      <a:lumMod val="60000"/>
                      <a:lumOff val="40000"/>
                      <a:alpha val="40000"/>
                    </a:schemeClr>
                  </a:glo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Й Вітчизна наша з нами."</a:t>
            </a:r>
          </a:p>
          <a:p>
            <a:endParaRPr lang="uk-UA" dirty="0"/>
          </a:p>
        </p:txBody>
      </p:sp>
      <p:pic>
        <p:nvPicPr>
          <p:cNvPr id="4" name="Picture 12" descr="195-19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19944"/>
            <a:ext cx="3843076" cy="5257328"/>
          </a:xfrm>
          <a:prstGeom prst="rect">
            <a:avLst/>
          </a:prstGeom>
          <a:noFill/>
          <a:ln>
            <a:noFill/>
          </a:ln>
          <a:effectLst>
            <a:glow rad="1066800">
              <a:srgbClr val="92D050">
                <a:alpha val="40000"/>
              </a:srgbClr>
            </a:glow>
            <a:reflection blurRad="101600" stA="81000" endPos="21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15608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63781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Свою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творчу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діяльність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Іван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починав в 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але 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більшість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творів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була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видана за кордоном. В 1944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емігрував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до 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Словаччини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згодом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Австрії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Інсбрук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),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звідки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перебрався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до 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Баварії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Новий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Ульм).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Постійно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жив у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Німеччині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де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вів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активну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громадську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і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творчу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діяльність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 1945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в Новому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Ульмі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разом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зі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своїми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однодумцями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 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Г.Костюком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С.Підгайним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Ю.Лавриненком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заснував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Українську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революційно-демократичну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партію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(УРДП).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Генеральним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Секретарем 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обрано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Б.Подоляка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(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Григорія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Костюка), а в 1948-1963 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рр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незмінним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керівником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партії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був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Іван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  <p:pic>
        <p:nvPicPr>
          <p:cNvPr id="3" name="Рисунок 2" descr="bag16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54297"/>
            <a:ext cx="3203848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2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5976" y="26064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Як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публіцист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написав</a:t>
            </a:r>
            <a:r>
              <a:rPr lang="uk-UA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понад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дві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сотні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статей .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Більшість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uk-UA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надрукована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прізвищем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 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інші</a:t>
            </a:r>
            <a:r>
              <a:rPr lang="uk-UA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– 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псевдонімами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Іван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Рябовіл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С.Рябовіл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С.Дорошенко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П.Січинський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dirty="0" err="1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ін</a:t>
            </a:r>
            <a:r>
              <a:rPr lang="ru-RU" dirty="0">
                <a:effectLst>
                  <a:glow rad="7493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 </a:t>
            </a:r>
            <a:endParaRPr lang="uk-UA" dirty="0">
              <a:effectLst>
                <a:glow rad="7493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04542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effectLst>
                  <a:glow rad="406400">
                    <a:schemeClr val="accent5">
                      <a:lumMod val="40000"/>
                      <a:lumOff val="60000"/>
                      <a:alpha val="40000"/>
                    </a:schemeClr>
                  </a:glow>
                </a:effectLst>
              </a:rPr>
              <a:t>Багряний працював як маляр-ілюстратор. Під псевдонімом Б.Залуцький він оформив обкладинки книг Уласа Самчука “Юність Василя Шеремети”, Юрія Косача “Еней і життя інших”, Тодося Осьмачки “Старший боярин”, під псевдонімом О.Турчин – збірку новел Павла Маляра.</a:t>
            </a:r>
          </a:p>
        </p:txBody>
      </p:sp>
      <p:pic>
        <p:nvPicPr>
          <p:cNvPr id="4" name="Рисунок 3" descr="bag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1976" y="1764194"/>
            <a:ext cx="2304256" cy="4954757"/>
          </a:xfrm>
          <a:prstGeom prst="rect">
            <a:avLst/>
          </a:prstGeom>
        </p:spPr>
      </p:pic>
      <p:pic>
        <p:nvPicPr>
          <p:cNvPr id="5" name="Рисунок 4" descr="bag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8169" y="2377987"/>
            <a:ext cx="1826008" cy="434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0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8201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Помер Іван Багряний  25 серпня 1963 року у  </a:t>
            </a:r>
            <a:r>
              <a:rPr lang="uk-UA" dirty="0" err="1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Шварцвальді</a:t>
            </a:r>
            <a:r>
              <a:rPr lang="uk-UA" dirty="0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 в санаторії </a:t>
            </a:r>
            <a:r>
              <a:rPr lang="uk-UA" dirty="0" err="1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Блазієн</a:t>
            </a:r>
            <a:r>
              <a:rPr lang="uk-UA" dirty="0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 (Німеччина). Поховано митця у Новому </a:t>
            </a:r>
            <a:r>
              <a:rPr lang="uk-UA" dirty="0" err="1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Ульмі</a:t>
            </a:r>
            <a:r>
              <a:rPr lang="uk-UA" dirty="0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 в Німеччині. На могилі Багряного встановлено пам’ятник  (1965, скульптор Лев </a:t>
            </a:r>
            <a:r>
              <a:rPr lang="uk-UA" dirty="0" err="1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Молодожанін</a:t>
            </a:r>
            <a:r>
              <a:rPr lang="uk-UA" dirty="0">
                <a:effectLst>
                  <a:glow rad="546100">
                    <a:schemeClr val="accent1">
                      <a:alpha val="40000"/>
                    </a:schemeClr>
                  </a:glow>
                </a:effectLst>
              </a:rPr>
              <a:t>).</a:t>
            </a:r>
          </a:p>
        </p:txBody>
      </p:sp>
      <p:pic>
        <p:nvPicPr>
          <p:cNvPr id="8194" name="Picture 2" descr="https://encrypted-tbn3.gstatic.com/images?q=tbn:ANd9GcQiuOHzFjhex4HSx2Jy1YPN3R2mock2itdsNElstE_YBMX3uNz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92896"/>
            <a:ext cx="6215789" cy="349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9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260648"/>
            <a:ext cx="3802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uk-UA" sz="2800" dirty="0">
                <a:effectLst>
                  <a:glow rad="431800">
                    <a:schemeClr val="bg2">
                      <a:lumMod val="50000"/>
                      <a:alpha val="40000"/>
                    </a:schemeClr>
                  </a:glow>
                </a:effectLst>
              </a:rPr>
              <a:t>Вшанування пам'яті </a:t>
            </a:r>
            <a:endParaRPr lang="uk-UA" sz="2800" dirty="0">
              <a:effectLst>
                <a:glow rad="431800">
                  <a:schemeClr val="bg2">
                    <a:lumMod val="50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1784" y="104681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1992 року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постановою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Кабінету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Міністрів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України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Іванові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Багряному посмертно присудили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Державну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премію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України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імені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Тараса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Шевченка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за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романи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«Сад 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Гетсиманський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» і «</a:t>
            </a:r>
            <a:r>
              <a:rPr lang="ru-RU" altLang="uk-UA" sz="2000" b="1" i="1" dirty="0" err="1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Тигролови</a:t>
            </a:r>
            <a:r>
              <a:rPr lang="ru-RU" altLang="uk-UA" sz="2000" b="1" i="1" dirty="0">
                <a:effectLst>
                  <a:glow rad="3429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».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2803585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uk-UA" b="1" dirty="0" smtClean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25 </a:t>
            </a:r>
            <a:r>
              <a:rPr lang="ru-RU" altLang="uk-UA" b="1" dirty="0" err="1" smtClean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вересня</a:t>
            </a:r>
            <a:r>
              <a:rPr lang="ru-RU" altLang="uk-UA" b="1" dirty="0" smtClean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2007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 р.-введено 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ювілейну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монету «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Іван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Багряний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» 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із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серії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«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Видатні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особистості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 </a:t>
            </a:r>
            <a:r>
              <a:rPr lang="ru-RU" altLang="uk-UA" b="1" dirty="0" err="1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України</a:t>
            </a:r>
            <a:r>
              <a:rPr lang="ru-RU" altLang="uk-UA" b="1" dirty="0">
                <a:solidFill>
                  <a:srgbClr val="000000"/>
                </a:solidFill>
                <a:effectLst>
                  <a:glow rad="292100">
                    <a:srgbClr val="7030A0">
                      <a:alpha val="40000"/>
                    </a:srgbClr>
                  </a:glow>
                </a:effectLst>
              </a:rPr>
              <a:t>».</a:t>
            </a:r>
          </a:p>
        </p:txBody>
      </p:sp>
      <p:pic>
        <p:nvPicPr>
          <p:cNvPr id="5" name="Picture 4" descr="11907085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28227"/>
            <a:ext cx="6408712" cy="282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596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cs314521.vk.me/v314521629/1fc5/o8rIC4ElRH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80"/>
            <a:ext cx="9144000" cy="682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98570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Багряний мріяв, що настане </a:t>
            </a:r>
          </a:p>
          <a:p>
            <a:r>
              <a:rPr lang="uk-UA" sz="2800" b="1" dirty="0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“Епоха всесвітньої справедливості, що зійшла, як сонячний ранок, після жаскої, </a:t>
            </a:r>
            <a:r>
              <a:rPr lang="uk-UA" sz="2800" b="1" dirty="0" err="1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макабричної</a:t>
            </a:r>
            <a:r>
              <a:rPr lang="uk-UA" sz="2800" b="1" dirty="0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 ночі минулого. ЕПОХА шанування людської гідності і людського права – дихати, жити, думати і одверто говорити... Епоха культу матері і дитяти... Епоха торжества людського щирого серця, вільного, </a:t>
            </a:r>
            <a:r>
              <a:rPr lang="uk-UA" sz="2800" b="1" dirty="0" err="1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незтероризованого</a:t>
            </a:r>
            <a:r>
              <a:rPr lang="uk-UA" sz="2800" b="1" dirty="0">
                <a:effectLst>
                  <a:glow rad="469900">
                    <a:srgbClr val="FF0000">
                      <a:alpha val="40000"/>
                    </a:srgbClr>
                  </a:glow>
                </a:effectLst>
              </a:rPr>
              <a:t>, не зганьбленого, не підгорненого  ні під чий  брудний чобіт... ”</a:t>
            </a:r>
            <a:endParaRPr lang="uk-UA" sz="2800" dirty="0">
              <a:effectLst>
                <a:glow rad="469900">
                  <a:srgbClr val="FF0000">
                    <a:alpha val="40000"/>
                  </a:srgb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097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91880" y="476672"/>
            <a:ext cx="15376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uk-UA" sz="4000" i="1" dirty="0">
                <a:effectLst>
                  <a:glow rad="1295400">
                    <a:srgbClr val="00B050">
                      <a:alpha val="40000"/>
                    </a:srgbClr>
                  </a:glow>
                </a:effectLst>
              </a:rPr>
              <a:t>Зміст</a:t>
            </a:r>
            <a:endParaRPr lang="uk-UA" sz="4000" i="1" dirty="0">
              <a:effectLst>
                <a:glow rad="1295400">
                  <a:srgbClr val="00B050">
                    <a:alpha val="40000"/>
                  </a:srgbClr>
                </a:glo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184558"/>
            <a:ext cx="4572000" cy="52137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uk-UA" altLang="uk-UA" sz="3200" b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Біографія: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В ув'язненні та на </a:t>
            </a:r>
            <a:r>
              <a:rPr lang="ru-RU" altLang="uk-UA" sz="3200" i="1" dirty="0" err="1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засланні</a:t>
            </a:r>
            <a:r>
              <a:rPr lang="ru-RU" altLang="uk-UA" sz="3200" i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 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 err="1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Під</a:t>
            </a:r>
            <a:r>
              <a:rPr lang="ru-RU" altLang="uk-UA" sz="3200" i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 час </a:t>
            </a:r>
            <a:r>
              <a:rPr lang="ru-RU" altLang="uk-UA" sz="3200" i="1" dirty="0" err="1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війни</a:t>
            </a:r>
            <a:r>
              <a:rPr lang="ru-RU" altLang="uk-UA" sz="3200" i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 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В </a:t>
            </a:r>
            <a:r>
              <a:rPr lang="ru-RU" altLang="uk-UA" sz="3200" i="1" dirty="0" err="1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еміграції</a:t>
            </a:r>
            <a:r>
              <a:rPr lang="ru-RU" altLang="uk-UA" sz="2800" dirty="0">
                <a:effectLst>
                  <a:glow rad="495300">
                    <a:srgbClr val="FF0000">
                      <a:alpha val="40000"/>
                    </a:srgbClr>
                  </a:glow>
                </a:effectLst>
              </a:rPr>
              <a:t> .</a:t>
            </a:r>
            <a:endParaRPr lang="uk-UA" altLang="uk-UA" sz="2800" dirty="0">
              <a:effectLst>
                <a:glow rad="495300">
                  <a:srgbClr val="FF0000">
                    <a:alpha val="40000"/>
                  </a:srgbClr>
                </a:glow>
              </a:effectLst>
            </a:endParaRPr>
          </a:p>
          <a:p>
            <a:pPr marL="533400" indent="-533400">
              <a:lnSpc>
                <a:spcPct val="80000"/>
              </a:lnSpc>
            </a:pPr>
            <a:r>
              <a:rPr lang="uk-UA" altLang="uk-UA" sz="3200" b="1" dirty="0">
                <a:effectLst>
                  <a:glow rad="1066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Етапи творчого шляху.</a:t>
            </a:r>
          </a:p>
          <a:p>
            <a:pPr marL="533400" indent="-533400">
              <a:lnSpc>
                <a:spcPct val="80000"/>
              </a:lnSpc>
            </a:pPr>
            <a:r>
              <a:rPr lang="uk-UA" altLang="uk-UA" sz="3200" b="1" dirty="0">
                <a:effectLst>
                  <a:glow rad="1066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Теми творчості.</a:t>
            </a:r>
          </a:p>
          <a:p>
            <a:pPr marL="533400" indent="-533400">
              <a:lnSpc>
                <a:spcPct val="80000"/>
              </a:lnSpc>
            </a:pPr>
            <a:r>
              <a:rPr lang="uk-UA" altLang="uk-UA" sz="3200" b="1" dirty="0">
                <a:effectLst>
                  <a:glow rad="1066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Твори: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>
                <a:effectLst>
                  <a:glow rad="15494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Оповідання 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>
                <a:effectLst>
                  <a:glow rad="15494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Поеми 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altLang="uk-UA" sz="3200" i="1" dirty="0">
                <a:effectLst>
                  <a:glow rad="15494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Поетичні збірки .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uk-UA" sz="3200" b="1" i="1" dirty="0">
                <a:effectLst>
                  <a:glow rad="15494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Вшанування пам'яті</a:t>
            </a:r>
            <a:r>
              <a:rPr lang="ru-RU" altLang="uk-UA" sz="3200" b="1" dirty="0">
                <a:effectLst>
                  <a:glow rad="15494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</p:txBody>
      </p:sp>
      <p:pic>
        <p:nvPicPr>
          <p:cNvPr id="2050" name="Picture 2" descr="http://www.pisni.org.ua/files/064/015997_ivan_bahryany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614" y="1167046"/>
            <a:ext cx="3312368" cy="512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9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260648"/>
            <a:ext cx="22862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altLang="uk-UA" sz="3200" i="1" dirty="0">
                <a:effectLst>
                  <a:glow rad="1206500">
                    <a:schemeClr val="accent5">
                      <a:lumMod val="60000"/>
                      <a:lumOff val="40000"/>
                    </a:schemeClr>
                  </a:glow>
                </a:effectLst>
              </a:rPr>
              <a:t>Дитинство</a:t>
            </a:r>
            <a:endParaRPr lang="uk-UA" sz="3200" i="1" dirty="0">
              <a:effectLst>
                <a:glow rad="1206500">
                  <a:schemeClr val="accent5">
                    <a:lumMod val="60000"/>
                    <a:lumOff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8860" y="878393"/>
            <a:ext cx="56166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altLang="uk-UA" sz="2000" b="1" i="1" dirty="0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Іван Павлович Багряний</a:t>
            </a:r>
            <a:r>
              <a:rPr lang="uk-UA" altLang="uk-UA" sz="2000" i="1" dirty="0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(справжнє прізвище: </a:t>
            </a:r>
            <a:r>
              <a:rPr lang="uk-UA" altLang="uk-UA" sz="2000" b="1" i="1" dirty="0" err="1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Лозов'ягін</a:t>
            </a:r>
            <a:r>
              <a:rPr lang="uk-UA" altLang="uk-UA" sz="2000" i="1" dirty="0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народився 2 жовтня 1907 року в місті Охтирка в сім'ї муляра Павла Петровича </a:t>
            </a:r>
            <a:r>
              <a:rPr lang="uk-UA" altLang="uk-UA" sz="2000" i="1" dirty="0" err="1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Лозов'ягіна</a:t>
            </a:r>
            <a:r>
              <a:rPr lang="uk-UA" altLang="uk-UA" sz="2000" i="1" dirty="0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 Мати майбутнього письменника — Євдокія Іванівна Кривуша — походила із заможного селянського роду із села </a:t>
            </a:r>
            <a:r>
              <a:rPr lang="uk-UA" altLang="uk-UA" sz="2000" i="1" dirty="0" err="1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Куземин</a:t>
            </a:r>
            <a:r>
              <a:rPr lang="uk-UA" altLang="uk-UA" sz="2000" i="1" dirty="0">
                <a:effectLst>
                  <a:glow rad="3048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біля Охтирки. В сім'ї, крім Івана, виховувалися також син Федір і дочка Єлизавета.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78297" y="3717032"/>
            <a:ext cx="68762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Шестирічним хлоп'ям Іван почав навчатися в церковнопарафіяльній школі, потім закінчив в Охтирці вищу початкову школу. 1920 року хлопець вступив до технічної школи слюсарного ремесла, потім — до 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Краснопільської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 школи художньо-керамічного профілю. Молоді роки пройшли у Криму, на Кубані, у Києві, 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Кам</a:t>
            </a:r>
            <a:r>
              <a:rPr lang="en-US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’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янці-Подільському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. В 1926 р. Іван 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Лозов</a:t>
            </a:r>
            <a:r>
              <a:rPr lang="en-US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’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ягін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 вступив до Київського художнього інституту, по 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закін-ченні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 якого не отримав диплом як </a:t>
            </a:r>
            <a:r>
              <a:rPr lang="en-US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“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політично </a:t>
            </a:r>
            <a:r>
              <a:rPr lang="uk-UA" altLang="uk-UA" b="1" i="1" dirty="0" err="1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неблагодійний</a:t>
            </a:r>
            <a:r>
              <a:rPr lang="en-US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”</a:t>
            </a:r>
            <a:r>
              <a:rPr lang="uk-UA" altLang="uk-UA" b="1" i="1" dirty="0">
                <a:effectLst>
                  <a:glow rad="330200">
                    <a:schemeClr val="bg2">
                      <a:lumMod val="75000"/>
                      <a:alpha val="40000"/>
                    </a:schemeClr>
                  </a:glow>
                </a:effectLst>
                <a:latin typeface="Comic Sans MS" pitchFamily="66" charset="0"/>
              </a:rPr>
              <a:t>. </a:t>
            </a:r>
          </a:p>
        </p:txBody>
      </p:sp>
      <p:pic>
        <p:nvPicPr>
          <p:cNvPr id="5" name="Picture 14" descr="Файл:Багряний Іван Павлови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4208" y="214564"/>
            <a:ext cx="2304255" cy="35024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940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4572000" cy="62478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кожної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людини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є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така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подія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котра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залишає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відбиток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все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і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обумовлює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подальші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вчинки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така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подія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і в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житті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Івана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Багряного, про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він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згадує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памфлеті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“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Чому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я не хочу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вертати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“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родіну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?”: “Я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був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ще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маленьким... хлопцем як 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більшовизм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вдерся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мою 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свідомість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кровавим 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кошмаром,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виступаючи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як кат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мого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народу.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Це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було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1920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році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Я жив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тоді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дідуся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селі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  на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пасіці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Дідусь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мав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92 роки і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був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однорукий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каліка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але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трудився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пасіці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доглядаючи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її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Він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нагадував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мені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святого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Зосіму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і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Савватія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що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намальовані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 образку,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який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висів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старою липою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посеред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пасіки</a:t>
            </a:r>
            <a:r>
              <a:rPr lang="ru-RU" sz="2000" dirty="0">
                <a:effectLst>
                  <a:glow rad="4191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</p:txBody>
      </p:sp>
      <p:pic>
        <p:nvPicPr>
          <p:cNvPr id="3" name="Рисунок 2" descr="bag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5383" y="512220"/>
            <a:ext cx="3923928" cy="5888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64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Аж ось одного дня  над вечір прийшли якісь озброєні люди, що говорили на чужій мові і на моїх очах та на очах інших дідових онуків, під наш несамовитий вереск замордували діда, а з ним й одного сина (а мого дядька). Вони довго штрикали їх штиками і щось допитували, стріляли в </a:t>
            </a:r>
            <a:r>
              <a:rPr lang="uk-UA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скрівавлені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тіла з пістолів і щось </a:t>
            </a:r>
            <a:r>
              <a:rPr lang="uk-UA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реготались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… Вони всі гидко лаялись. Під старою липою посеред пасіки, коло ікони святих </a:t>
            </a:r>
            <a:r>
              <a:rPr lang="uk-UA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Зосіма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і </a:t>
            </a:r>
            <a:r>
              <a:rPr lang="uk-UA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Савватія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все було забризкане кров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’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ю. Кров все життя стоятиме в мене в очах”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(</a:t>
            </a:r>
            <a:r>
              <a:rPr lang="ru-RU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Багряний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І. </a:t>
            </a:r>
            <a:r>
              <a:rPr lang="ru-RU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Чому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я не хочу </a:t>
            </a:r>
            <a:r>
              <a:rPr lang="ru-RU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вертати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 “</a:t>
            </a:r>
            <a:r>
              <a:rPr lang="uk-UA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родіну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”? /</a:t>
            </a:r>
            <a:r>
              <a:rPr lang="ru-RU" dirty="0" err="1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І.Багряний</a:t>
            </a:r>
            <a:r>
              <a:rPr lang="uk-UA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– Лондон, 1946. – С. 7, 8</a:t>
            </a:r>
            <a:r>
              <a:rPr lang="ru-RU" dirty="0">
                <a:effectLst>
                  <a:glow rad="3810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). </a:t>
            </a:r>
          </a:p>
        </p:txBody>
      </p:sp>
      <p:pic>
        <p:nvPicPr>
          <p:cNvPr id="3" name="Рисунок 2" descr="bag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20688"/>
            <a:ext cx="3435531" cy="484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188640"/>
            <a:ext cx="39084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i="1" u="sng" dirty="0">
                <a:effectLst>
                  <a:glow rad="12700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Початок творчості</a:t>
            </a:r>
            <a:endParaRPr lang="uk-UA" sz="3200" i="1" dirty="0">
              <a:effectLst>
                <a:glow rad="12700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200" y="1124744"/>
            <a:ext cx="4572000" cy="409342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uk-UA" altLang="uk-UA" sz="20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itchFamily="66" charset="0"/>
              </a:rPr>
              <a:t>У двадцятирічному віці Іван Багряний почав друкувати оповідання й поетичні твори. У 1920-х роках видає низку поетичних творів: збірку віршів «До меж заказаних», поеми «Монголія» та «</a:t>
            </a:r>
            <a:r>
              <a:rPr lang="uk-UA" altLang="uk-UA" sz="2000" b="1" i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mic Sans MS" pitchFamily="66" charset="0"/>
              </a:rPr>
              <a:t>Ave</a:t>
            </a:r>
            <a:r>
              <a:rPr lang="uk-UA" altLang="uk-UA" sz="20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itchFamily="66" charset="0"/>
              </a:rPr>
              <a:t>, Марія» (невдовзі була заборонена цензурою і вилучена з книготоргівлі), п'єсу «Бузок» про графоманів.</a:t>
            </a:r>
          </a:p>
          <a:p>
            <a:pPr>
              <a:buFontTx/>
              <a:buNone/>
            </a:pPr>
            <a:r>
              <a:rPr lang="uk-UA" altLang="uk-UA" sz="20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itchFamily="66" charset="0"/>
              </a:rPr>
              <a:t>	1930 року побачив світ </a:t>
            </a:r>
          </a:p>
          <a:p>
            <a:pPr>
              <a:buFontTx/>
              <a:buNone/>
            </a:pPr>
            <a:r>
              <a:rPr lang="uk-UA" altLang="uk-UA" sz="2000" b="1" i="1" dirty="0">
                <a:solidFill>
                  <a:schemeClr val="tx2">
                    <a:lumMod val="75000"/>
                    <a:lumOff val="25000"/>
                  </a:schemeClr>
                </a:solidFill>
                <a:latin typeface="Comic Sans MS" pitchFamily="66" charset="0"/>
              </a:rPr>
              <a:t>	роман у віршах «Скелька».</a:t>
            </a:r>
          </a:p>
        </p:txBody>
      </p:sp>
      <p:pic>
        <p:nvPicPr>
          <p:cNvPr id="5126" name="Picture 6" descr="http://korolenko.kharkov.com/images/Ba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200" y="1124744"/>
            <a:ext cx="2952328" cy="425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uk.two-books.net/img/a/32/45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49771"/>
            <a:ext cx="213701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bag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42491" y="3573016"/>
            <a:ext cx="2099721" cy="298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4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60648"/>
            <a:ext cx="5049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u="sng" dirty="0">
                <a:solidFill>
                  <a:schemeClr val="accent5">
                    <a:lumMod val="50000"/>
                  </a:schemeClr>
                </a:solidFill>
                <a:effectLst>
                  <a:glow rad="698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ув'язненні та на засланні</a:t>
            </a:r>
            <a:endParaRPr lang="uk-UA" sz="2800" dirty="0">
              <a:solidFill>
                <a:schemeClr val="accent5">
                  <a:lumMod val="50000"/>
                </a:schemeClr>
              </a:solidFill>
              <a:effectLst>
                <a:glow rad="698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1052736"/>
            <a:ext cx="4572000" cy="507831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altLang="uk-UA" sz="2400" b="1" i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	16 квітня 1932 року його заарештували в Харкові й звинуватили «в проведенні </a:t>
            </a:r>
            <a:r>
              <a:rPr lang="uk-UA" altLang="uk-UA" sz="2400" b="1" i="1" dirty="0" err="1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контр-революційної</a:t>
            </a:r>
            <a:r>
              <a:rPr lang="uk-UA" altLang="uk-UA" sz="2400" b="1" i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агітації» за допомогою його літературних творів. Багряний пробув 11 місяців у камері одиночного ув'язнення. А 25 жовтня 1932 року його звільнили з-під варти і на три роки відправили до </a:t>
            </a:r>
            <a:r>
              <a:rPr lang="uk-UA" altLang="uk-UA" sz="2400" b="1" i="1" dirty="0" err="1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спецпоселень</a:t>
            </a:r>
            <a:r>
              <a:rPr lang="uk-UA" altLang="uk-UA" sz="2400" b="1" i="1" dirty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 Далекого Сходу. </a:t>
            </a:r>
          </a:p>
        </p:txBody>
      </p:sp>
      <p:pic>
        <p:nvPicPr>
          <p:cNvPr id="4" name="Picture 6" descr="ba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908185"/>
            <a:ext cx="2304256" cy="3810736"/>
          </a:xfrm>
          <a:prstGeom prst="rect">
            <a:avLst/>
          </a:prstGeom>
        </p:spPr>
      </p:pic>
      <p:pic>
        <p:nvPicPr>
          <p:cNvPr id="5" name="Picture 7" descr="pre116982749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696" y="2836106"/>
            <a:ext cx="2292028" cy="3254415"/>
          </a:xfrm>
          <a:prstGeom prst="rect">
            <a:avLst/>
          </a:prstGeom>
          <a:gradFill rotWithShape="1">
            <a:gsLst>
              <a:gs pos="0">
                <a:schemeClr val="bg2">
                  <a:alpha val="64998"/>
                </a:schemeClr>
              </a:gs>
              <a:gs pos="100000">
                <a:srgbClr val="3B3B3B">
                  <a:alpha val="43999"/>
                </a:srgbClr>
              </a:gs>
            </a:gsLst>
            <a:lin ang="5400000" scaled="1"/>
          </a:gradFill>
          <a:ln w="76200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603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uk-UA" altLang="uk-UA" sz="2000" b="1" i="1" dirty="0">
                <a:effectLst>
                  <a:glow rad="8128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Утеча на Україну та арешт у дорозі, Новий термін (3 роки) — тепер уже в таборі </a:t>
            </a:r>
            <a:r>
              <a:rPr lang="uk-UA" altLang="uk-UA" sz="2000" b="1" i="1" dirty="0" err="1">
                <a:effectLst>
                  <a:glow rad="8128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БАМТАБу</a:t>
            </a:r>
            <a:r>
              <a:rPr lang="uk-UA" altLang="uk-UA" sz="2000" b="1" i="1" dirty="0">
                <a:effectLst>
                  <a:glow rad="812800">
                    <a:schemeClr val="accent3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. Після закінчення строку одружився, але 1938 р. знову заарештований. Був звільнений у 1940 р.</a:t>
            </a:r>
            <a:endParaRPr lang="uk-UA" altLang="uk-UA" sz="2000" dirty="0">
              <a:effectLst>
                <a:glow rad="8128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5936" y="2636064"/>
            <a:ext cx="50040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1944 року 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він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написав один 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із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найталановитіших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творів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— роман «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Звіролови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» (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згодом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відомий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 як «</a:t>
            </a:r>
            <a:r>
              <a:rPr lang="ru-RU" altLang="uk-UA" sz="2800" b="1" i="1" dirty="0" err="1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Тигролови</a:t>
            </a:r>
            <a:r>
              <a:rPr lang="ru-RU" altLang="uk-UA" sz="2800" b="1" i="1" dirty="0">
                <a:effectLst>
                  <a:glow rad="647700">
                    <a:schemeClr val="accent5">
                      <a:satMod val="175000"/>
                      <a:alpha val="40000"/>
                    </a:schemeClr>
                  </a:glow>
                </a:effectLst>
                <a:latin typeface="Comic Sans MS" pitchFamily="66" charset="0"/>
              </a:rPr>
              <a:t>»).</a:t>
            </a:r>
          </a:p>
        </p:txBody>
      </p:sp>
      <p:pic>
        <p:nvPicPr>
          <p:cNvPr id="4" name="Picture 6" descr="http://historybooks.com.ua/PicPod/09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07417"/>
            <a:ext cx="2460242" cy="388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 descr="http://nashformat.ua/upload/imager/9c8c0339f92002cb547244d354fa5ce8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44" y="3387183"/>
            <a:ext cx="1953607" cy="303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2705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ru-RU" altLang="uk-UA" sz="2400" b="1" i="1" dirty="0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У </a:t>
            </a:r>
            <a:r>
              <a:rPr lang="ru-RU" altLang="uk-UA" sz="2400" b="1" i="1" dirty="0" err="1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січні</a:t>
            </a:r>
            <a:r>
              <a:rPr lang="ru-RU" altLang="uk-UA" sz="2400" b="1" i="1" dirty="0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 1944 написав, </a:t>
            </a:r>
            <a:r>
              <a:rPr lang="ru-RU" altLang="uk-UA" sz="2400" b="1" i="1" dirty="0" err="1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перебуваючи</a:t>
            </a:r>
            <a:r>
              <a:rPr lang="ru-RU" altLang="uk-UA" sz="2400" b="1" i="1" dirty="0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 у </a:t>
            </a:r>
            <a:r>
              <a:rPr lang="ru-RU" altLang="uk-UA" sz="2400" b="1" i="1" dirty="0" err="1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Тернополі</a:t>
            </a:r>
            <a:r>
              <a:rPr lang="ru-RU" altLang="uk-UA" sz="2400" b="1" i="1" dirty="0">
                <a:effectLst>
                  <a:glow rad="266700">
                    <a:srgbClr val="FF0000">
                      <a:alpha val="40000"/>
                    </a:srgbClr>
                  </a:glow>
                </a:effectLst>
                <a:latin typeface="Comic Sans MS" pitchFamily="66" charset="0"/>
              </a:rPr>
              <a:t>, поему «Гуляй-Поле»</a:t>
            </a:r>
          </a:p>
        </p:txBody>
      </p:sp>
      <p:pic>
        <p:nvPicPr>
          <p:cNvPr id="3" name="Picture 2" descr="http://nashformat.ua/upload/imager/cece3d96d49f99392adf89acbe5ed84b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528" y="116633"/>
            <a:ext cx="4067175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748" y="1799238"/>
            <a:ext cx="2116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i="1" u="sng" dirty="0">
                <a:effectLst>
                  <a:glow rad="165100">
                    <a:schemeClr val="accent2">
                      <a:lumMod val="60000"/>
                      <a:lumOff val="40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 еміграції</a:t>
            </a:r>
            <a:endParaRPr lang="uk-UA" sz="2800" dirty="0">
              <a:effectLst>
                <a:glow rad="165100">
                  <a:schemeClr val="accent2">
                    <a:lumMod val="60000"/>
                    <a:lumOff val="40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1598" y="2322458"/>
            <a:ext cx="527650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1945 року Багряний емігрував до Німеччини. Він логічно обґрунтував закономірність еміграції з Радянського Союзу — батьківщини-мачухи, котра пішла на геноцид проти власного народу у листі «Чому я не хочу повертатися до СССР?»  1948 року Багряний заснував Українську революційно-демократичну партію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(УРДП) і звідтоді цілих 17 років —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до самої смерті редагував газету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«Українські вісті». Письменник був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головою Виконавчого органу </a:t>
            </a:r>
            <a:r>
              <a:rPr lang="uk-UA" altLang="uk-UA" b="1" i="1" dirty="0" err="1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Українсь-</a:t>
            </a:r>
            <a:endParaRPr lang="uk-UA" altLang="uk-UA" b="1" i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</a:t>
            </a:r>
            <a:r>
              <a:rPr lang="uk-UA" altLang="uk-UA" b="1" i="1" dirty="0" err="1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коїНаціональної</a:t>
            </a: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 Ради і заступником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b="1" i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	президента УНР. </a:t>
            </a:r>
          </a:p>
        </p:txBody>
      </p:sp>
    </p:spTree>
    <p:extLst>
      <p:ext uri="{BB962C8B-B14F-4D97-AF65-F5344CB8AC3E}">
        <p14:creationId xmlns:p14="http://schemas.microsoft.com/office/powerpoint/2010/main" val="158372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66</TotalTime>
  <Words>399</Words>
  <Application>Microsoft Office PowerPoint</Application>
  <PresentationFormat>Экран (4:3)</PresentationFormat>
  <Paragraphs>49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Паркет</vt:lpstr>
      <vt:lpstr>Іван Павлович Багряний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Павлович Багряний</dc:title>
  <dc:creator>Марійка</dc:creator>
  <cp:lastModifiedBy>Марійка</cp:lastModifiedBy>
  <cp:revision>9</cp:revision>
  <dcterms:created xsi:type="dcterms:W3CDTF">2014-01-26T17:38:02Z</dcterms:created>
  <dcterms:modified xsi:type="dcterms:W3CDTF">2014-01-26T18:56:31Z</dcterms:modified>
</cp:coreProperties>
</file>