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9" r:id="rId5"/>
    <p:sldId id="262" r:id="rId6"/>
    <p:sldId id="263" r:id="rId7"/>
    <p:sldId id="264" r:id="rId8"/>
    <p:sldId id="270" r:id="rId9"/>
    <p:sldId id="265" r:id="rId10"/>
    <p:sldId id="266" r:id="rId11"/>
    <p:sldId id="267" r:id="rId12"/>
    <p:sldId id="268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3" r:id="rId25"/>
    <p:sldId id="282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111" autoAdjust="0"/>
  </p:normalViewPr>
  <p:slideViewPr>
    <p:cSldViewPr>
      <p:cViewPr varScale="1">
        <p:scale>
          <a:sx n="107" d="100"/>
          <a:sy n="107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>
                <a:alpha val="84000"/>
              </a:srgbClr>
            </a:gs>
            <a:gs pos="67000">
              <a:srgbClr val="FFFF00">
                <a:alpha val="70000"/>
              </a:srgbClr>
            </a:gs>
            <a:gs pos="0">
              <a:srgbClr val="00B0F0">
                <a:alpha val="78000"/>
              </a:srgbClr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357298"/>
            <a:ext cx="7772400" cy="3671912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uk-UA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Жанрове розмаїття творчості Т.Г.Шевченка</a:t>
            </a:r>
            <a:endParaRPr lang="ru-RU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572140"/>
            <a:ext cx="1914516" cy="66660"/>
          </a:xfrm>
        </p:spPr>
        <p:txBody>
          <a:bodyPr>
            <a:normAutofit fontScale="25000" lnSpcReduction="20000"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*-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72823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645546"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X. 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«В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неволі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тяжко,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хоча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й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волі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64269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XI. 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Косар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7255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XII. 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Чи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ми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ще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зійдемося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знову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..»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8711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«Не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спалося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, а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ніч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, як море…»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24725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Княжна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оціально-побутова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поема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53532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N. N. (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Сонце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заходить, гори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чорніють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2673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N. N. (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Мені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тринадцятий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минало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26730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«Не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гріє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сонце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чужині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8711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Сон («Гори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мої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високії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…»)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8711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Іржавець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поема-послання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645695"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N. N. (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думи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мої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! О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славо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злая!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..»)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дума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27546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Полякам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8968"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Чернець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поема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7642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«Один у другого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питаєм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елегія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8582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«Самому чудно. А де ж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дітись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?»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8582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«Ой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стрічечка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до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стрічечки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7546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Хустина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3435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А. О. 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Козачковському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послання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7554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Москалева </a:t>
                      </a:r>
                      <a:r>
                        <a:rPr lang="ru-RU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криниця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поема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«То так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я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тепер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пишу…»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6356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«А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нумо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знову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віршувать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5695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Варнак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1848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ліро-епічна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побутова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 поема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799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692949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«Ой гляну я,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подивлюся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1848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692949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«Та не дай, Господи,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нікому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92949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«У Бога за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дверми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лежала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сокира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01471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Царі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сатирична поема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92949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«Добро, у кого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є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господа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01471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Титарівна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поема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92949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«Ну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що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б,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здавалося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слова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92949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Мов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подушне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оступили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01471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П. С.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01471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 З.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92949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Якби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зострілися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ми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знову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01471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[Марина]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поема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799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408015"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Пророк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1848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</a:rPr>
                        <a:t>вірш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04244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«Меж скалами,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неначе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злодій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поема</a:t>
                      </a:r>
                      <a:endParaRPr lang="ru-RU" dirty="0"/>
                    </a:p>
                  </a:txBody>
                  <a:tcPr anchor="ctr"/>
                </a:tc>
              </a:tr>
              <a:tr h="704244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«За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сонцем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хмаронька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пливе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0" smtClean="0">
                          <a:solidFill>
                            <a:schemeClr val="tx1"/>
                          </a:solidFill>
                        </a:rPr>
                        <a:t>вірш</a:t>
                      </a:r>
                      <a:endParaRPr lang="ru-RU" b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04244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«І небо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невмите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заспані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хвилі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uk-UA" dirty="0" smtClean="0"/>
                    </a:p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704244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«І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виріс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я на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чужині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704244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«Не для людей,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тієї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слави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704244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«Коло гаю, в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чистім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полі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704244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Якби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мені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черевики…»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408015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«І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багата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я…»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408015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Полюбилася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я…»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7042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uk-UA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Породила мене мати…»</a:t>
                      </a:r>
                      <a:endParaRPr lang="uk-UA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79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664698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«Ой 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я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свого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чоловіка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…»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</a:rPr>
                        <a:t>1848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</a:rPr>
                        <a:t>українська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0" dirty="0" smtClean="0">
                          <a:solidFill>
                            <a:schemeClr val="tx1"/>
                          </a:solidFill>
                        </a:rPr>
                        <a:t>вірш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66469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«Ой </a:t>
                      </a:r>
                      <a:r>
                        <a:rPr lang="ru-RU" dirty="0" err="1"/>
                        <a:t>виострю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товариша</a:t>
                      </a:r>
                      <a:r>
                        <a:rPr lang="ru-RU" dirty="0"/>
                        <a:t>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0" dirty="0" smtClean="0">
                          <a:solidFill>
                            <a:schemeClr val="tx1"/>
                          </a:solidFill>
                        </a:rPr>
                        <a:t>1848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українська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385103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«По </a:t>
                      </a:r>
                      <a:r>
                        <a:rPr lang="ru-RU" dirty="0" err="1"/>
                        <a:t>улиці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вітер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віє</a:t>
                      </a:r>
                      <a:r>
                        <a:rPr lang="ru-RU" dirty="0"/>
                        <a:t>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1848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українська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664698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«Ой сяду я під хатою…»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1848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українська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66469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«</a:t>
                      </a:r>
                      <a:r>
                        <a:rPr lang="ru-RU" dirty="0" err="1"/>
                        <a:t>Закувала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зозуленька</a:t>
                      </a:r>
                      <a:r>
                        <a:rPr lang="ru-RU" dirty="0"/>
                        <a:t>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1848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українська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385103">
                <a:tc>
                  <a:txBody>
                    <a:bodyPr/>
                    <a:lstStyle/>
                    <a:p>
                      <a:pPr algn="ctr"/>
                      <a:r>
                        <a:rPr lang="ru-RU" dirty="0" err="1"/>
                        <a:t>Швачка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1848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українська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66469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«Ой не </a:t>
                      </a:r>
                      <a:r>
                        <a:rPr lang="ru-RU" dirty="0" err="1"/>
                        <a:t>п'ються</a:t>
                      </a:r>
                      <a:r>
                        <a:rPr lang="ru-RU" dirty="0"/>
                        <a:t> пива-меди…»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1848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українська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66469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«На </a:t>
                      </a:r>
                      <a:r>
                        <a:rPr lang="ru-RU" dirty="0" err="1"/>
                        <a:t>улиці</a:t>
                      </a:r>
                      <a:r>
                        <a:rPr lang="ru-RU" dirty="0"/>
                        <a:t> невесело…»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1848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українська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385103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«У </a:t>
                      </a:r>
                      <a:r>
                        <a:rPr lang="ru-RU" dirty="0" err="1"/>
                        <a:t>тієї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Катерини</a:t>
                      </a:r>
                      <a:r>
                        <a:rPr lang="ru-RU" dirty="0"/>
                        <a:t>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1848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українська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66469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«</a:t>
                      </a:r>
                      <a:r>
                        <a:rPr lang="ru-RU" dirty="0" err="1"/>
                        <a:t>Із-за</a:t>
                      </a:r>
                      <a:r>
                        <a:rPr lang="ru-RU" dirty="0"/>
                        <a:t> гаю </a:t>
                      </a:r>
                      <a:r>
                        <a:rPr lang="ru-RU" dirty="0" err="1"/>
                        <a:t>сонце</a:t>
                      </a:r>
                      <a:r>
                        <a:rPr lang="ru-RU" dirty="0"/>
                        <a:t> сходить…»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1848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українська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aseline="0" dirty="0" smtClean="0"/>
                        <a:t>                вірш</a:t>
                      </a:r>
                      <a:endParaRPr lang="ru-RU" dirty="0"/>
                    </a:p>
                  </a:txBody>
                  <a:tcPr/>
                </a:tc>
              </a:tr>
              <a:tr h="66469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«Ой </a:t>
                      </a:r>
                      <a:r>
                        <a:rPr lang="ru-RU" dirty="0" err="1"/>
                        <a:t>пішла</a:t>
                      </a:r>
                      <a:r>
                        <a:rPr lang="ru-RU" dirty="0"/>
                        <a:t> я у яр за водою…»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1848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українська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385103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«Не так </a:t>
                      </a:r>
                      <a:r>
                        <a:rPr lang="ru-RU" dirty="0" err="1"/>
                        <a:t>тії</a:t>
                      </a:r>
                      <a:r>
                        <a:rPr lang="ru-RU" dirty="0"/>
                        <a:t> вороги…»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1848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українська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     вірш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799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648243"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«Не тополю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високую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…»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</a:rPr>
                        <a:t>1848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</a:rPr>
                        <a:t>українська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вірш</a:t>
                      </a:r>
                      <a:endParaRPr lang="ru-RU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648243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«Утоптала </a:t>
                      </a:r>
                      <a:r>
                        <a:rPr lang="ru-RU" dirty="0" err="1"/>
                        <a:t>стежечку</a:t>
                      </a:r>
                      <a:r>
                        <a:rPr lang="ru-RU" dirty="0"/>
                        <a:t>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1848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українська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648243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«І широкую долину…»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1848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українська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648243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«</a:t>
                      </a:r>
                      <a:r>
                        <a:rPr lang="ru-RU" dirty="0" err="1"/>
                        <a:t>Навгороді</a:t>
                      </a:r>
                      <a:r>
                        <a:rPr lang="ru-RU" dirty="0"/>
                        <a:t> коло броду…»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1848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українська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648243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«</a:t>
                      </a:r>
                      <a:r>
                        <a:rPr lang="ru-RU" dirty="0" err="1"/>
                        <a:t>Якби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мені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мамо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намисто</a:t>
                      </a:r>
                      <a:r>
                        <a:rPr lang="ru-RU" dirty="0"/>
                        <a:t>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1848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українська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648243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«Не хочу я </a:t>
                      </a:r>
                      <a:r>
                        <a:rPr lang="ru-RU" dirty="0" err="1"/>
                        <a:t>женитися</a:t>
                      </a:r>
                      <a:r>
                        <a:rPr lang="ru-RU" dirty="0"/>
                        <a:t>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1848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українська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375569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Чума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1848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українська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648243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«І </a:t>
                      </a:r>
                      <a:r>
                        <a:rPr lang="ru-RU" dirty="0" err="1"/>
                        <a:t>знов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мені</a:t>
                      </a:r>
                      <a:r>
                        <a:rPr lang="ru-RU" dirty="0"/>
                        <a:t> не привезла…»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1848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українська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648243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«В </a:t>
                      </a:r>
                      <a:r>
                        <a:rPr lang="ru-RU" dirty="0" err="1"/>
                        <a:t>неволі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в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самоті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немає</a:t>
                      </a:r>
                      <a:r>
                        <a:rPr lang="ru-RU" dirty="0"/>
                        <a:t>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1848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українська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648243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«Ой умер </a:t>
                      </a:r>
                      <a:r>
                        <a:rPr lang="ru-RU" dirty="0" err="1"/>
                        <a:t>старий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батько</a:t>
                      </a:r>
                      <a:r>
                        <a:rPr lang="ru-RU" dirty="0"/>
                        <a:t>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1848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українська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648243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«Не </a:t>
                      </a:r>
                      <a:r>
                        <a:rPr lang="ru-RU" dirty="0" err="1"/>
                        <a:t>вернувся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із</a:t>
                      </a:r>
                      <a:r>
                        <a:rPr lang="ru-RU" dirty="0"/>
                        <a:t> походу…»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1848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українська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aseline="0" dirty="0" smtClean="0"/>
                        <a:t>              </a:t>
                      </a:r>
                      <a:r>
                        <a:rPr lang="uk-UA" dirty="0" smtClean="0"/>
                        <a:t> вірш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-214339"/>
          <a:ext cx="9144000" cy="707233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668503"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«Заросли шляхи тернами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1849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i="0" dirty="0" smtClean="0"/>
                        <a:t>вірш</a:t>
                      </a:r>
                      <a:endParaRPr lang="ru-RU" sz="1800" b="1" i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87307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Зацвіла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долині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668503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«У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нашім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раї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землі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668503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«На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Великдень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на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соломі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668503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Було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роблю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що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чи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гуляю…»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1849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668503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Буває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іноді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старий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668503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Хіба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самому написать…»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668503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Дурні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та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гордії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ми люди…»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668503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«І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золотої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й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дорогої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668503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«Ми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вкупочці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колись росли…»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668503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«Готово! Парус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розпустили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642222"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«Ми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заспівали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розійшлись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1850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642222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«Не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молилася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за мене…»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1850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578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Петрусь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1850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поема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222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Мені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здається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 я не знаю…»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1850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2222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Якби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ви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знали,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паничі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1850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2222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Буває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, в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неволі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іноді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згадаю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1850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2222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«І станом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гнучим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красою…»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1850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</a:p>
                  </a:txBody>
                  <a:tcPr anchor="ctr"/>
                </a:tc>
              </a:tr>
              <a:tr h="642222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Огні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горять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музика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грає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1850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2222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Чи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то недоля та неволя…»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1850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2222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«На батька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бісового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я трачу…»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1850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2222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«І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досі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сниться: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під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горою…»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1850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	 У період заслання Тарас Шевченко </a:t>
            </a:r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написав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80 віршів;</a:t>
            </a:r>
          </a:p>
          <a:p>
            <a:pPr algn="ctr"/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3 послання;</a:t>
            </a:r>
          </a:p>
          <a:p>
            <a:pPr algn="ctr"/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10 поем;</a:t>
            </a:r>
          </a:p>
          <a:p>
            <a:pPr algn="ctr"/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1 дума;</a:t>
            </a:r>
          </a:p>
          <a:p>
            <a:pPr algn="ctr"/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1 елегія;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Останні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714356"/>
          <a:ext cx="9144000" cy="620717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Назва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Рік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місце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написання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Мова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жанр</a:t>
                      </a:r>
                    </a:p>
                  </a:txBody>
                  <a:tcPr anchor="ctr"/>
                </a:tc>
              </a:tr>
              <a:tr h="360052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Москалева </a:t>
                      </a:r>
                      <a:r>
                        <a:rPr lang="ru-RU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криниця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поема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37234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Неофіти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історико-філософська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 поема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7164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Юродивий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поема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5808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Доля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7164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Муза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5905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Слава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7164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Відьма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поема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81709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Лічу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неволі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дні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ночі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1858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05830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Сон (На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панщині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пшеницю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жала)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1858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8692">
                <a:tc>
                  <a:txBody>
                    <a:bodyPr/>
                    <a:lstStyle/>
                    <a:p>
                      <a:pPr algn="ctr"/>
                      <a:r>
                        <a:rPr lang="ru-RU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 не </a:t>
                      </a:r>
                      <a:r>
                        <a:rPr lang="ru-RU" u="non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нездужаю</a:t>
                      </a:r>
                      <a:r>
                        <a:rPr lang="ru-RU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u="non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нівроку</a:t>
                      </a:r>
                      <a:r>
                        <a:rPr lang="ru-RU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1858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87812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Подражаніє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11 псалму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подражаніє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785794"/>
          </a:xfrm>
        </p:spPr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Період ранньої творчості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</p:nvPr>
        </p:nvGraphicFramePr>
        <p:xfrm>
          <a:off x="0" y="714357"/>
          <a:ext cx="9144000" cy="61436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3695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Назва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Рік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написання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мова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жанр</a:t>
                      </a:r>
                    </a:p>
                  </a:txBody>
                  <a:tcPr anchor="ctr"/>
                </a:tc>
              </a:tr>
              <a:tr h="395571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Причинна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1837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балада</a:t>
                      </a:r>
                    </a:p>
                  </a:txBody>
                  <a:tcPr anchor="ctr"/>
                </a:tc>
              </a:tr>
              <a:tr h="646631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Думка («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Тече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вода в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синє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море…»)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1838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думка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23758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Думка («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Вітре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буйний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вітре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буйний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!»)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1838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думка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23758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Думка («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Тяжко-важко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світі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жити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…»)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1838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думка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6631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Думка («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Нащо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мені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чорні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брови…»)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1838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думка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70917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Тарасова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ніч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1838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поема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6631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вічну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пам'ять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Котляревському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1838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послання</a:t>
                      </a:r>
                      <a:endParaRPr lang="uk-UA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73611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Катерина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1838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поема</a:t>
                      </a:r>
                    </a:p>
                  </a:txBody>
                  <a:tcPr anchor="ctr"/>
                </a:tc>
              </a:tr>
              <a:tr h="646631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Перебендя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1838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поема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3050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500042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Ісаія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Глава 35 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1859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подражаніє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N. N. (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Така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як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ти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колись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лілея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5103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Невольник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поема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46453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Ой по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горі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роман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цвіте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20753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Ой маю, маю я </a:t>
                      </a:r>
                      <a:r>
                        <a:rPr lang="ru-RU" b="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оченята</a:t>
                      </a:r>
                      <a:r>
                        <a:rPr lang="ru-RU" b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37863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Сестрі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95702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Якби-то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ти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Богдане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п'яний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1859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5103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Іудеї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дні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они…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5103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Марія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ліро-епічна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філософська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поема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64698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Подражаніє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Едуарду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Сові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подражаніє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64698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Подражаніє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Ієзекіїлю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Глава 19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подражаніє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64698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Осія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Глава </a:t>
                      </a:r>
                      <a:r>
                        <a:rPr lang="en-US" b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XIV.</a:t>
                      </a:r>
                      <a:endParaRPr lang="uk-UA" b="0" u="none" strike="noStrik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Подражаніє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1859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подражаніє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-214339"/>
          <a:ext cx="9144000" cy="70723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431072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Молитва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44042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Царів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кровавих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шинкарів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744042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Колись-то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ще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во время оно…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744042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Тим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неситим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очам…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716485">
                <a:tc>
                  <a:txBody>
                    <a:bodyPr/>
                    <a:lstStyle/>
                    <a:p>
                      <a:pPr algn="ctr"/>
                      <a:r>
                        <a:rPr lang="ru-RU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Переспіви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зі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«Слова о полку 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Ігоревім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переспів</a:t>
                      </a:r>
                      <a:endParaRPr lang="ru-RU" dirty="0"/>
                    </a:p>
                  </a:txBody>
                  <a:tcPr anchor="ctr"/>
                </a:tc>
              </a:tr>
              <a:tr h="744042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Плач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Ярославни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716485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передсвіта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до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вечора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744042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Умре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муж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велій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власяниці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744042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Гімн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черничий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вірш</a:t>
                      </a:r>
                      <a:endParaRPr lang="ru-RU" dirty="0"/>
                    </a:p>
                  </a:txBody>
                  <a:tcPr anchor="ctr"/>
                </a:tc>
              </a:tr>
              <a:tr h="744042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Над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Дніпровою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сагою…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     вірш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-57438"/>
          <a:ext cx="9144000" cy="691543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031300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Росли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укупочці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зросли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вірш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21910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Світе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ясний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!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Світе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тихий!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8249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Ликері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21910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Барвінок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цвів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зеленів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21910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Архімед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Галілей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2520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21910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нарікаю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я на Бога…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2520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Саул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21910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Минули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літа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молодії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31300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Хоча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лежачого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й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не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б'ють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98755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784839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 люди! люди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небораки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!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84839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Якби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ким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сісти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хліба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з'їсти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54708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 день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іде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ніч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іде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4839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Тече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вода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з-під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явора…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4839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Якось-то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йдучи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уночі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4839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Бували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войни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й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військовії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свари…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54708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Н. Т.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4839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Зійшлись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побрались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поєднались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54708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Кума моя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я…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4839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Чи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не покинуть нам, </a:t>
                      </a:r>
                      <a:r>
                        <a:rPr lang="ru-RU" b="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небого</a:t>
                      </a:r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1861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 algn="ctr">
              <a:buNone/>
            </a:pP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За останні роки життя Тарас Шевченко </a:t>
            </a:r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написав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6 поем;</a:t>
            </a:r>
          </a:p>
          <a:p>
            <a:pPr algn="ctr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39 віршів;</a:t>
            </a:r>
          </a:p>
          <a:p>
            <a:pPr algn="ctr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uk-UA" sz="4400" dirty="0" err="1" smtClean="0">
                <a:latin typeface="Times New Roman" pitchFamily="18" charset="0"/>
                <a:cs typeface="Times New Roman" pitchFamily="18" charset="0"/>
              </a:rPr>
              <a:t>подражаніє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1 переспів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Дякуємо за увагу!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l700WbdchA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1571612"/>
            <a:ext cx="6708537" cy="480599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493263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Тополя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1838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балада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93263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Основ'яненка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1838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послання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51384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Іван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Підкова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1838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поема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93263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Думи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мої</a:t>
                      </a:r>
                      <a:r>
                        <a:rPr lang="ru-RU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93263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Н.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Маркевичу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8118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Гайдамаки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1839 — 1841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історико-героїчна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поема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86153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Вітер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гаєм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розмовляє</a:t>
                      </a:r>
                      <a:r>
                        <a:rPr lang="ru-RU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51384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Мар'яна-черниця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балада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51384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Утоплена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балада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93263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Слепая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російська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поема</a:t>
                      </a:r>
                    </a:p>
                  </a:txBody>
                  <a:tcPr anchor="ctr"/>
                </a:tc>
              </a:tr>
              <a:tr h="493263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Гамалія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історична поема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143372" y="5500702"/>
            <a:ext cx="4143404" cy="785818"/>
          </a:xfrm>
        </p:spPr>
        <p:txBody>
          <a:bodyPr>
            <a:normAutofit/>
          </a:bodyPr>
          <a:lstStyle/>
          <a:p>
            <a:pPr algn="r"/>
            <a:r>
              <a:rPr lang="uk-UA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“Катерина”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1842 р.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9775360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4810" y="285728"/>
            <a:ext cx="3980626" cy="5261748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28596" y="785794"/>
            <a:ext cx="3571900" cy="4857784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У ранній період творчості Тарас Шевченко </a:t>
            </a: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написав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3 вірша;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4 думки;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7 поем;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4 балади;</a:t>
            </a:r>
          </a:p>
          <a:p>
            <a:pPr>
              <a:buFont typeface="Arial" pitchFamily="34" charset="0"/>
              <a:buChar char="•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2 послання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>
            <a:norm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857231"/>
          <a:ext cx="9144000" cy="600077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643853"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Назва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Рік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написання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Мова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жанр</a:t>
                      </a:r>
                    </a:p>
                  </a:txBody>
                  <a:tcPr anchor="ctr"/>
                </a:tc>
              </a:tr>
              <a:tr h="367916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Тризна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російська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поема</a:t>
                      </a:r>
                    </a:p>
                  </a:txBody>
                  <a:tcPr anchor="ctr"/>
                </a:tc>
              </a:tr>
              <a:tr h="424783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Розрита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могила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0965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Чигрине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Чигрине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3570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Сова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соціально-побутова</a:t>
                      </a:r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 поема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54189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Дівичії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ночі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3570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Сон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політично-сатирична</a:t>
                      </a:r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 поема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3853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«У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неділю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не гуляла…»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3853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Чого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мені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тяжко,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чого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мені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нудно…»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3570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«Заворожи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мені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волхве…»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1844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60648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Гоголю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1844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послання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-357222" y="285728"/>
            <a:ext cx="814422" cy="113191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2286000"/>
                <a:gridCol w="2286016"/>
                <a:gridCol w="2285984"/>
              </a:tblGrid>
              <a:tr h="428284">
                <a:tc>
                  <a:txBody>
                    <a:bodyPr/>
                    <a:lstStyle/>
                    <a:p>
                      <a:pPr algn="ctr"/>
                      <a:r>
                        <a:rPr lang="ru-RU" b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завидуй </a:t>
                      </a:r>
                      <a:r>
                        <a:rPr lang="ru-RU" b="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багатому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1845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49498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женися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багатій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1845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8284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Єретик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поема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8284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Сліпий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1845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побутова поема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54299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Великий </a:t>
                      </a:r>
                      <a:r>
                        <a:rPr lang="ru-RU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льох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1845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поема-містерія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65659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Наймичка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1845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соціально-побутова</a:t>
                      </a:r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поема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8284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Кавказ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1845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лірична поема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034351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 мертвим,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живим,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ненарожденним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землякам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моїм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Украйні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не в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Украйні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моє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дружнєє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посланіє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1845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послання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8284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Холодний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Яр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1845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послання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12773"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Маленькій</a:t>
                      </a: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u="none" strike="noStrik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Мар'яні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1845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"/>
          <a:ext cx="9144000" cy="685799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669362"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Минають</a:t>
                      </a:r>
                      <a:r>
                        <a:rPr lang="ru-RU" sz="1800" b="0" i="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u="non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дні</a:t>
                      </a:r>
                      <a:r>
                        <a:rPr lang="ru-RU" sz="1800" b="0" i="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800" b="0" i="0" u="non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минають</a:t>
                      </a:r>
                      <a:r>
                        <a:rPr lang="ru-RU" sz="1800" b="0" i="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u="none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ночі</a:t>
                      </a:r>
                      <a:r>
                        <a:rPr lang="ru-RU" sz="1800" b="0" i="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1845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69362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Три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літа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860704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Як 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умру, то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поховайте</a:t>
                      </a:r>
                      <a:r>
                        <a:rPr lang="ru-RU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650483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За </a:t>
                      </a:r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що</a:t>
                      </a:r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ми любимо Богдана</a:t>
                      </a:r>
                      <a:r>
                        <a:rPr lang="ru-RU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?..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1845-1846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69362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Лілея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балада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69362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Русалка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балада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69362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Відьма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поема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5008" y="428604"/>
            <a:ext cx="3079751" cy="5500726"/>
          </a:xfrm>
        </p:spPr>
        <p:txBody>
          <a:bodyPr>
            <a:normAutofit/>
          </a:bodyPr>
          <a:lstStyle/>
          <a:p>
            <a:r>
              <a:rPr lang="uk-UA" sz="2400" b="0" dirty="0" smtClean="0">
                <a:latin typeface="Times New Roman" pitchFamily="18" charset="0"/>
                <a:cs typeface="Times New Roman" pitchFamily="18" charset="0"/>
              </a:rPr>
              <a:t>У період </a:t>
            </a:r>
            <a:r>
              <a:rPr lang="uk-UA" sz="2400" b="0" dirty="0" err="1" smtClean="0">
                <a:latin typeface="Times New Roman" pitchFamily="18" charset="0"/>
                <a:cs typeface="Times New Roman" pitchFamily="18" charset="0"/>
              </a:rPr>
              <a:t>“Трьох</a:t>
            </a:r>
            <a:r>
              <a:rPr lang="uk-UA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0" dirty="0" err="1" smtClean="0">
                <a:latin typeface="Times New Roman" pitchFamily="18" charset="0"/>
                <a:cs typeface="Times New Roman" pitchFamily="18" charset="0"/>
              </a:rPr>
              <a:t>літ”</a:t>
            </a:r>
            <a:r>
              <a:rPr lang="uk-UA" sz="2400" b="0" dirty="0" smtClean="0">
                <a:latin typeface="Times New Roman" pitchFamily="18" charset="0"/>
                <a:cs typeface="Times New Roman" pitchFamily="18" charset="0"/>
              </a:rPr>
              <a:t> Тарас Шевченко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написав</a:t>
            </a:r>
            <a:r>
              <a:rPr lang="uk-UA" sz="2400" b="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uk-UA" sz="24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400" b="0" dirty="0" smtClean="0">
                <a:latin typeface="Times New Roman" pitchFamily="18" charset="0"/>
                <a:cs typeface="Times New Roman" pitchFamily="18" charset="0"/>
              </a:rPr>
              <a:t>9 поем;</a:t>
            </a:r>
            <a:br>
              <a:rPr lang="uk-UA" sz="24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400" b="0" dirty="0" smtClean="0">
                <a:latin typeface="Times New Roman" pitchFamily="18" charset="0"/>
                <a:cs typeface="Times New Roman" pitchFamily="18" charset="0"/>
              </a:rPr>
              <a:t>13 віршів;</a:t>
            </a:r>
            <a:br>
              <a:rPr lang="uk-UA" sz="24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400" b="0" dirty="0" smtClean="0">
                <a:latin typeface="Times New Roman" pitchFamily="18" charset="0"/>
                <a:cs typeface="Times New Roman" pitchFamily="18" charset="0"/>
              </a:rPr>
              <a:t>3 послання;</a:t>
            </a:r>
            <a:br>
              <a:rPr lang="uk-UA" sz="24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400" b="0" dirty="0" smtClean="0">
                <a:latin typeface="Times New Roman" pitchFamily="18" charset="0"/>
                <a:cs typeface="Times New Roman" pitchFamily="18" charset="0"/>
              </a:rPr>
              <a:t>2 балади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askoldova-mogyl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928670"/>
            <a:ext cx="5306822" cy="3714776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285720" y="4857760"/>
            <a:ext cx="5000660" cy="785818"/>
          </a:xfrm>
        </p:spPr>
        <p:txBody>
          <a:bodyPr/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Аскольдова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могила» 1846 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00108"/>
          </a:xfrm>
        </p:spPr>
        <p:txBody>
          <a:bodyPr/>
          <a:lstStyle/>
          <a:p>
            <a:r>
              <a:rPr lang="uk-UA" dirty="0" smtClean="0"/>
              <a:t>Період заслання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722233"/>
          <a:ext cx="9144000" cy="644858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369173"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latin typeface="Times New Roman" pitchFamily="18" charset="0"/>
                          <a:cs typeface="Times New Roman" pitchFamily="18" charset="0"/>
                        </a:rPr>
                        <a:t>Назва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Рік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написання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Мова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жанр</a:t>
                      </a:r>
                    </a:p>
                  </a:txBody>
                  <a:tcPr anchor="ctr"/>
                </a:tc>
              </a:tr>
              <a:tr h="646053">
                <a:tc>
                  <a:txBody>
                    <a:bodyPr/>
                    <a:lstStyle/>
                    <a:p>
                      <a:pPr algn="ctr"/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Згадайте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братія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моя…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84787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І. 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«Ой одна я, одна…»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605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II. </a:t>
                      </a:r>
                      <a:r>
                        <a:rPr lang="en-US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 </a:t>
                      </a:r>
                      <a:r>
                        <a:rPr lang="ru-RU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байраком</a:t>
                      </a:r>
                      <a:r>
                        <a:rPr lang="ru-RU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байрак</a:t>
                      </a:r>
                      <a:r>
                        <a:rPr lang="ru-RU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6053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III. 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Мені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однаково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чи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буду…»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6053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IV. 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«Не кидай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матері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казали…»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6053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V. 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Чого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ти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ходиш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могилу?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..»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46053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VI. 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«Ой три шляхи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широкії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8255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[VII]. 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Н. Костомарову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вірш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22932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VIII. 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«Садок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вишневий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коло </a:t>
                      </a:r>
                      <a:r>
                        <a:rPr lang="ru-RU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хати</a:t>
                      </a:r>
                      <a:r>
                        <a:rPr lang="ru-RU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…»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українська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послання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1609</Words>
  <PresentationFormat>Экран (4:3)</PresentationFormat>
  <Paragraphs>834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Жанрове розмаїття творчості Т.Г.Шевченка</vt:lpstr>
      <vt:lpstr>Період ранньої творчості</vt:lpstr>
      <vt:lpstr>Слайд 3</vt:lpstr>
      <vt:lpstr>“Катерина” 1842 р.</vt:lpstr>
      <vt:lpstr>Період «Трьох літ»</vt:lpstr>
      <vt:lpstr>Слайд 6</vt:lpstr>
      <vt:lpstr>Слайд 7</vt:lpstr>
      <vt:lpstr>У період “Трьох літ” Тарас Шевченко написав: 9 поем; 13 віршів; 3 послання; 2 балади</vt:lpstr>
      <vt:lpstr>Період заслання</vt:lpstr>
      <vt:lpstr>*-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Останні роки життя </vt:lpstr>
      <vt:lpstr>Слайд 20</vt:lpstr>
      <vt:lpstr>Слайд 21</vt:lpstr>
      <vt:lpstr>Слайд 22</vt:lpstr>
      <vt:lpstr>Слайд 23</vt:lpstr>
      <vt:lpstr>Слайд 24</vt:lpstr>
      <vt:lpstr>Дякуємо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Жанрове розмаїття творчості Т.Г.Шевченка</dc:title>
  <cp:lastModifiedBy>Пользователь</cp:lastModifiedBy>
  <cp:revision>71</cp:revision>
  <dcterms:modified xsi:type="dcterms:W3CDTF">2014-04-11T13:14:15Z</dcterms:modified>
</cp:coreProperties>
</file>