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14810" y="2285992"/>
            <a:ext cx="4548190" cy="4572008"/>
          </a:xfrm>
        </p:spPr>
        <p:txBody>
          <a:bodyPr/>
          <a:lstStyle/>
          <a:p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uk-UA" sz="4400" b="1" dirty="0" smtClean="0"/>
              <a:t>Володимир </a:t>
            </a:r>
            <a:r>
              <a:rPr lang="en-US" sz="4400" b="1" dirty="0" smtClean="0"/>
              <a:t>    </a:t>
            </a:r>
            <a:r>
              <a:rPr lang="uk-UA" sz="4400" b="1" dirty="0" err="1" smtClean="0"/>
              <a:t>Боніфатійович</a:t>
            </a:r>
            <a:r>
              <a:rPr lang="uk-UA" sz="4400" b="1" dirty="0" smtClean="0"/>
              <a:t> Антонович</a:t>
            </a:r>
            <a:r>
              <a:rPr lang="uk-UA" sz="4400" dirty="0" smtClean="0"/>
              <a:t/>
            </a:r>
            <a:br>
              <a:rPr lang="uk-UA" sz="4400" dirty="0" smtClean="0"/>
            </a:br>
            <a:r>
              <a:rPr lang="uk-UA" sz="4400" b="1" dirty="0" smtClean="0"/>
              <a:t>                               (1834-1908)</a:t>
            </a:r>
            <a:r>
              <a:rPr lang="en-US" sz="4400" b="1" dirty="0" smtClean="0"/>
              <a:t>  </a:t>
            </a:r>
            <a:br>
              <a:rPr lang="en-US" sz="44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uk-UA" sz="4000" dirty="0" smtClean="0"/>
              <a:t/>
            </a:r>
            <a:br>
              <a:rPr lang="uk-UA" sz="4000" dirty="0" smtClean="0"/>
            </a:br>
            <a:endParaRPr lang="uk-UA" sz="4000" dirty="0"/>
          </a:p>
        </p:txBody>
      </p:sp>
      <p:pic>
        <p:nvPicPr>
          <p:cNvPr id="4" name="Рисунок 3" descr="foto-antonovic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857232"/>
            <a:ext cx="3813438" cy="4929222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95958"/>
          </a:xfrm>
        </p:spPr>
        <p:txBody>
          <a:bodyPr>
            <a:normAutofit/>
          </a:bodyPr>
          <a:lstStyle/>
          <a:p>
            <a:r>
              <a:rPr lang="uk-UA" dirty="0" smtClean="0"/>
              <a:t>Цікавився В. Антонович також історією культури й етнографією, підготував за цими темами кілька ґрунтовних публікацій. Разом з М. Драгомановим уклав збірку "</a:t>
            </a:r>
            <a:r>
              <a:rPr lang="uk-UA" dirty="0" err="1" smtClean="0"/>
              <a:t>Исторические</a:t>
            </a:r>
            <a:r>
              <a:rPr lang="uk-UA" dirty="0" smtClean="0"/>
              <a:t> </a:t>
            </a:r>
            <a:r>
              <a:rPr lang="uk-UA" dirty="0" err="1" smtClean="0"/>
              <a:t>песни</a:t>
            </a:r>
            <a:r>
              <a:rPr lang="uk-UA" dirty="0" smtClean="0"/>
              <a:t> </a:t>
            </a:r>
            <a:r>
              <a:rPr lang="uk-UA" dirty="0" err="1" smtClean="0"/>
              <a:t>малорусского</a:t>
            </a:r>
            <a:r>
              <a:rPr lang="uk-UA" dirty="0" smtClean="0"/>
              <a:t> </a:t>
            </a:r>
            <a:r>
              <a:rPr lang="uk-UA" dirty="0" err="1" smtClean="0"/>
              <a:t>народа</a:t>
            </a:r>
            <a:r>
              <a:rPr lang="uk-UA" dirty="0" smtClean="0"/>
              <a:t>".</a:t>
            </a:r>
          </a:p>
          <a:p>
            <a:r>
              <a:rPr lang="uk-UA" dirty="0" smtClean="0"/>
              <a:t>1883 </a:t>
            </a:r>
            <a:r>
              <a:rPr lang="uk-UA" dirty="0" smtClean="0"/>
              <a:t>р. В.Б. Антоновича обирають почесним членом Товариства любителів природознавства, антропології та етнографії при Імператорському московському університеті. Також він був членом Київського юридичного товариства у відділі звичаєвого </a:t>
            </a:r>
            <a:r>
              <a:rPr lang="uk-UA" dirty="0" smtClean="0"/>
              <a:t>права</a:t>
            </a:r>
            <a:r>
              <a:rPr lang="uk-UA" dirty="0" smtClean="0"/>
              <a:t> </a:t>
            </a:r>
            <a:r>
              <a:rPr lang="uk-UA" dirty="0" smtClean="0"/>
              <a:t>.</a:t>
            </a:r>
          </a:p>
          <a:p>
            <a:r>
              <a:rPr lang="uk-UA" dirty="0" smtClean="0"/>
              <a:t>Працював </a:t>
            </a:r>
            <a:r>
              <a:rPr lang="uk-UA" dirty="0" smtClean="0"/>
              <a:t>В.Б. Антонович і на теренах Західної України після обрання його 1877 р. дійсним членом Львівського археологічного товариства.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143372" y="714356"/>
            <a:ext cx="4543428" cy="5381644"/>
          </a:xfrm>
        </p:spPr>
        <p:txBody>
          <a:bodyPr/>
          <a:lstStyle/>
          <a:p>
            <a:r>
              <a:rPr lang="uk-UA" dirty="0" smtClean="0"/>
              <a:t>Обмеження в царині громадсько-політичної діяльності повертають Антоновича до наукової роботи. 1882 р. він брав участь у створенні журналу "</a:t>
            </a:r>
            <a:r>
              <a:rPr lang="uk-UA" dirty="0" err="1" smtClean="0"/>
              <a:t>Киевская</a:t>
            </a:r>
            <a:r>
              <a:rPr lang="uk-UA" dirty="0" smtClean="0"/>
              <a:t> старина". У цьому журналі Антонович опублікував і свою повість "</a:t>
            </a:r>
            <a:r>
              <a:rPr lang="uk-UA" dirty="0" err="1" smtClean="0"/>
              <a:t>Уманский</a:t>
            </a:r>
            <a:r>
              <a:rPr lang="uk-UA" dirty="0" smtClean="0"/>
              <a:t> сотник </a:t>
            </a:r>
            <a:r>
              <a:rPr lang="uk-UA" dirty="0" err="1" smtClean="0"/>
              <a:t>Иван</a:t>
            </a:r>
            <a:r>
              <a:rPr lang="uk-UA" dirty="0" smtClean="0"/>
              <a:t> Гонта" (1882).</a:t>
            </a:r>
            <a:endParaRPr lang="uk-UA" dirty="0"/>
          </a:p>
        </p:txBody>
      </p:sp>
      <p:pic>
        <p:nvPicPr>
          <p:cNvPr id="4" name="Рисунок 3" descr="10041218410256812_f0_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714356"/>
            <a:ext cx="3429000" cy="5629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000660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1885 p. Володимир </a:t>
            </a:r>
            <a:r>
              <a:rPr lang="uk-UA" dirty="0" err="1" smtClean="0"/>
              <a:t>Боніфатійович</a:t>
            </a:r>
            <a:r>
              <a:rPr lang="uk-UA" dirty="0" smtClean="0"/>
              <a:t> розробив програму видання багатотомної "</a:t>
            </a:r>
            <a:r>
              <a:rPr lang="uk-UA" dirty="0" err="1" smtClean="0"/>
              <a:t>Русской</a:t>
            </a:r>
            <a:r>
              <a:rPr lang="uk-UA" dirty="0" smtClean="0"/>
              <a:t> </a:t>
            </a:r>
            <a:r>
              <a:rPr lang="uk-UA" dirty="0" err="1" smtClean="0"/>
              <a:t>исторической</a:t>
            </a:r>
            <a:r>
              <a:rPr lang="uk-UA" dirty="0" smtClean="0"/>
              <a:t> </a:t>
            </a:r>
            <a:r>
              <a:rPr lang="uk-UA" dirty="0" err="1" smtClean="0"/>
              <a:t>библиотеки</a:t>
            </a:r>
            <a:r>
              <a:rPr lang="uk-UA" dirty="0" smtClean="0"/>
              <a:t>". Фактично він першим серед українських істориків нових часів чітко і ясно, без національної роздвоєності, властивої його попередникам і сучасникам, виступив з концепцією споконвічності української самобутності й навіть увів у науковий обіг термін "Україна-Русь</a:t>
            </a:r>
            <a:r>
              <a:rPr lang="uk-UA" dirty="0" smtClean="0"/>
              <a:t>".</a:t>
            </a:r>
          </a:p>
          <a:p>
            <a:r>
              <a:rPr lang="uk-UA" dirty="0" smtClean="0"/>
              <a:t>У другій половині 1890-х </a:t>
            </a:r>
            <a:r>
              <a:rPr lang="uk-UA" dirty="0" err="1" smtClean="0"/>
              <a:t>pp</a:t>
            </a:r>
            <a:r>
              <a:rPr lang="uk-UA" dirty="0" smtClean="0"/>
              <a:t>. В. Антонович разом із відомим письменником і громадським діячем О. </a:t>
            </a:r>
            <a:r>
              <a:rPr lang="uk-UA" dirty="0" err="1" smtClean="0"/>
              <a:t>Кониським</a:t>
            </a:r>
            <a:r>
              <a:rPr lang="uk-UA" dirty="0" smtClean="0"/>
              <a:t> заснував всеукраїнську політичну організацію, що мала об'єднати українців усієї Російської імперії. 1897 р. відбувся установчий з'їзд цієї організації, до якої 1901 р. приєдналася і київська "Громада". Сама організація проіснувала до її перетворення 1904 р. на Українську демократичну партію</a:t>
            </a:r>
            <a:r>
              <a:rPr lang="uk-UA" dirty="0" smtClean="0"/>
              <a:t>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572000"/>
          </a:xfrm>
        </p:spPr>
        <p:txBody>
          <a:bodyPr/>
          <a:lstStyle/>
          <a:p>
            <a:r>
              <a:rPr lang="uk-UA" dirty="0" smtClean="0"/>
              <a:t>Останні роки життя В. Антонович працював у Ватиканському архіві, де знаходив багато матеріалів з історії України, збирав документальні відомості для </a:t>
            </a:r>
            <a:r>
              <a:rPr lang="uk-UA" dirty="0" err="1" smtClean="0"/>
              <a:t>історико-географічного</a:t>
            </a:r>
            <a:r>
              <a:rPr lang="uk-UA" dirty="0" smtClean="0"/>
              <a:t> словника України (залишився невиданим), продовжував активно займатися археологічними дослідженнями. За рік до смерті почав диктувати Д. Дорошенку (згодом відомому українському історикові) автобіографічні "Спомини</a:t>
            </a:r>
            <a:r>
              <a:rPr lang="uk-UA" dirty="0" smtClean="0"/>
              <a:t>".</a:t>
            </a:r>
          </a:p>
          <a:p>
            <a:r>
              <a:rPr lang="uk-UA" b="1" dirty="0" smtClean="0"/>
              <a:t>Помер Володимир </a:t>
            </a:r>
            <a:r>
              <a:rPr lang="uk-UA" b="1" dirty="0" err="1" smtClean="0"/>
              <a:t>Боніфатійович</a:t>
            </a:r>
            <a:r>
              <a:rPr lang="uk-UA" b="1" dirty="0" smtClean="0"/>
              <a:t> Антонович 21 березня 1908 року</a:t>
            </a:r>
            <a:r>
              <a:rPr lang="uk-UA" b="1" dirty="0" smtClean="0"/>
              <a:t>.</a:t>
            </a:r>
            <a:r>
              <a:rPr lang="ru-RU" dirty="0" smtClean="0"/>
              <a:t> </a:t>
            </a:r>
            <a:r>
              <a:rPr lang="ru-RU" b="1" dirty="0" smtClean="0"/>
              <a:t> </a:t>
            </a:r>
            <a:r>
              <a:rPr lang="ru-RU" b="1" dirty="0" err="1" smtClean="0"/>
              <a:t>Похований</a:t>
            </a:r>
            <a:r>
              <a:rPr lang="ru-RU" b="1" dirty="0" smtClean="0"/>
              <a:t> </a:t>
            </a:r>
            <a:r>
              <a:rPr lang="ru-RU" b="1" dirty="0" smtClean="0"/>
              <a:t>у </a:t>
            </a:r>
            <a:r>
              <a:rPr lang="ru-RU" b="1" dirty="0" err="1" smtClean="0"/>
              <a:t>Києві</a:t>
            </a:r>
            <a:r>
              <a:rPr lang="ru-RU" b="1" dirty="0" smtClean="0"/>
              <a:t> на Байковому </a:t>
            </a:r>
            <a:r>
              <a:rPr lang="ru-RU" b="1" dirty="0" err="1" smtClean="0"/>
              <a:t>кладовищі</a:t>
            </a:r>
            <a:r>
              <a:rPr lang="ru-RU" b="1" smtClean="0"/>
              <a:t>.</a:t>
            </a:r>
            <a:endParaRPr lang="uk-UA" b="1" dirty="0" smtClean="0"/>
          </a:p>
          <a:p>
            <a:endParaRPr lang="uk-UA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42910" y="1785926"/>
            <a:ext cx="8043890" cy="4857784"/>
          </a:xfrm>
        </p:spPr>
        <p:txBody>
          <a:bodyPr>
            <a:normAutofit/>
          </a:bodyPr>
          <a:lstStyle/>
          <a:p>
            <a:r>
              <a:rPr lang="uk-UA" sz="1900" dirty="0" smtClean="0"/>
              <a:t>Володимир </a:t>
            </a:r>
            <a:r>
              <a:rPr lang="uk-UA" sz="1900" dirty="0" err="1" smtClean="0"/>
              <a:t>Боніфатійович</a:t>
            </a:r>
            <a:r>
              <a:rPr lang="uk-UA" sz="1900" dirty="0" smtClean="0"/>
              <a:t> Антонович народився </a:t>
            </a:r>
            <a:r>
              <a:rPr lang="uk-UA" sz="1900" b="1" dirty="0" smtClean="0"/>
              <a:t>30 січня 1834 р. у містечку </a:t>
            </a:r>
            <a:r>
              <a:rPr lang="uk-UA" sz="1900" b="1" dirty="0" err="1" smtClean="0"/>
              <a:t>Махнівка</a:t>
            </a:r>
            <a:r>
              <a:rPr lang="uk-UA" sz="1900" b="1" dirty="0" smtClean="0"/>
              <a:t> Бердичівського повіту Київської губернії </a:t>
            </a:r>
            <a:r>
              <a:rPr lang="uk-UA" sz="1900" dirty="0" smtClean="0"/>
              <a:t>(за іншою версією - 1830-го в містечку Чорнобиль) у родині зубожілих, безземельних польських шляхтичів, генеалогічно споріднених з Правобережною Україною. Початкову освіту здобув у сім'ї шляхтича-українофіла Оттона Абрамовича, де Володимирів батько працював </a:t>
            </a:r>
            <a:r>
              <a:rPr lang="uk-UA" sz="1900" dirty="0" err="1" smtClean="0"/>
              <a:t>гувернантом</a:t>
            </a:r>
            <a:r>
              <a:rPr lang="uk-UA" sz="1900" dirty="0" smtClean="0"/>
              <a:t>. Протягом 1844-1848 </a:t>
            </a:r>
            <a:r>
              <a:rPr lang="uk-UA" sz="1900" dirty="0" err="1" smtClean="0"/>
              <a:t>pp</a:t>
            </a:r>
            <a:r>
              <a:rPr lang="uk-UA" sz="1900" dirty="0" smtClean="0"/>
              <a:t>. Володимир навчався у </a:t>
            </a:r>
            <a:r>
              <a:rPr lang="uk-UA" sz="1900" dirty="0" err="1" smtClean="0"/>
              <a:t>Рішельєвському</a:t>
            </a:r>
            <a:r>
              <a:rPr lang="uk-UA" sz="1900" dirty="0" smtClean="0"/>
              <a:t> ліцеї та 2-й Одеській гімназії, після закінчення якої 1850 року вступив спочатку на медичний факультет університету Св. Володимира, який закінчив 1855 </a:t>
            </a:r>
            <a:r>
              <a:rPr lang="uk-UA" sz="1900" dirty="0" err="1" smtClean="0"/>
              <a:t>pоку</a:t>
            </a:r>
            <a:r>
              <a:rPr lang="uk-UA" sz="1900" dirty="0" smtClean="0"/>
              <a:t>, а потім перейшов на історико-філологічний факультет, який закінчив 1860 року зі ступенем кандидата історико-філологічного факультету.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-214338"/>
            <a:ext cx="8229600" cy="2276468"/>
          </a:xfrm>
        </p:spPr>
        <p:txBody>
          <a:bodyPr>
            <a:normAutofit fontScale="90000"/>
          </a:bodyPr>
          <a:lstStyle/>
          <a:p>
            <a:r>
              <a:rPr lang="uk-UA" sz="2400" b="1" dirty="0" smtClean="0"/>
              <a:t>Випускник Імператорського університету Св. Володимира (1860 p.), видатний історик, археолог, етнограф, публіцист і громадський діяч, доктор російської історії, ординарний професор, один з ідеологів українського національно-визвольного руху другої половини XIX ст.</a:t>
            </a:r>
            <a:r>
              <a:rPr lang="uk-UA" sz="2400" dirty="0" smtClean="0"/>
              <a:t/>
            </a:r>
            <a:br>
              <a:rPr lang="uk-UA" sz="2400" dirty="0" smtClean="0"/>
            </a:br>
            <a:endParaRPr lang="uk-UA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Ще в студентські роки Антонович читав козацькі рукописи, твори Т. </a:t>
            </a:r>
            <a:r>
              <a:rPr lang="uk-UA" sz="3200" dirty="0" smtClean="0"/>
              <a:t>Шевченка, П. </a:t>
            </a:r>
            <a:r>
              <a:rPr lang="uk-UA" sz="3200" dirty="0" smtClean="0"/>
              <a:t>Куліша</a:t>
            </a:r>
            <a:r>
              <a:rPr lang="uk-UA" sz="3200" dirty="0" smtClean="0"/>
              <a:t>.</a:t>
            </a:r>
            <a:endParaRPr lang="uk-UA" sz="3200" dirty="0"/>
          </a:p>
        </p:txBody>
      </p:sp>
      <p:pic>
        <p:nvPicPr>
          <p:cNvPr id="6" name="Рисунок 5" descr="1961THS-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1500174"/>
            <a:ext cx="3573686" cy="4929222"/>
          </a:xfrm>
          <a:prstGeom prst="rect">
            <a:avLst/>
          </a:prstGeom>
        </p:spPr>
      </p:pic>
      <p:pic>
        <p:nvPicPr>
          <p:cNvPr id="7" name="Рисунок 6" descr="1101101435051017_f0_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92738" y="1500174"/>
            <a:ext cx="3408275" cy="49387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285728"/>
            <a:ext cx="8858280" cy="3714776"/>
          </a:xfrm>
        </p:spPr>
        <p:txBody>
          <a:bodyPr/>
          <a:lstStyle/>
          <a:p>
            <a:r>
              <a:rPr lang="uk-UA" sz="2200" dirty="0" smtClean="0"/>
              <a:t>Після закінчення університету він працює викладачем латинської мови 1-ої Київської гімназії, а протягом 1862-1863 та 1864-1865 </a:t>
            </a:r>
            <a:r>
              <a:rPr lang="uk-UA" sz="2200" dirty="0" err="1" smtClean="0"/>
              <a:t>pp</a:t>
            </a:r>
            <a:r>
              <a:rPr lang="uk-UA" sz="2200" dirty="0" smtClean="0"/>
              <a:t>. викладає загальну історію в Київському Володимирському кадетському корпусі. 1863 року В.Б. Антонович став на службу чиновником до канцелярії київського, подільського та волинського генерал-губернатора, і його було </a:t>
            </a:r>
            <a:r>
              <a:rPr lang="uk-UA" sz="2200" dirty="0" err="1" smtClean="0"/>
              <a:t>відряджено</a:t>
            </a:r>
            <a:r>
              <a:rPr lang="uk-UA" sz="2200" dirty="0" smtClean="0"/>
              <a:t> до Тимчасової комісії для розгляду давніх актів. Згодом В.Б. Антоновича призначено головним редактором згаданої комісії. Ці обов'язки він виконував аж по 1880 р.</a:t>
            </a:r>
          </a:p>
          <a:p>
            <a:endParaRPr lang="uk-UA" dirty="0"/>
          </a:p>
        </p:txBody>
      </p:sp>
      <p:pic>
        <p:nvPicPr>
          <p:cNvPr id="4" name="Рисунок 3" descr="Кадетський_Володимирський_корпус_Київ_19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3143248"/>
            <a:ext cx="4786346" cy="352594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000496" y="928670"/>
            <a:ext cx="4686304" cy="4714908"/>
          </a:xfrm>
        </p:spPr>
        <p:txBody>
          <a:bodyPr/>
          <a:lstStyle/>
          <a:p>
            <a:r>
              <a:rPr lang="uk-UA" sz="2400" dirty="0" smtClean="0"/>
              <a:t>В. Антонович часто їздив до С.-Петербурга, щоб налагодити зв'язки з редакцією журналу "Основа". Там він уперше опублікував дві свої розвідки полемічного характеру. Особливу реакцію української і польської громадськості викликала його стаття "Моя сповідь" (1862).</a:t>
            </a:r>
          </a:p>
          <a:p>
            <a:endParaRPr lang="uk-UA" dirty="0"/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785794"/>
            <a:ext cx="3521975" cy="514353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285728"/>
            <a:ext cx="8229600" cy="3048008"/>
          </a:xfrm>
        </p:spPr>
        <p:txBody>
          <a:bodyPr/>
          <a:lstStyle/>
          <a:p>
            <a:r>
              <a:rPr lang="uk-UA" sz="2100" dirty="0" smtClean="0"/>
              <a:t>Становленню Антоновича як історика сприяло його знайомство з Михайлом Максимовичем та Миколою </a:t>
            </a:r>
            <a:r>
              <a:rPr lang="uk-UA" sz="2100" dirty="0" err="1" smtClean="0"/>
              <a:t>Іванішевим</a:t>
            </a:r>
            <a:r>
              <a:rPr lang="uk-UA" sz="2100" dirty="0" smtClean="0"/>
              <a:t>. Першу історичну працю Антонович написав 1863 р. Це була вступна розвідка "О </a:t>
            </a:r>
            <a:r>
              <a:rPr lang="uk-UA" sz="2100" dirty="0" err="1" smtClean="0"/>
              <a:t>происхождении</a:t>
            </a:r>
            <a:r>
              <a:rPr lang="uk-UA" sz="2100" dirty="0" smtClean="0"/>
              <a:t> </a:t>
            </a:r>
            <a:r>
              <a:rPr lang="uk-UA" sz="2100" dirty="0" err="1" smtClean="0"/>
              <a:t>казачества</a:t>
            </a:r>
            <a:r>
              <a:rPr lang="uk-UA" sz="2100" dirty="0" smtClean="0"/>
              <a:t>" до "</a:t>
            </a:r>
            <a:r>
              <a:rPr lang="uk-UA" sz="2100" dirty="0" err="1" smtClean="0"/>
              <a:t>Архива</a:t>
            </a:r>
            <a:r>
              <a:rPr lang="uk-UA" sz="2100" dirty="0" smtClean="0"/>
              <a:t> </a:t>
            </a:r>
            <a:r>
              <a:rPr lang="uk-UA" sz="2100" dirty="0" err="1" smtClean="0"/>
              <a:t>Юго-Западной</a:t>
            </a:r>
            <a:r>
              <a:rPr lang="uk-UA" sz="2100" dirty="0" smtClean="0"/>
              <a:t> </a:t>
            </a:r>
            <a:r>
              <a:rPr lang="uk-UA" sz="2100" dirty="0" err="1" smtClean="0"/>
              <a:t>России</a:t>
            </a:r>
            <a:r>
              <a:rPr lang="uk-UA" sz="2100" dirty="0" smtClean="0"/>
              <a:t>". Викладені у ній погляди на історію українського народу Антонович пізніше розвинув у своїх творах, кращі з яких увійшли до 1-го тому "</a:t>
            </a:r>
            <a:r>
              <a:rPr lang="uk-UA" sz="2100" dirty="0" err="1" smtClean="0"/>
              <a:t>Монографий</a:t>
            </a:r>
            <a:r>
              <a:rPr lang="uk-UA" sz="2100" dirty="0" smtClean="0"/>
              <a:t> по </a:t>
            </a:r>
            <a:r>
              <a:rPr lang="uk-UA" sz="2100" dirty="0" err="1" smtClean="0"/>
              <a:t>истории</a:t>
            </a:r>
            <a:r>
              <a:rPr lang="uk-UA" sz="2100" dirty="0" smtClean="0"/>
              <a:t> </a:t>
            </a:r>
            <a:r>
              <a:rPr lang="uk-UA" sz="2100" dirty="0" err="1" smtClean="0"/>
              <a:t>Западной</a:t>
            </a:r>
            <a:r>
              <a:rPr lang="uk-UA" sz="2100" dirty="0" smtClean="0"/>
              <a:t> и </a:t>
            </a:r>
            <a:r>
              <a:rPr lang="uk-UA" sz="2100" dirty="0" err="1" smtClean="0"/>
              <a:t>Юго-Западной</a:t>
            </a:r>
            <a:r>
              <a:rPr lang="uk-UA" sz="2100" dirty="0" smtClean="0"/>
              <a:t> </a:t>
            </a:r>
            <a:r>
              <a:rPr lang="uk-UA" sz="2100" dirty="0" err="1" smtClean="0"/>
              <a:t>России</a:t>
            </a:r>
            <a:r>
              <a:rPr lang="uk-UA" sz="2100" dirty="0" smtClean="0"/>
              <a:t>", виданого 1885 р.</a:t>
            </a:r>
          </a:p>
          <a:p>
            <a:endParaRPr lang="uk-UA" dirty="0"/>
          </a:p>
        </p:txBody>
      </p:sp>
      <p:pic>
        <p:nvPicPr>
          <p:cNvPr id="4" name="Рисунок 3" descr="898ea09-3-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3143248"/>
            <a:ext cx="2598750" cy="335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200px-Іванишев_Микола_Дмитрович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3143248"/>
            <a:ext cx="2500330" cy="33879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1356379247_titul_0388-smal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00760" y="3143248"/>
            <a:ext cx="2571768" cy="34443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1870 р. В.Б. Антонович отримує ступінь магістра російської історії за дисертацію "</a:t>
            </a:r>
            <a:r>
              <a:rPr lang="uk-UA" dirty="0" err="1" smtClean="0"/>
              <a:t>Последние</a:t>
            </a:r>
            <a:r>
              <a:rPr lang="uk-UA" dirty="0" smtClean="0"/>
              <a:t> </a:t>
            </a:r>
            <a:r>
              <a:rPr lang="uk-UA" dirty="0" err="1" smtClean="0"/>
              <a:t>времена</a:t>
            </a:r>
            <a:r>
              <a:rPr lang="uk-UA" dirty="0" smtClean="0"/>
              <a:t> </a:t>
            </a:r>
            <a:r>
              <a:rPr lang="uk-UA" dirty="0" err="1" smtClean="0"/>
              <a:t>казачества</a:t>
            </a:r>
            <a:r>
              <a:rPr lang="uk-UA" dirty="0" smtClean="0"/>
              <a:t> на правом берегу </a:t>
            </a:r>
            <a:r>
              <a:rPr lang="uk-UA" dirty="0" err="1" smtClean="0"/>
              <a:t>Днепра</a:t>
            </a:r>
            <a:r>
              <a:rPr lang="uk-UA" dirty="0" smtClean="0"/>
              <a:t> по актам 1679-1716 гг." і починає працювати штатним доцентом на кафедрі російської історії університету Св. Володимира. 1871 р. його відряджають на два тижні до С.-Петербурга як депутата від університету на II археологічний з'їзд, а 1875 р. - на 8 місяців до Москви та С.-Петербурга для роботи в архівах та Імператорській публічній бібліотеці; 1877 року він отримав відрядження до Казані як депутат від університету Св. Володимира на IV археологічний з'їзд.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3357586"/>
          </a:xfrm>
        </p:spPr>
        <p:txBody>
          <a:bodyPr>
            <a:normAutofit lnSpcReduction="10000"/>
          </a:bodyPr>
          <a:lstStyle/>
          <a:p>
            <a:r>
              <a:rPr lang="uk-UA" sz="2100" dirty="0" smtClean="0"/>
              <a:t>1878 р. В.Б. Антонович захистив дисертацію "</a:t>
            </a:r>
            <a:r>
              <a:rPr lang="uk-UA" sz="2100" dirty="0" err="1" smtClean="0"/>
              <a:t>Очерк</a:t>
            </a:r>
            <a:r>
              <a:rPr lang="uk-UA" sz="2100" dirty="0" smtClean="0"/>
              <a:t> </a:t>
            </a:r>
            <a:r>
              <a:rPr lang="uk-UA" sz="2100" dirty="0" err="1" smtClean="0"/>
              <a:t>истории</a:t>
            </a:r>
            <a:r>
              <a:rPr lang="uk-UA" sz="2100" dirty="0" smtClean="0"/>
              <a:t> Великого </a:t>
            </a:r>
            <a:r>
              <a:rPr lang="uk-UA" sz="2100" dirty="0" err="1" smtClean="0"/>
              <a:t>княжества</a:t>
            </a:r>
            <a:r>
              <a:rPr lang="uk-UA" sz="2100" dirty="0" smtClean="0"/>
              <a:t> </a:t>
            </a:r>
            <a:r>
              <a:rPr lang="uk-UA" sz="2100" dirty="0" err="1" smtClean="0"/>
              <a:t>Литовского</a:t>
            </a:r>
            <a:r>
              <a:rPr lang="uk-UA" sz="2100" dirty="0" smtClean="0"/>
              <a:t> до </a:t>
            </a:r>
            <a:r>
              <a:rPr lang="uk-UA" sz="2100" dirty="0" err="1" smtClean="0"/>
              <a:t>смерти</a:t>
            </a:r>
            <a:r>
              <a:rPr lang="uk-UA" sz="2100" dirty="0" smtClean="0"/>
              <a:t> великого кн. Ольгерда" і йому присвоїли ступінь доктора російської історії та обрали ординарним професором на кафедрі російської історії</a:t>
            </a:r>
            <a:r>
              <a:rPr lang="uk-UA" sz="2100" dirty="0" smtClean="0"/>
              <a:t>.</a:t>
            </a:r>
          </a:p>
          <a:p>
            <a:r>
              <a:rPr lang="uk-UA" sz="2100" dirty="0" smtClean="0"/>
              <a:t>1880 р. В.Б. Антоновича обирають деканом історико-філологічного факультету, на посаді якого він залишається по 1883 р. Володимир </a:t>
            </a:r>
            <a:r>
              <a:rPr lang="uk-UA" sz="2100" dirty="0" err="1" smtClean="0"/>
              <a:t>Боніфатійович</a:t>
            </a:r>
            <a:r>
              <a:rPr lang="uk-UA" sz="2100" dirty="0" smtClean="0"/>
              <a:t> також завідував в університеті Св. Володимира </a:t>
            </a:r>
            <a:r>
              <a:rPr lang="uk-UA" sz="2100" dirty="0" err="1" smtClean="0"/>
              <a:t>мюнц-кабінетом</a:t>
            </a:r>
            <a:r>
              <a:rPr lang="uk-UA" sz="2100" dirty="0" smtClean="0"/>
              <a:t> та музеєм старожитностей</a:t>
            </a:r>
            <a:r>
              <a:rPr lang="uk-UA" sz="2100" dirty="0" smtClean="0"/>
              <a:t>.</a:t>
            </a:r>
          </a:p>
          <a:p>
            <a:r>
              <a:rPr lang="uk-UA" sz="2100" dirty="0" smtClean="0"/>
              <a:t>1873 р. його обрали членом Імператорського російського географічного </a:t>
            </a:r>
            <a:r>
              <a:rPr lang="uk-UA" sz="2100" dirty="0" smtClean="0"/>
              <a:t>товариства.</a:t>
            </a:r>
            <a:endParaRPr lang="uk-UA" sz="2100" dirty="0" smtClean="0"/>
          </a:p>
          <a:p>
            <a:endParaRPr lang="uk-UA" dirty="0" smtClean="0"/>
          </a:p>
        </p:txBody>
      </p:sp>
      <p:pic>
        <p:nvPicPr>
          <p:cNvPr id="4" name="Рисунок 3" descr="697093_47959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0136" y="3571876"/>
            <a:ext cx="4747849" cy="30861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871558"/>
          </a:xfrm>
        </p:spPr>
        <p:txBody>
          <a:bodyPr/>
          <a:lstStyle/>
          <a:p>
            <a:r>
              <a:rPr lang="uk-UA" dirty="0" err="1" smtClean="0"/>
              <a:t>Учнні</a:t>
            </a:r>
            <a:r>
              <a:rPr lang="uk-UA" dirty="0" smtClean="0"/>
              <a:t> </a:t>
            </a:r>
            <a:r>
              <a:rPr lang="uk-UA" dirty="0" smtClean="0"/>
              <a:t>В. </a:t>
            </a:r>
            <a:r>
              <a:rPr lang="uk-UA" dirty="0" smtClean="0"/>
              <a:t>Антоновича</a:t>
            </a:r>
            <a:endParaRPr lang="uk-UA" dirty="0"/>
          </a:p>
        </p:txBody>
      </p:sp>
      <p:pic>
        <p:nvPicPr>
          <p:cNvPr id="5" name="Рисунок 4" descr="grushevski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1428736"/>
            <a:ext cx="2834756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1249-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1802" y="928670"/>
            <a:ext cx="2934060" cy="37342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4204-6-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00760" y="1500174"/>
            <a:ext cx="2857520" cy="37719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214282" y="5429264"/>
            <a:ext cx="2786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М. Грушевський</a:t>
            </a:r>
            <a:endParaRPr lang="uk-UA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357554" y="4714884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В. Данилевич</a:t>
            </a:r>
            <a:endParaRPr lang="uk-UA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000760" y="5429264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М. Шашкевич</a:t>
            </a:r>
            <a:endParaRPr lang="uk-UA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60</TotalTime>
  <Words>864</Words>
  <Application>Microsoft Office PowerPoint</Application>
  <PresentationFormat>Экран (4:3)</PresentationFormat>
  <Paragraphs>23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        Володимир     Боніфатійович Антонович                                (1834-1908)     </vt:lpstr>
      <vt:lpstr>Випускник Імператорського університету Св. Володимира (1860 p.), видатний історик, археолог, етнограф, публіцист і громадський діяч, доктор російської історії, ординарний професор, один з ідеологів українського національно-визвольного руху другої половини XIX ст. </vt:lpstr>
      <vt:lpstr>Ще в студентські роки Антонович читав козацькі рукописи, твори Т. Шевченка, П. Куліша.</vt:lpstr>
      <vt:lpstr>Слайд 4</vt:lpstr>
      <vt:lpstr>Слайд 5</vt:lpstr>
      <vt:lpstr>Слайд 6</vt:lpstr>
      <vt:lpstr>Слайд 7</vt:lpstr>
      <vt:lpstr>Слайд 8</vt:lpstr>
      <vt:lpstr>Учнні В. Антоновича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Володимир     Боніфатійович Антонович                                (1834-1908)     </dc:title>
  <dc:creator>Konstantin</dc:creator>
  <cp:lastModifiedBy>Konstantin</cp:lastModifiedBy>
  <cp:revision>8</cp:revision>
  <dcterms:created xsi:type="dcterms:W3CDTF">2013-10-14T15:37:48Z</dcterms:created>
  <dcterms:modified xsi:type="dcterms:W3CDTF">2013-10-14T16:48:27Z</dcterms:modified>
</cp:coreProperties>
</file>