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6" r:id="rId3"/>
    <p:sldId id="357" r:id="rId4"/>
    <p:sldId id="358" r:id="rId5"/>
    <p:sldId id="258" r:id="rId6"/>
    <p:sldId id="277" r:id="rId7"/>
    <p:sldId id="260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8" r:id="rId25"/>
    <p:sldId id="279" r:id="rId26"/>
    <p:sldId id="280" r:id="rId27"/>
    <p:sldId id="284" r:id="rId28"/>
    <p:sldId id="285" r:id="rId29"/>
    <p:sldId id="281" r:id="rId30"/>
    <p:sldId id="282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283" r:id="rId47"/>
    <p:sldId id="286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15" r:id="rId70"/>
    <p:sldId id="316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55" r:id="rId95"/>
    <p:sldId id="356" r:id="rId9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A3C75155-9AA6-41FE-921D-F658722AA200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3C75155-9AA6-41FE-921D-F658722AA200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9DD698-5457-465C-8CD1-C0B1045A87AB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A3C75155-9AA6-41FE-921D-F658722AA200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AF9DD698-5457-465C-8CD1-C0B1045A87AB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A3C75155-9AA6-41FE-921D-F658722AA200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AF9DD698-5457-465C-8CD1-C0B1045A87A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znaimo.com.ua/%D0%A1%D1%83%D0%B7%D1%96%D1%80_%D1%8F" TargetMode="External"/><Relationship Id="rId2" Type="http://schemas.openxmlformats.org/officeDocument/2006/relationships/hyperlink" Target="http://uk.wikipedia.org/wiki/%D0%A1%D1%83%D0%B7%D1%96%D1%80%27%D1%8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referat.repetitor.ua/%D0%A1%D1%83%D0%B7%D1%96%D1%80%D1%8F" TargetMode="Externa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2276211"/>
            <a:ext cx="41044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Сузір</a:t>
            </a:r>
            <a:r>
              <a:rPr lang="en-US" sz="88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r>
              <a:rPr lang="uk-UA" sz="88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</a:t>
            </a:r>
            <a:endParaRPr lang="ru-RU" sz="88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144" y="5157192"/>
            <a:ext cx="225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Городнюк</a:t>
            </a:r>
            <a:r>
              <a:rPr lang="uk-UA" dirty="0" smtClean="0"/>
              <a:t> Юлія 11-Б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4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1814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Візничий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052736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</a:t>
            </a:r>
            <a:r>
              <a:rPr lang="ru-RU" dirty="0" err="1" smtClean="0"/>
              <a:t>зоряноого</a:t>
            </a:r>
            <a:r>
              <a:rPr lang="ru-RU" dirty="0" smtClean="0"/>
              <a:t> неба. </a:t>
            </a:r>
            <a:r>
              <a:rPr lang="ru-RU" dirty="0" err="1" smtClean="0"/>
              <a:t>Належить</a:t>
            </a:r>
            <a:r>
              <a:rPr lang="ru-RU" dirty="0" smtClean="0"/>
              <a:t> до 48 </a:t>
            </a:r>
            <a:r>
              <a:rPr lang="ru-RU" dirty="0" err="1" smtClean="0"/>
              <a:t>сузір'їв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описані</a:t>
            </a:r>
            <a:r>
              <a:rPr lang="ru-RU" dirty="0" smtClean="0"/>
              <a:t> </a:t>
            </a:r>
            <a:r>
              <a:rPr lang="ru-RU" dirty="0" err="1" smtClean="0"/>
              <a:t>Птолемеєм</a:t>
            </a:r>
            <a:r>
              <a:rPr lang="ru-RU" dirty="0" smtClean="0"/>
              <a:t>. </a:t>
            </a:r>
            <a:r>
              <a:rPr lang="ru-RU" dirty="0" err="1" smtClean="0"/>
              <a:t>Найяскравішою</a:t>
            </a:r>
            <a:r>
              <a:rPr lang="ru-RU" dirty="0" smtClean="0"/>
              <a:t> </a:t>
            </a:r>
            <a:r>
              <a:rPr lang="ru-RU" dirty="0" err="1" smtClean="0"/>
              <a:t>зіркою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є Капелла. </a:t>
            </a:r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зірки</a:t>
            </a:r>
            <a:r>
              <a:rPr lang="ru-RU" dirty="0" smtClean="0"/>
              <a:t> </a:t>
            </a:r>
            <a:r>
              <a:rPr lang="ru-RU" dirty="0" err="1" smtClean="0"/>
              <a:t>пов'язана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давньогрецькою</a:t>
            </a:r>
            <a:r>
              <a:rPr lang="ru-RU" dirty="0" smtClean="0"/>
              <a:t> </a:t>
            </a:r>
            <a:r>
              <a:rPr lang="ru-RU" dirty="0" err="1" smtClean="0"/>
              <a:t>богинєю</a:t>
            </a:r>
            <a:r>
              <a:rPr lang="ru-RU" dirty="0" smtClean="0"/>
              <a:t> </a:t>
            </a:r>
            <a:r>
              <a:rPr lang="ru-RU" dirty="0" err="1" smtClean="0"/>
              <a:t>Амальтеєю</a:t>
            </a:r>
            <a:r>
              <a:rPr lang="ru-RU" dirty="0" smtClean="0"/>
              <a:t>, яку часто </a:t>
            </a:r>
            <a:r>
              <a:rPr lang="ru-RU" dirty="0" err="1" smtClean="0"/>
              <a:t>зображують</a:t>
            </a:r>
            <a:r>
              <a:rPr lang="ru-RU" dirty="0" smtClean="0"/>
              <a:t> у </a:t>
            </a:r>
            <a:r>
              <a:rPr lang="ru-RU" dirty="0" err="1" smtClean="0"/>
              <a:t>подобі</a:t>
            </a:r>
            <a:r>
              <a:rPr lang="ru-RU" dirty="0" smtClean="0"/>
              <a:t> </a:t>
            </a:r>
            <a:r>
              <a:rPr lang="ru-RU" dirty="0" err="1" smtClean="0"/>
              <a:t>кози</a:t>
            </a:r>
            <a:r>
              <a:rPr lang="ru-RU" dirty="0" smtClean="0"/>
              <a:t>.</a:t>
            </a:r>
          </a:p>
          <a:p>
            <a:endParaRPr lang="uk-UA" dirty="0"/>
          </a:p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Візничого</a:t>
            </a:r>
            <a:r>
              <a:rPr lang="ru-RU" dirty="0" smtClean="0"/>
              <a:t>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розсіяних</a:t>
            </a:r>
            <a:r>
              <a:rPr lang="ru-RU" dirty="0" smtClean="0"/>
              <a:t> </a:t>
            </a:r>
            <a:r>
              <a:rPr lang="ru-RU" dirty="0" err="1" smtClean="0"/>
              <a:t>скупчень</a:t>
            </a:r>
            <a:r>
              <a:rPr lang="ru-RU" dirty="0" smtClean="0"/>
              <a:t>, </a:t>
            </a:r>
            <a:r>
              <a:rPr lang="ru-RU" dirty="0" err="1" smtClean="0"/>
              <a:t>оскільки</a:t>
            </a:r>
            <a:r>
              <a:rPr lang="ru-RU" dirty="0" smtClean="0"/>
              <a:t> через </a:t>
            </a:r>
            <a:r>
              <a:rPr lang="ru-RU" dirty="0" err="1" smtClean="0"/>
              <a:t>нього</a:t>
            </a:r>
            <a:r>
              <a:rPr lang="ru-RU" dirty="0" smtClean="0"/>
              <a:t> проходить </a:t>
            </a:r>
            <a:r>
              <a:rPr lang="ru-RU" dirty="0" err="1" smtClean="0"/>
              <a:t>Чумацький</a:t>
            </a:r>
            <a:r>
              <a:rPr lang="ru-RU" dirty="0" smtClean="0"/>
              <a:t> шлях. </a:t>
            </a:r>
            <a:r>
              <a:rPr lang="ru-RU" dirty="0" err="1" smtClean="0"/>
              <a:t>Трьома</a:t>
            </a:r>
            <a:r>
              <a:rPr lang="ru-RU" dirty="0" smtClean="0"/>
              <a:t> </a:t>
            </a:r>
            <a:r>
              <a:rPr lang="ru-RU" dirty="0" err="1" smtClean="0"/>
              <a:t>найяскравішими</a:t>
            </a:r>
            <a:r>
              <a:rPr lang="ru-RU" dirty="0" smtClean="0"/>
              <a:t> </a:t>
            </a:r>
            <a:r>
              <a:rPr lang="ru-RU" dirty="0" err="1" smtClean="0"/>
              <a:t>скупченнями</a:t>
            </a:r>
            <a:r>
              <a:rPr lang="ru-RU" dirty="0" smtClean="0"/>
              <a:t> є </a:t>
            </a:r>
            <a:r>
              <a:rPr lang="en-US" dirty="0" smtClean="0"/>
              <a:t>M36, M37 </a:t>
            </a:r>
            <a:r>
              <a:rPr lang="ru-RU" dirty="0" smtClean="0"/>
              <a:t>та </a:t>
            </a:r>
            <a:r>
              <a:rPr lang="en-US" dirty="0" smtClean="0"/>
              <a:t>M38. </a:t>
            </a:r>
            <a:r>
              <a:rPr lang="ru-RU" dirty="0" err="1" smtClean="0"/>
              <a:t>Якщо</a:t>
            </a:r>
            <a:r>
              <a:rPr lang="ru-RU" dirty="0" smtClean="0"/>
              <a:t> вести </a:t>
            </a:r>
            <a:r>
              <a:rPr lang="ru-RU" dirty="0" err="1" smtClean="0"/>
              <a:t>спостереження</a:t>
            </a:r>
            <a:r>
              <a:rPr lang="ru-RU" dirty="0" smtClean="0"/>
              <a:t> поза </a:t>
            </a:r>
            <a:r>
              <a:rPr lang="ru-RU" dirty="0" err="1" smtClean="0"/>
              <a:t>містом</a:t>
            </a:r>
            <a:r>
              <a:rPr lang="ru-RU" dirty="0" smtClean="0"/>
              <a:t>, то </a:t>
            </a:r>
            <a:r>
              <a:rPr lang="ru-RU" dirty="0" err="1" smtClean="0"/>
              <a:t>усіх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буде видно у </a:t>
            </a:r>
            <a:r>
              <a:rPr lang="ru-RU" dirty="0" err="1" smtClean="0"/>
              <a:t>бінокль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невеликий телескоп. В </a:t>
            </a:r>
            <a:r>
              <a:rPr lang="ru-RU" dirty="0" err="1" smtClean="0"/>
              <a:t>більший</a:t>
            </a:r>
            <a:r>
              <a:rPr lang="ru-RU" dirty="0" smtClean="0"/>
              <a:t> телескоп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розрізнити</a:t>
            </a:r>
            <a:r>
              <a:rPr lang="ru-RU" dirty="0" smtClean="0"/>
              <a:t> </a:t>
            </a:r>
            <a:r>
              <a:rPr lang="ru-RU" dirty="0" err="1" smtClean="0"/>
              <a:t>окремі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r>
              <a:rPr lang="ru-RU" dirty="0" smtClean="0"/>
              <a:t>.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скупчення</a:t>
            </a:r>
            <a:r>
              <a:rPr lang="ru-RU" dirty="0" smtClean="0"/>
              <a:t> </a:t>
            </a:r>
            <a:r>
              <a:rPr lang="ru-RU" dirty="0" err="1" smtClean="0"/>
              <a:t>знаходяться</a:t>
            </a:r>
            <a:r>
              <a:rPr lang="ru-RU" dirty="0" smtClean="0"/>
              <a:t>, </a:t>
            </a:r>
            <a:r>
              <a:rPr lang="ru-RU" dirty="0" err="1" smtClean="0"/>
              <a:t>відповідно</a:t>
            </a:r>
            <a:r>
              <a:rPr lang="ru-RU" dirty="0" smtClean="0"/>
              <a:t>, на </a:t>
            </a:r>
            <a:r>
              <a:rPr lang="ru-RU" dirty="0" err="1" smtClean="0"/>
              <a:t>відстані</a:t>
            </a:r>
            <a:r>
              <a:rPr lang="ru-RU" dirty="0" smtClean="0"/>
              <a:t> 4100, 4400 та 4200 </a:t>
            </a:r>
            <a:r>
              <a:rPr lang="ru-RU" dirty="0" err="1" smtClean="0"/>
              <a:t>світлових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 та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видиму</a:t>
            </a:r>
            <a:r>
              <a:rPr lang="ru-RU" dirty="0" smtClean="0"/>
              <a:t> </a:t>
            </a:r>
            <a:r>
              <a:rPr lang="ru-RU" dirty="0" err="1" smtClean="0"/>
              <a:t>зоряну</a:t>
            </a:r>
            <a:r>
              <a:rPr lang="ru-RU" dirty="0" smtClean="0"/>
              <a:t> величину 6,3, 6,2 і 7,4.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621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2664296" cy="383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85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1465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Вітрила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 у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сузір'ї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розрізнити</a:t>
            </a:r>
            <a:r>
              <a:rPr lang="ru-RU" dirty="0" smtClean="0"/>
              <a:t> 195 </a:t>
            </a:r>
            <a:r>
              <a:rPr lang="ru-RU" dirty="0" err="1" smtClean="0"/>
              <a:t>зір</a:t>
            </a:r>
            <a:r>
              <a:rPr lang="ru-RU" dirty="0" smtClean="0"/>
              <a:t>.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спостерігати</a:t>
            </a:r>
            <a:r>
              <a:rPr lang="ru-RU" dirty="0" smtClean="0"/>
              <a:t> </a:t>
            </a:r>
            <a:r>
              <a:rPr lang="ru-RU" dirty="0" err="1" smtClean="0"/>
              <a:t>частково</a:t>
            </a:r>
            <a:r>
              <a:rPr lang="ru-RU" dirty="0" smtClean="0"/>
              <a:t>. </a:t>
            </a:r>
            <a:r>
              <a:rPr lang="ru-RU" dirty="0" err="1" smtClean="0"/>
              <a:t>Окремі</a:t>
            </a:r>
            <a:r>
              <a:rPr lang="ru-RU" dirty="0" smtClean="0"/>
              <a:t> </a:t>
            </a:r>
            <a:r>
              <a:rPr lang="ru-RU" dirty="0" err="1" smtClean="0"/>
              <a:t>яскраві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Вітрил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спостерігати</a:t>
            </a:r>
            <a:r>
              <a:rPr lang="ru-RU" dirty="0" smtClean="0"/>
              <a:t> над </a:t>
            </a:r>
            <a:r>
              <a:rPr lang="ru-RU" dirty="0" err="1" smtClean="0"/>
              <a:t>південним</a:t>
            </a:r>
            <a:r>
              <a:rPr lang="ru-RU" dirty="0" smtClean="0"/>
              <a:t> горизонтом </a:t>
            </a:r>
            <a:r>
              <a:rPr lang="ru-RU" dirty="0" err="1" smtClean="0"/>
              <a:t>починаючи</a:t>
            </a:r>
            <a:r>
              <a:rPr lang="ru-RU" dirty="0" smtClean="0"/>
              <a:t> з 50° </a:t>
            </a:r>
            <a:r>
              <a:rPr lang="ru-RU" dirty="0" err="1" smtClean="0"/>
              <a:t>півн</a:t>
            </a:r>
            <a:r>
              <a:rPr lang="ru-RU" dirty="0" smtClean="0"/>
              <a:t>. </a:t>
            </a:r>
            <a:r>
              <a:rPr lang="ru-RU" dirty="0" err="1" smtClean="0"/>
              <a:t>широти</a:t>
            </a:r>
            <a:r>
              <a:rPr lang="ru-RU" dirty="0" smtClean="0"/>
              <a:t>. </a:t>
            </a:r>
            <a:r>
              <a:rPr lang="ru-RU" dirty="0" err="1" smtClean="0"/>
              <a:t>Повна</a:t>
            </a:r>
            <a:r>
              <a:rPr lang="ru-RU" dirty="0" smtClean="0"/>
              <a:t> </a:t>
            </a:r>
            <a:r>
              <a:rPr lang="ru-RU" dirty="0" err="1" smtClean="0"/>
              <a:t>видимість</a:t>
            </a:r>
            <a:r>
              <a:rPr lang="ru-RU" dirty="0" smtClean="0"/>
              <a:t> на широтах </a:t>
            </a:r>
            <a:r>
              <a:rPr lang="ru-RU" dirty="0" err="1" smtClean="0"/>
              <a:t>південніше</a:t>
            </a:r>
            <a:r>
              <a:rPr lang="ru-RU" dirty="0" smtClean="0"/>
              <a:t> 34°.</a:t>
            </a:r>
          </a:p>
          <a:p>
            <a:r>
              <a:rPr lang="ru-RU" dirty="0" err="1" smtClean="0"/>
              <a:t>Нове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 З </a:t>
            </a:r>
            <a:r>
              <a:rPr lang="ru-RU" dirty="0" err="1" smtClean="0"/>
              <a:t>давніх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існувало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Корабель</a:t>
            </a:r>
            <a:r>
              <a:rPr lang="ru-RU" dirty="0" smtClean="0"/>
              <a:t> Арго, яке </a:t>
            </a:r>
            <a:r>
              <a:rPr lang="ru-RU" dirty="0" err="1" smtClean="0"/>
              <a:t>було</a:t>
            </a:r>
            <a:r>
              <a:rPr lang="ru-RU" dirty="0" smtClean="0"/>
              <a:t> в </a:t>
            </a:r>
            <a:r>
              <a:rPr lang="ru-RU" dirty="0" err="1" smtClean="0"/>
              <a:t>числі</a:t>
            </a:r>
            <a:r>
              <a:rPr lang="ru-RU" dirty="0" smtClean="0"/>
              <a:t> 48 </a:t>
            </a:r>
            <a:r>
              <a:rPr lang="ru-RU" dirty="0" err="1" smtClean="0"/>
              <a:t>сузір'їв</a:t>
            </a:r>
            <a:r>
              <a:rPr lang="ru-RU" dirty="0" smtClean="0"/>
              <a:t>, </a:t>
            </a:r>
            <a:r>
              <a:rPr lang="ru-RU" dirty="0" err="1" smtClean="0"/>
              <a:t>включених</a:t>
            </a:r>
            <a:r>
              <a:rPr lang="ru-RU" dirty="0" smtClean="0"/>
              <a:t> до каталогу </a:t>
            </a:r>
            <a:r>
              <a:rPr lang="ru-RU" dirty="0" err="1" smtClean="0"/>
              <a:t>зоряного</a:t>
            </a:r>
            <a:r>
              <a:rPr lang="ru-RU" dirty="0" smtClean="0"/>
              <a:t> неба </a:t>
            </a:r>
            <a:r>
              <a:rPr lang="ru-RU" dirty="0" err="1" smtClean="0"/>
              <a:t>Клавдія</a:t>
            </a:r>
            <a:r>
              <a:rPr lang="ru-RU" dirty="0" smtClean="0"/>
              <a:t> Птолемея Альмагест. За </a:t>
            </a:r>
            <a:r>
              <a:rPr lang="ru-RU" dirty="0" err="1" smtClean="0"/>
              <a:t>ініціативою</a:t>
            </a:r>
            <a:r>
              <a:rPr lang="ru-RU" dirty="0" smtClean="0"/>
              <a:t> </a:t>
            </a:r>
            <a:r>
              <a:rPr lang="ru-RU" dirty="0" err="1" smtClean="0"/>
              <a:t>Нікола</a:t>
            </a:r>
            <a:r>
              <a:rPr lang="ru-RU" dirty="0" smtClean="0"/>
              <a:t> </a:t>
            </a:r>
            <a:r>
              <a:rPr lang="ru-RU" dirty="0" err="1" smtClean="0"/>
              <a:t>Луї</a:t>
            </a:r>
            <a:r>
              <a:rPr lang="ru-RU" dirty="0" smtClean="0"/>
              <a:t> де </a:t>
            </a:r>
            <a:r>
              <a:rPr lang="ru-RU" dirty="0" err="1" smtClean="0"/>
              <a:t>Лакайля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Корабель</a:t>
            </a:r>
            <a:r>
              <a:rPr lang="ru-RU" dirty="0" smtClean="0"/>
              <a:t> Арго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розділене</a:t>
            </a:r>
            <a:r>
              <a:rPr lang="ru-RU" dirty="0" smtClean="0"/>
              <a:t> на три </a:t>
            </a:r>
            <a:r>
              <a:rPr lang="ru-RU" dirty="0" err="1" smtClean="0"/>
              <a:t>окремих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— </a:t>
            </a:r>
            <a:r>
              <a:rPr lang="ru-RU" dirty="0" err="1" smtClean="0"/>
              <a:t>Вітрила</a:t>
            </a:r>
            <a:r>
              <a:rPr lang="ru-RU" dirty="0" smtClean="0"/>
              <a:t>, Корма, </a:t>
            </a:r>
            <a:r>
              <a:rPr lang="ru-RU" dirty="0" err="1" smtClean="0"/>
              <a:t>Кіль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31085"/>
            <a:ext cx="328954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3429000"/>
            <a:ext cx="4084340" cy="32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7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1043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Вовк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618" y="1268760"/>
            <a:ext cx="27180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розташоване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Центавром і </a:t>
            </a:r>
            <a:r>
              <a:rPr lang="ru-RU" dirty="0" err="1" smtClean="0"/>
              <a:t>Скорпіоном</a:t>
            </a:r>
            <a:r>
              <a:rPr lang="ru-RU" dirty="0" smtClean="0"/>
              <a:t>. </a:t>
            </a:r>
            <a:r>
              <a:rPr lang="ru-RU" dirty="0" err="1" smtClean="0"/>
              <a:t>Найяскравіша</a:t>
            </a:r>
            <a:r>
              <a:rPr lang="ru-RU" dirty="0" smtClean="0"/>
              <a:t> </a:t>
            </a:r>
            <a:r>
              <a:rPr lang="ru-RU" dirty="0" err="1" smtClean="0"/>
              <a:t>зірка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зоряну</a:t>
            </a:r>
            <a:r>
              <a:rPr lang="ru-RU" dirty="0" smtClean="0"/>
              <a:t> величину 2,3 </a:t>
            </a:r>
            <a:r>
              <a:rPr lang="en-US" dirty="0" smtClean="0"/>
              <a:t>m. </a:t>
            </a:r>
            <a:r>
              <a:rPr lang="ru-RU" dirty="0" err="1" smtClean="0"/>
              <a:t>Найкращі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</a:t>
            </a:r>
            <a:r>
              <a:rPr lang="ru-RU" dirty="0" err="1" smtClean="0"/>
              <a:t>видимості</a:t>
            </a:r>
            <a:r>
              <a:rPr lang="ru-RU" dirty="0" smtClean="0"/>
              <a:t> в </a:t>
            </a:r>
            <a:r>
              <a:rPr lang="ru-RU" dirty="0" err="1" smtClean="0"/>
              <a:t>травні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відоме</a:t>
            </a:r>
            <a:r>
              <a:rPr lang="ru-RU" dirty="0" smtClean="0"/>
              <a:t> з </a:t>
            </a:r>
            <a:r>
              <a:rPr lang="ru-RU" dirty="0" err="1" smtClean="0"/>
              <a:t>давніх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як астеризм у </a:t>
            </a:r>
            <a:r>
              <a:rPr lang="ru-RU" dirty="0" err="1" smtClean="0"/>
              <a:t>сузір'ї</a:t>
            </a:r>
            <a:r>
              <a:rPr lang="ru-RU" dirty="0" smtClean="0"/>
              <a:t> Центавра.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403244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08920"/>
            <a:ext cx="3168352" cy="40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01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14725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Водолій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999892"/>
            <a:ext cx="35821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велике</a:t>
            </a:r>
            <a:r>
              <a:rPr lang="ru-RU" dirty="0" smtClean="0"/>
              <a:t> </a:t>
            </a:r>
            <a:r>
              <a:rPr lang="ru-RU" dirty="0" err="1" smtClean="0"/>
              <a:t>зодіакальне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, </a:t>
            </a:r>
            <a:r>
              <a:rPr lang="ru-RU" dirty="0" err="1" smtClean="0"/>
              <a:t>розташоване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Козорогом</a:t>
            </a:r>
            <a:r>
              <a:rPr lang="ru-RU" dirty="0" smtClean="0"/>
              <a:t> та </a:t>
            </a:r>
            <a:r>
              <a:rPr lang="ru-RU" dirty="0" err="1" smtClean="0"/>
              <a:t>Рибами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Сонце</a:t>
            </a:r>
            <a:r>
              <a:rPr lang="ru-RU" dirty="0" smtClean="0"/>
              <a:t> </a:t>
            </a:r>
            <a:r>
              <a:rPr lang="ru-RU" dirty="0" err="1" smtClean="0"/>
              <a:t>перебуває</a:t>
            </a:r>
            <a:r>
              <a:rPr lang="ru-RU" dirty="0" smtClean="0"/>
              <a:t> у </a:t>
            </a:r>
            <a:r>
              <a:rPr lang="ru-RU" dirty="0" err="1" smtClean="0"/>
              <a:t>сузір'ї</a:t>
            </a:r>
            <a:r>
              <a:rPr lang="ru-RU" dirty="0" smtClean="0"/>
              <a:t> </a:t>
            </a:r>
            <a:r>
              <a:rPr lang="ru-RU" dirty="0" err="1" smtClean="0"/>
              <a:t>Водолія</a:t>
            </a:r>
            <a:r>
              <a:rPr lang="ru-RU" dirty="0" smtClean="0"/>
              <a:t> з 16 лютого до 12 </a:t>
            </a:r>
            <a:r>
              <a:rPr lang="ru-RU" dirty="0" err="1" smtClean="0"/>
              <a:t>березня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21087"/>
            <a:ext cx="2857500" cy="23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74441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196752"/>
            <a:ext cx="374441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57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1599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Волопас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072" y="711860"/>
            <a:ext cx="3888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 на </a:t>
            </a:r>
            <a:r>
              <a:rPr lang="ru-RU" dirty="0" err="1" smtClean="0"/>
              <a:t>всій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, </a:t>
            </a:r>
            <a:r>
              <a:rPr lang="ru-RU" dirty="0" err="1" smtClean="0"/>
              <a:t>найкращі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</a:t>
            </a:r>
            <a:r>
              <a:rPr lang="ru-RU" dirty="0" err="1" smtClean="0"/>
              <a:t>спостереження</a:t>
            </a:r>
            <a:r>
              <a:rPr lang="ru-RU" dirty="0" smtClean="0"/>
              <a:t> з лютого по </a:t>
            </a:r>
            <a:r>
              <a:rPr lang="ru-RU" dirty="0" err="1" smtClean="0"/>
              <a:t>серпень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Формується</a:t>
            </a:r>
            <a:r>
              <a:rPr lang="ru-RU" dirty="0" smtClean="0"/>
              <a:t> великим астеризмом, </a:t>
            </a:r>
            <a:r>
              <a:rPr lang="ru-RU" dirty="0" err="1" smtClean="0"/>
              <a:t>який</a:t>
            </a:r>
            <a:r>
              <a:rPr lang="ru-RU" dirty="0" smtClean="0"/>
              <a:t> є </a:t>
            </a:r>
            <a:r>
              <a:rPr lang="ru-RU" dirty="0" err="1" smtClean="0"/>
              <a:t>визначальним</a:t>
            </a:r>
            <a:r>
              <a:rPr lang="ru-RU" dirty="0" smtClean="0"/>
              <a:t> для </a:t>
            </a:r>
            <a:r>
              <a:rPr lang="ru-RU" dirty="0" err="1" smtClean="0"/>
              <a:t>вигляду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 </a:t>
            </a:r>
            <a:r>
              <a:rPr lang="ru-RU" dirty="0" err="1" smtClean="0"/>
              <a:t>Зустрічаються</a:t>
            </a:r>
            <a:r>
              <a:rPr lang="ru-RU" dirty="0" smtClean="0"/>
              <a:t>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назви</a:t>
            </a:r>
            <a:r>
              <a:rPr lang="ru-RU" dirty="0" smtClean="0"/>
              <a:t> астеризму — </a:t>
            </a:r>
            <a:r>
              <a:rPr lang="ru-RU" dirty="0" err="1" smtClean="0"/>
              <a:t>Ескімо</a:t>
            </a:r>
            <a:r>
              <a:rPr lang="ru-RU" dirty="0" smtClean="0"/>
              <a:t>, </a:t>
            </a:r>
            <a:r>
              <a:rPr lang="ru-RU" dirty="0" err="1" smtClean="0"/>
              <a:t>Повітряний</a:t>
            </a:r>
            <a:r>
              <a:rPr lang="ru-RU" dirty="0" smtClean="0"/>
              <a:t> </a:t>
            </a:r>
            <a:r>
              <a:rPr lang="ru-RU" dirty="0" err="1" smtClean="0"/>
              <a:t>Змій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Парашут</a:t>
            </a:r>
            <a:r>
              <a:rPr lang="ru-RU" dirty="0" smtClean="0"/>
              <a:t>.</a:t>
            </a:r>
          </a:p>
          <a:p>
            <a:r>
              <a:rPr lang="ru-RU" dirty="0" smtClean="0"/>
              <a:t>Зоря Тау Волопаса </a:t>
            </a:r>
            <a:r>
              <a:rPr lang="ru-RU" dirty="0" err="1" smtClean="0"/>
              <a:t>має</a:t>
            </a:r>
            <a:r>
              <a:rPr lang="ru-RU" dirty="0" smtClean="0"/>
              <a:t> планету </a:t>
            </a:r>
            <a:r>
              <a:rPr lang="ru-RU" dirty="0" err="1" smtClean="0"/>
              <a:t>класу</a:t>
            </a:r>
            <a:r>
              <a:rPr lang="ru-RU" dirty="0" smtClean="0"/>
              <a:t> </a:t>
            </a:r>
            <a:r>
              <a:rPr lang="ru-RU" dirty="0" err="1" smtClean="0"/>
              <a:t>Гарячий</a:t>
            </a:r>
            <a:r>
              <a:rPr lang="ru-RU" dirty="0" smtClean="0"/>
              <a:t> </a:t>
            </a:r>
            <a:r>
              <a:rPr lang="ru-RU" dirty="0" err="1" smtClean="0"/>
              <a:t>Юпітер</a:t>
            </a:r>
            <a:r>
              <a:rPr lang="ru-RU" dirty="0" smtClean="0"/>
              <a:t>. Одна з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досліджуваних</a:t>
            </a:r>
            <a:r>
              <a:rPr lang="ru-RU" dirty="0" smtClean="0"/>
              <a:t> </a:t>
            </a:r>
            <a:r>
              <a:rPr lang="ru-RU" dirty="0" err="1" smtClean="0"/>
              <a:t>екзопланет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 err="1" smtClean="0"/>
              <a:t>сузір'ї</a:t>
            </a:r>
            <a:r>
              <a:rPr lang="ru-RU" dirty="0" smtClean="0"/>
              <a:t> </a:t>
            </a:r>
            <a:r>
              <a:rPr lang="ru-RU" dirty="0" err="1" smtClean="0"/>
              <a:t>міститься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подвійних</a:t>
            </a:r>
            <a:r>
              <a:rPr lang="ru-RU" dirty="0" smtClean="0"/>
              <a:t> </a:t>
            </a:r>
            <a:r>
              <a:rPr lang="ru-RU" dirty="0" err="1" smtClean="0"/>
              <a:t>зір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досліджувати</a:t>
            </a:r>
            <a:r>
              <a:rPr lang="ru-RU" dirty="0" smtClean="0"/>
              <a:t> </a:t>
            </a:r>
            <a:r>
              <a:rPr lang="ru-RU" dirty="0" err="1" smtClean="0"/>
              <a:t>любительським</a:t>
            </a:r>
            <a:r>
              <a:rPr lang="ru-RU" dirty="0" smtClean="0"/>
              <a:t> телескопом.</a:t>
            </a:r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130" y="188640"/>
            <a:ext cx="4552127" cy="228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85600"/>
            <a:ext cx="47625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48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3069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Волосся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Вероніки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39604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Займає</a:t>
            </a:r>
            <a:r>
              <a:rPr lang="ru-RU" dirty="0" smtClean="0"/>
              <a:t> на </a:t>
            </a:r>
            <a:r>
              <a:rPr lang="ru-RU" dirty="0" err="1" smtClean="0"/>
              <a:t>небі</a:t>
            </a:r>
            <a:r>
              <a:rPr lang="ru-RU" dirty="0" smtClean="0"/>
              <a:t> </a:t>
            </a:r>
            <a:r>
              <a:rPr lang="ru-RU" dirty="0" err="1" smtClean="0"/>
              <a:t>площу</a:t>
            </a:r>
            <a:r>
              <a:rPr lang="ru-RU" dirty="0" smtClean="0"/>
              <a:t> у 386,5 квадратного градуса й </a:t>
            </a:r>
            <a:r>
              <a:rPr lang="ru-RU" dirty="0" err="1" smtClean="0"/>
              <a:t>містить</a:t>
            </a:r>
            <a:r>
              <a:rPr lang="ru-RU" dirty="0" smtClean="0"/>
              <a:t> 64 </a:t>
            </a:r>
            <a:r>
              <a:rPr lang="ru-RU" dirty="0" err="1" smtClean="0"/>
              <a:t>зірки</a:t>
            </a:r>
            <a:r>
              <a:rPr lang="ru-RU" dirty="0" smtClean="0"/>
              <a:t>, </a:t>
            </a:r>
            <a:r>
              <a:rPr lang="ru-RU" dirty="0" err="1" smtClean="0"/>
              <a:t>видимі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оком, з них </a:t>
            </a:r>
            <a:r>
              <a:rPr lang="ru-RU" dirty="0" err="1" smtClean="0"/>
              <a:t>яскравіше</a:t>
            </a:r>
            <a:r>
              <a:rPr lang="ru-RU" dirty="0" smtClean="0"/>
              <a:t> 6</a:t>
            </a:r>
            <a:r>
              <a:rPr lang="en-US" dirty="0" smtClean="0"/>
              <a:t>m — 50.</a:t>
            </a:r>
            <a:endParaRPr lang="uk-UA" dirty="0" smtClean="0"/>
          </a:p>
          <a:p>
            <a:r>
              <a:rPr lang="ru-RU" dirty="0" err="1" smtClean="0"/>
              <a:t>Волосся</a:t>
            </a:r>
            <a:r>
              <a:rPr lang="ru-RU" dirty="0" smtClean="0"/>
              <a:t> </a:t>
            </a:r>
            <a:r>
              <a:rPr lang="ru-RU" dirty="0" err="1" smtClean="0"/>
              <a:t>Вероніки</a:t>
            </a:r>
            <a:r>
              <a:rPr lang="ru-RU" dirty="0" smtClean="0"/>
              <a:t> </a:t>
            </a:r>
            <a:r>
              <a:rPr lang="ru-RU" dirty="0" err="1" smtClean="0"/>
              <a:t>одне</a:t>
            </a:r>
            <a:r>
              <a:rPr lang="ru-RU" dirty="0" smtClean="0"/>
              <a:t> з </a:t>
            </a:r>
            <a:r>
              <a:rPr lang="ru-RU" dirty="0" err="1" smtClean="0"/>
              <a:t>небагатьох</a:t>
            </a:r>
            <a:r>
              <a:rPr lang="ru-RU" dirty="0" smtClean="0"/>
              <a:t> </a:t>
            </a:r>
            <a:r>
              <a:rPr lang="ru-RU" dirty="0" err="1" smtClean="0"/>
              <a:t>сузір'їв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отримали</a:t>
            </a:r>
            <a:r>
              <a:rPr lang="ru-RU" dirty="0" smtClean="0"/>
              <a:t> </a:t>
            </a:r>
            <a:r>
              <a:rPr lang="ru-RU" dirty="0" err="1" smtClean="0"/>
              <a:t>назву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історичної</a:t>
            </a:r>
            <a:r>
              <a:rPr lang="ru-RU" dirty="0" smtClean="0"/>
              <a:t> </a:t>
            </a:r>
            <a:r>
              <a:rPr lang="ru-RU" dirty="0" err="1" smtClean="0"/>
              <a:t>персони</a:t>
            </a:r>
            <a:r>
              <a:rPr lang="ru-RU" dirty="0" smtClean="0"/>
              <a:t> — </a:t>
            </a:r>
            <a:r>
              <a:rPr lang="ru-RU" dirty="0" err="1" smtClean="0"/>
              <a:t>Береніки</a:t>
            </a:r>
            <a:r>
              <a:rPr lang="ru-RU" dirty="0" smtClean="0"/>
              <a:t> </a:t>
            </a:r>
            <a:r>
              <a:rPr lang="en-US" dirty="0" smtClean="0"/>
              <a:t>II, </a:t>
            </a:r>
            <a:r>
              <a:rPr lang="ru-RU" dirty="0" err="1" smtClean="0"/>
              <a:t>дружини</a:t>
            </a:r>
            <a:r>
              <a:rPr lang="ru-RU" dirty="0" smtClean="0"/>
              <a:t> правителя </a:t>
            </a:r>
            <a:r>
              <a:rPr lang="ru-RU" dirty="0" err="1" smtClean="0"/>
              <a:t>Стародавнього</a:t>
            </a:r>
            <a:r>
              <a:rPr lang="ru-RU" dirty="0" smtClean="0"/>
              <a:t> </a:t>
            </a:r>
            <a:r>
              <a:rPr lang="ru-RU" dirty="0" err="1" smtClean="0"/>
              <a:t>Єгипту</a:t>
            </a:r>
            <a:r>
              <a:rPr lang="ru-RU" dirty="0" smtClean="0"/>
              <a:t> Птолемея </a:t>
            </a:r>
            <a:r>
              <a:rPr lang="ru-RU" dirty="0" err="1" smtClean="0"/>
              <a:t>Евергета</a:t>
            </a:r>
            <a:r>
              <a:rPr lang="ru-RU" dirty="0" smtClean="0"/>
              <a:t>. За легендою </a:t>
            </a:r>
            <a:r>
              <a:rPr lang="ru-RU" dirty="0" err="1" smtClean="0"/>
              <a:t>Береніка</a:t>
            </a:r>
            <a:r>
              <a:rPr lang="ru-RU" dirty="0" smtClean="0"/>
              <a:t> </a:t>
            </a:r>
            <a:r>
              <a:rPr lang="ru-RU" dirty="0" err="1" smtClean="0"/>
              <a:t>віддала</a:t>
            </a:r>
            <a:r>
              <a:rPr lang="ru-RU" dirty="0" smtClean="0"/>
              <a:t> в жертву </a:t>
            </a:r>
            <a:r>
              <a:rPr lang="ru-RU" dirty="0" err="1" smtClean="0"/>
              <a:t>своє</a:t>
            </a:r>
            <a:r>
              <a:rPr lang="ru-RU" dirty="0" smtClean="0"/>
              <a:t> </a:t>
            </a:r>
            <a:r>
              <a:rPr lang="ru-RU" dirty="0" err="1" smtClean="0"/>
              <a:t>довге</a:t>
            </a:r>
            <a:r>
              <a:rPr lang="ru-RU" dirty="0" smtClean="0"/>
              <a:t> </a:t>
            </a:r>
            <a:r>
              <a:rPr lang="ru-RU" dirty="0" err="1" smtClean="0"/>
              <a:t>гарне</a:t>
            </a:r>
            <a:r>
              <a:rPr lang="ru-RU" dirty="0" smtClean="0"/>
              <a:t> </a:t>
            </a:r>
            <a:r>
              <a:rPr lang="ru-RU" dirty="0" err="1" smtClean="0"/>
              <a:t>волосся</a:t>
            </a:r>
            <a:r>
              <a:rPr lang="ru-RU" dirty="0" smtClean="0"/>
              <a:t> як жертву </a:t>
            </a:r>
            <a:r>
              <a:rPr lang="ru-RU" dirty="0" err="1" smtClean="0"/>
              <a:t>Афродіті</a:t>
            </a:r>
            <a:r>
              <a:rPr lang="ru-RU" dirty="0" smtClean="0"/>
              <a:t> на знак </a:t>
            </a:r>
            <a:r>
              <a:rPr lang="ru-RU" dirty="0" err="1" smtClean="0"/>
              <a:t>подяки</a:t>
            </a:r>
            <a:r>
              <a:rPr lang="ru-RU" dirty="0" smtClean="0"/>
              <a:t> за перемогу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чоловіка</a:t>
            </a:r>
            <a:r>
              <a:rPr lang="ru-RU" dirty="0" smtClean="0"/>
              <a:t> над </a:t>
            </a:r>
            <a:r>
              <a:rPr lang="ru-RU" dirty="0" err="1" smtClean="0"/>
              <a:t>сирійцями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Сукупність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</a:t>
            </a:r>
            <a:r>
              <a:rPr lang="ru-RU" dirty="0" err="1" smtClean="0"/>
              <a:t>розташованих</a:t>
            </a:r>
            <a:r>
              <a:rPr lang="ru-RU" dirty="0" smtClean="0"/>
              <a:t> </a:t>
            </a:r>
            <a:r>
              <a:rPr lang="ru-RU" dirty="0" err="1" smtClean="0"/>
              <a:t>зір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здавна</a:t>
            </a:r>
            <a:r>
              <a:rPr lang="ru-RU" dirty="0" smtClean="0"/>
              <a:t> </a:t>
            </a:r>
            <a:r>
              <a:rPr lang="ru-RU" dirty="0" err="1" smtClean="0"/>
              <a:t>розпізнавалась</a:t>
            </a:r>
            <a:r>
              <a:rPr lang="ru-RU" dirty="0" smtClean="0"/>
              <a:t> як </a:t>
            </a:r>
            <a:r>
              <a:rPr lang="ru-RU" dirty="0" err="1" smtClean="0"/>
              <a:t>окремий</a:t>
            </a:r>
            <a:r>
              <a:rPr lang="ru-RU" dirty="0" smtClean="0"/>
              <a:t> астеризм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55" y="186250"/>
            <a:ext cx="49053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77072"/>
            <a:ext cx="338437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25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1200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Ворон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0872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</a:t>
            </a:r>
            <a:r>
              <a:rPr lang="ru-RU" dirty="0" err="1" smtClean="0"/>
              <a:t>зоряного</a:t>
            </a:r>
            <a:r>
              <a:rPr lang="ru-RU" dirty="0" smtClean="0"/>
              <a:t> неба, </a:t>
            </a:r>
            <a:r>
              <a:rPr lang="ru-RU" dirty="0" err="1" smtClean="0"/>
              <a:t>розташоване</a:t>
            </a:r>
            <a:r>
              <a:rPr lang="ru-RU" dirty="0" smtClean="0"/>
              <a:t> </a:t>
            </a:r>
            <a:r>
              <a:rPr lang="ru-RU" dirty="0" err="1" smtClean="0"/>
              <a:t>сузір'ями</a:t>
            </a:r>
            <a:r>
              <a:rPr lang="ru-RU" dirty="0" smtClean="0"/>
              <a:t> </a:t>
            </a:r>
            <a:r>
              <a:rPr lang="ru-RU" dirty="0" err="1" smtClean="0"/>
              <a:t>Діви</a:t>
            </a:r>
            <a:r>
              <a:rPr lang="ru-RU" dirty="0" smtClean="0"/>
              <a:t> і </a:t>
            </a:r>
            <a:r>
              <a:rPr lang="ru-RU" dirty="0" err="1" smtClean="0"/>
              <a:t>Гідри</a:t>
            </a:r>
            <a:r>
              <a:rPr lang="ru-RU" dirty="0" smtClean="0"/>
              <a:t>.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найкращі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</a:t>
            </a:r>
            <a:r>
              <a:rPr lang="ru-RU" dirty="0" err="1" smtClean="0"/>
              <a:t>видимості</a:t>
            </a:r>
            <a:r>
              <a:rPr lang="ru-RU" dirty="0" smtClean="0"/>
              <a:t> у </a:t>
            </a:r>
            <a:r>
              <a:rPr lang="ru-RU" dirty="0" err="1" smtClean="0"/>
              <a:t>квітні-травні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4" y="1772816"/>
            <a:ext cx="28575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15" y="4221088"/>
            <a:ext cx="367240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032447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13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1582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Геркулес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40768"/>
            <a:ext cx="2286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П'яте</a:t>
            </a:r>
            <a:r>
              <a:rPr lang="ru-RU" dirty="0" smtClean="0"/>
              <a:t> за </a:t>
            </a:r>
            <a:r>
              <a:rPr lang="ru-RU" dirty="0" err="1" smtClean="0"/>
              <a:t>площею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з тих,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використовуються</a:t>
            </a:r>
            <a:r>
              <a:rPr lang="ru-RU" dirty="0" smtClean="0"/>
              <a:t> </a:t>
            </a:r>
            <a:r>
              <a:rPr lang="ru-RU" dirty="0" err="1" smtClean="0"/>
              <a:t>сьогодні</a:t>
            </a:r>
            <a:r>
              <a:rPr lang="ru-RU" dirty="0" smtClean="0"/>
              <a:t> в </a:t>
            </a:r>
            <a:r>
              <a:rPr lang="ru-RU" dirty="0" err="1" smtClean="0"/>
              <a:t>астрономії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На </a:t>
            </a:r>
            <a:r>
              <a:rPr lang="ru-RU" dirty="0" err="1" smtClean="0"/>
              <a:t>орбітах</a:t>
            </a:r>
            <a:r>
              <a:rPr lang="ru-RU" dirty="0" smtClean="0"/>
              <a:t> 11 </a:t>
            </a:r>
            <a:r>
              <a:rPr lang="ru-RU" dirty="0" err="1" smtClean="0"/>
              <a:t>зірок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Геркулеса </a:t>
            </a:r>
            <a:r>
              <a:rPr lang="ru-RU" dirty="0" err="1" smtClean="0"/>
              <a:t>відкрито</a:t>
            </a:r>
            <a:r>
              <a:rPr lang="ru-RU" dirty="0" smtClean="0"/>
              <a:t> </a:t>
            </a:r>
            <a:r>
              <a:rPr lang="ru-RU" dirty="0" err="1" smtClean="0"/>
              <a:t>планети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349" y="352872"/>
            <a:ext cx="3865612" cy="255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496" y="2708920"/>
            <a:ext cx="331236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88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Гідра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360" y="1052736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Найбільше</a:t>
            </a:r>
            <a:r>
              <a:rPr lang="ru-RU" dirty="0" smtClean="0"/>
              <a:t> за </a:t>
            </a:r>
            <a:r>
              <a:rPr lang="ru-RU" dirty="0" err="1" smtClean="0"/>
              <a:t>площею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Незважаючи</a:t>
            </a:r>
            <a:r>
              <a:rPr lang="ru-RU" dirty="0" smtClean="0"/>
              <a:t> на </a:t>
            </a:r>
            <a:r>
              <a:rPr lang="ru-RU" dirty="0" err="1" smtClean="0"/>
              <a:t>свої</a:t>
            </a:r>
            <a:r>
              <a:rPr lang="ru-RU" dirty="0" smtClean="0"/>
              <a:t> </a:t>
            </a:r>
            <a:r>
              <a:rPr lang="ru-RU" dirty="0" err="1" smtClean="0"/>
              <a:t>розміри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Гідри</a:t>
            </a:r>
            <a:r>
              <a:rPr lang="ru-RU" dirty="0" smtClean="0"/>
              <a:t>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одну </a:t>
            </a:r>
            <a:r>
              <a:rPr lang="ru-RU" dirty="0" err="1" smtClean="0"/>
              <a:t>яскраву</a:t>
            </a:r>
            <a:r>
              <a:rPr lang="ru-RU" dirty="0" smtClean="0"/>
              <a:t> зорю — </a:t>
            </a:r>
            <a:r>
              <a:rPr lang="ru-RU" dirty="0" err="1" smtClean="0"/>
              <a:t>Альфард</a:t>
            </a:r>
            <a:r>
              <a:rPr lang="ru-RU" dirty="0" smtClean="0"/>
              <a:t>, яка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видиму</a:t>
            </a:r>
            <a:r>
              <a:rPr lang="ru-RU" dirty="0" smtClean="0"/>
              <a:t> </a:t>
            </a:r>
            <a:r>
              <a:rPr lang="ru-RU" dirty="0" err="1" smtClean="0"/>
              <a:t>зоряну</a:t>
            </a:r>
            <a:r>
              <a:rPr lang="ru-RU" dirty="0" smtClean="0"/>
              <a:t> величину 1,98. </a:t>
            </a:r>
            <a:r>
              <a:rPr lang="ru-RU" dirty="0" err="1" smtClean="0"/>
              <a:t>Альфард</a:t>
            </a:r>
            <a:r>
              <a:rPr lang="ru-RU" dirty="0" smtClean="0"/>
              <a:t> </a:t>
            </a:r>
            <a:r>
              <a:rPr lang="ru-RU" dirty="0" err="1" smtClean="0"/>
              <a:t>хоч</a:t>
            </a:r>
            <a:r>
              <a:rPr lang="ru-RU" dirty="0" smtClean="0"/>
              <a:t> і </a:t>
            </a:r>
            <a:r>
              <a:rPr lang="ru-RU" dirty="0" err="1" smtClean="0"/>
              <a:t>означає</a:t>
            </a:r>
            <a:r>
              <a:rPr lang="ru-RU" dirty="0" smtClean="0"/>
              <a:t> в </a:t>
            </a:r>
            <a:r>
              <a:rPr lang="ru-RU" dirty="0" err="1" smtClean="0"/>
              <a:t>перекладі</a:t>
            </a:r>
            <a:r>
              <a:rPr lang="ru-RU" dirty="0" smtClean="0"/>
              <a:t> з </a:t>
            </a:r>
            <a:r>
              <a:rPr lang="ru-RU" dirty="0" err="1" smtClean="0"/>
              <a:t>арабської</a:t>
            </a:r>
            <a:r>
              <a:rPr lang="ru-RU" dirty="0" smtClean="0"/>
              <a:t> «</a:t>
            </a:r>
            <a:r>
              <a:rPr lang="ru-RU" dirty="0" err="1" smtClean="0"/>
              <a:t>одинак</a:t>
            </a:r>
            <a:r>
              <a:rPr lang="ru-RU" dirty="0" smtClean="0"/>
              <a:t>» є </a:t>
            </a:r>
            <a:r>
              <a:rPr lang="ru-RU" dirty="0" err="1" smtClean="0"/>
              <a:t>подвійною</a:t>
            </a:r>
            <a:r>
              <a:rPr lang="ru-RU" dirty="0" smtClean="0"/>
              <a:t> зорею.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35" y="2924944"/>
            <a:ext cx="417646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38" y="2924944"/>
            <a:ext cx="436749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26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1770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Годинник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573" y="1351508"/>
            <a:ext cx="33661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неяскраве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Містить</a:t>
            </a:r>
            <a:r>
              <a:rPr lang="ru-RU" dirty="0" smtClean="0"/>
              <a:t> 35 </a:t>
            </a:r>
            <a:r>
              <a:rPr lang="ru-RU" dirty="0" err="1" smtClean="0"/>
              <a:t>зірок</a:t>
            </a:r>
            <a:r>
              <a:rPr lang="ru-RU" dirty="0" smtClean="0"/>
              <a:t>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неозброєних</a:t>
            </a:r>
            <a:r>
              <a:rPr lang="ru-RU" dirty="0" smtClean="0"/>
              <a:t> оком.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не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3" y="3404509"/>
            <a:ext cx="28575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88" y="666274"/>
            <a:ext cx="4741747" cy="561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3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Сузір</a:t>
            </a:r>
            <a:r>
              <a:rPr lang="en-US" sz="2000" dirty="0" smtClean="0"/>
              <a:t>’</a:t>
            </a:r>
            <a:r>
              <a:rPr lang="uk-UA" sz="2000" dirty="0" smtClean="0"/>
              <a:t>я – </a:t>
            </a:r>
            <a:r>
              <a:rPr lang="ru-RU" sz="2000" dirty="0" smtClean="0"/>
              <a:t>одна з 88 </a:t>
            </a:r>
            <a:r>
              <a:rPr lang="ru-RU" sz="2000" dirty="0" err="1" smtClean="0"/>
              <a:t>ділянок</a:t>
            </a:r>
            <a:r>
              <a:rPr lang="ru-RU" sz="2000" dirty="0" smtClean="0"/>
              <a:t>, на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поділена</a:t>
            </a:r>
            <a:r>
              <a:rPr lang="ru-RU" sz="2000" dirty="0" smtClean="0"/>
              <a:t> </a:t>
            </a:r>
            <a:r>
              <a:rPr lang="ru-RU" sz="2000" dirty="0" err="1" smtClean="0"/>
              <a:t>небесна</a:t>
            </a:r>
            <a:r>
              <a:rPr lang="ru-RU" sz="2000" dirty="0" smtClean="0"/>
              <a:t> сфера. У </a:t>
            </a:r>
            <a:r>
              <a:rPr lang="ru-RU" sz="2000" dirty="0" err="1" smtClean="0"/>
              <a:t>менш</a:t>
            </a:r>
            <a:r>
              <a:rPr lang="ru-RU" sz="2000" dirty="0" smtClean="0"/>
              <a:t> формальному </a:t>
            </a:r>
            <a:r>
              <a:rPr lang="ru-RU" sz="2000" dirty="0" err="1" smtClean="0"/>
              <a:t>контексті</a:t>
            </a:r>
            <a:r>
              <a:rPr lang="ru-RU" sz="2000" dirty="0" smtClean="0"/>
              <a:t> </a:t>
            </a:r>
            <a:r>
              <a:rPr lang="ru-RU" sz="2000" dirty="0" err="1" smtClean="0"/>
              <a:t>термін</a:t>
            </a:r>
            <a:r>
              <a:rPr lang="ru-RU" sz="2000" dirty="0" smtClean="0"/>
              <a:t> </a:t>
            </a:r>
            <a:r>
              <a:rPr lang="ru-RU" sz="2000" dirty="0" err="1" smtClean="0"/>
              <a:t>вживається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назви</a:t>
            </a:r>
            <a:r>
              <a:rPr lang="ru-RU" sz="2000" dirty="0" smtClean="0"/>
              <a:t> </a:t>
            </a:r>
            <a:r>
              <a:rPr lang="ru-RU" sz="2000" dirty="0" err="1" smtClean="0"/>
              <a:t>групи</a:t>
            </a:r>
            <a:r>
              <a:rPr lang="ru-RU" sz="2000" dirty="0" smtClean="0"/>
              <a:t> </a:t>
            </a:r>
            <a:r>
              <a:rPr lang="ru-RU" sz="2000" dirty="0" err="1" smtClean="0"/>
              <a:t>зір</a:t>
            </a:r>
            <a:r>
              <a:rPr lang="ru-RU" sz="2000" dirty="0" smtClean="0"/>
              <a:t>, </a:t>
            </a:r>
            <a:r>
              <a:rPr lang="ru-RU" sz="2000" dirty="0" err="1" smtClean="0"/>
              <a:t>взаємне</a:t>
            </a:r>
            <a:r>
              <a:rPr lang="ru-RU" sz="2000" dirty="0" smtClean="0"/>
              <a:t> </a:t>
            </a:r>
            <a:r>
              <a:rPr lang="ru-RU" sz="2000" dirty="0" err="1" smtClean="0"/>
              <a:t>розташування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яких</a:t>
            </a:r>
            <a:r>
              <a:rPr lang="ru-RU" sz="2000" dirty="0" smtClean="0"/>
              <a:t> </a:t>
            </a:r>
            <a:r>
              <a:rPr lang="ru-RU" sz="2000" dirty="0" err="1" smtClean="0"/>
              <a:t>складає</a:t>
            </a:r>
            <a:r>
              <a:rPr lang="ru-RU" sz="2000" dirty="0" smtClean="0"/>
              <a:t> </a:t>
            </a:r>
            <a:r>
              <a:rPr lang="ru-RU" sz="2000" dirty="0" err="1" smtClean="0"/>
              <a:t>якусь</a:t>
            </a:r>
            <a:r>
              <a:rPr lang="ru-RU" sz="2000" dirty="0" smtClean="0"/>
              <a:t> </a:t>
            </a:r>
            <a:r>
              <a:rPr lang="ru-RU" sz="2000" dirty="0" err="1" smtClean="0"/>
              <a:t>фігуру</a:t>
            </a:r>
            <a:r>
              <a:rPr lang="ru-RU" sz="2000" dirty="0" smtClean="0"/>
              <a:t> </a:t>
            </a:r>
            <a:r>
              <a:rPr lang="ru-RU" sz="2000" dirty="0" err="1" smtClean="0"/>
              <a:t>чи</a:t>
            </a:r>
            <a:r>
              <a:rPr lang="ru-RU" sz="2000" dirty="0" smtClean="0"/>
              <a:t> контур.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613118"/>
            <a:ext cx="4320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Зорі</a:t>
            </a:r>
            <a:r>
              <a:rPr lang="ru-RU" sz="2000" dirty="0" smtClean="0"/>
              <a:t> в </a:t>
            </a:r>
            <a:r>
              <a:rPr lang="ru-RU" sz="2000" dirty="0" err="1" smtClean="0"/>
              <a:t>сузір'ї</a:t>
            </a:r>
            <a:r>
              <a:rPr lang="ru-RU" sz="2000" dirty="0" smtClean="0"/>
              <a:t> </a:t>
            </a:r>
            <a:r>
              <a:rPr lang="ru-RU" sz="2000" dirty="0" err="1" smtClean="0"/>
              <a:t>рідко</a:t>
            </a:r>
            <a:r>
              <a:rPr lang="ru-RU" sz="2000" dirty="0" smtClean="0"/>
              <a:t> </a:t>
            </a:r>
            <a:r>
              <a:rPr lang="ru-RU" sz="2000" dirty="0" err="1" smtClean="0"/>
              <a:t>мають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якийсь</a:t>
            </a:r>
            <a:r>
              <a:rPr lang="ru-RU" sz="2000" dirty="0" smtClean="0"/>
              <a:t> </a:t>
            </a:r>
            <a:r>
              <a:rPr lang="ru-RU" sz="2000" dirty="0" err="1" smtClean="0"/>
              <a:t>зв'язок</a:t>
            </a:r>
            <a:r>
              <a:rPr lang="ru-RU" sz="2000" dirty="0" smtClean="0"/>
              <a:t> одна з одною. </a:t>
            </a:r>
            <a:r>
              <a:rPr lang="ru-RU" sz="2000" dirty="0" err="1" smtClean="0"/>
              <a:t>Насправді</a:t>
            </a:r>
            <a:r>
              <a:rPr lang="ru-RU" sz="2000" dirty="0" smtClean="0"/>
              <a:t> вони </a:t>
            </a:r>
            <a:r>
              <a:rPr lang="ru-RU" sz="2000" dirty="0" err="1" smtClean="0"/>
              <a:t>розташовані</a:t>
            </a:r>
            <a:r>
              <a:rPr lang="ru-RU" sz="2000" dirty="0" smtClean="0"/>
              <a:t> в </a:t>
            </a:r>
            <a:r>
              <a:rPr lang="ru-RU" sz="2000" dirty="0" err="1" smtClean="0"/>
              <a:t>нашій</a:t>
            </a:r>
            <a:r>
              <a:rPr lang="ru-RU" sz="2000" dirty="0" smtClean="0"/>
              <a:t> </a:t>
            </a:r>
            <a:r>
              <a:rPr lang="ru-RU" sz="2000" dirty="0" err="1" smtClean="0"/>
              <a:t>галактиці</a:t>
            </a:r>
            <a:r>
              <a:rPr lang="ru-RU" sz="2000" dirty="0" smtClean="0"/>
              <a:t> далеко одна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одної</a:t>
            </a:r>
            <a:r>
              <a:rPr lang="ru-RU" sz="2000" dirty="0" smtClean="0"/>
              <a:t> і </a:t>
            </a:r>
            <a:r>
              <a:rPr lang="ru-RU" sz="2000" dirty="0" err="1" smtClean="0"/>
              <a:t>лише</a:t>
            </a:r>
            <a:r>
              <a:rPr lang="ru-RU" sz="2000" dirty="0" smtClean="0"/>
              <a:t> </a:t>
            </a:r>
            <a:r>
              <a:rPr lang="ru-RU" sz="2000" dirty="0" err="1" smtClean="0"/>
              <a:t>випадково</a:t>
            </a:r>
            <a:r>
              <a:rPr lang="ru-RU" sz="2000" dirty="0" smtClean="0"/>
              <a:t> </a:t>
            </a:r>
            <a:r>
              <a:rPr lang="ru-RU" sz="2000" dirty="0" err="1" smtClean="0"/>
              <a:t>опиняються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поруч</a:t>
            </a:r>
            <a:r>
              <a:rPr lang="ru-RU" sz="2000" dirty="0" smtClean="0"/>
              <a:t>, </a:t>
            </a:r>
            <a:r>
              <a:rPr lang="ru-RU" sz="2000" dirty="0" err="1" smtClean="0"/>
              <a:t>якщо</a:t>
            </a:r>
            <a:r>
              <a:rPr lang="ru-RU" sz="2000" dirty="0" smtClean="0"/>
              <a:t> </a:t>
            </a:r>
            <a:r>
              <a:rPr lang="ru-RU" sz="2000" dirty="0" err="1" smtClean="0"/>
              <a:t>їх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розглядати</a:t>
            </a:r>
            <a:r>
              <a:rPr lang="ru-RU" sz="2000" dirty="0" smtClean="0"/>
              <a:t> </a:t>
            </a:r>
            <a:r>
              <a:rPr lang="ru-RU" sz="2000" dirty="0" err="1" smtClean="0"/>
              <a:t>саме</a:t>
            </a:r>
            <a:r>
              <a:rPr lang="ru-RU" sz="2000" dirty="0" smtClean="0"/>
              <a:t> з </a:t>
            </a:r>
            <a:r>
              <a:rPr lang="ru-RU" sz="2000" dirty="0" err="1" smtClean="0"/>
              <a:t>Землі</a:t>
            </a:r>
            <a:r>
              <a:rPr lang="ru-RU" sz="2000" dirty="0" smtClean="0"/>
              <a:t>. </a:t>
            </a:r>
            <a:r>
              <a:rPr lang="ru-RU" sz="2000" dirty="0" err="1" smtClean="0"/>
              <a:t>Цікавий</a:t>
            </a:r>
            <a:r>
              <a:rPr lang="ru-RU" sz="2000" dirty="0" smtClean="0"/>
              <a:t> </a:t>
            </a:r>
            <a:r>
              <a:rPr lang="ru-RU" sz="2000" dirty="0" err="1" smtClean="0"/>
              <a:t>виняток</a:t>
            </a:r>
            <a:r>
              <a:rPr lang="ru-RU" sz="2000" dirty="0" smtClean="0"/>
              <a:t>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цього</a:t>
            </a:r>
            <a:r>
              <a:rPr lang="ru-RU" sz="2000" dirty="0" smtClean="0"/>
              <a:t> правила становить </a:t>
            </a:r>
            <a:r>
              <a:rPr lang="ru-RU" sz="2000" dirty="0" err="1" smtClean="0"/>
              <a:t>група</a:t>
            </a:r>
            <a:r>
              <a:rPr lang="ru-RU" sz="2000" dirty="0" smtClean="0"/>
              <a:t> </a:t>
            </a:r>
            <a:r>
              <a:rPr lang="ru-RU" sz="2000" dirty="0" err="1" smtClean="0"/>
              <a:t>зір</a:t>
            </a:r>
            <a:r>
              <a:rPr lang="ru-RU" sz="2000" dirty="0" smtClean="0"/>
              <a:t> </a:t>
            </a:r>
            <a:r>
              <a:rPr lang="ru-RU" sz="2000" dirty="0" err="1" smtClean="0"/>
              <a:t>сузір'я</a:t>
            </a:r>
            <a:r>
              <a:rPr lang="ru-RU" sz="2000" dirty="0" smtClean="0"/>
              <a:t> </a:t>
            </a:r>
            <a:r>
              <a:rPr lang="ru-RU" sz="2000" dirty="0" err="1" smtClean="0"/>
              <a:t>Великої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Ведмедиці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24847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88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1088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Голуб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24744"/>
            <a:ext cx="1925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Розташоване</a:t>
            </a:r>
            <a:r>
              <a:rPr lang="ru-RU" dirty="0" smtClean="0"/>
              <a:t> на </a:t>
            </a:r>
            <a:r>
              <a:rPr lang="ru-RU" dirty="0" err="1" smtClean="0"/>
              <a:t>південь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сузір'їв</a:t>
            </a:r>
            <a:r>
              <a:rPr lang="ru-RU" dirty="0" smtClean="0"/>
              <a:t> Великого Пса і </a:t>
            </a:r>
            <a:r>
              <a:rPr lang="ru-RU" dirty="0" err="1" smtClean="0"/>
              <a:t>Зайця</a:t>
            </a:r>
            <a:r>
              <a:rPr lang="ru-RU" dirty="0" smtClean="0"/>
              <a:t>. </a:t>
            </a:r>
            <a:r>
              <a:rPr lang="ru-RU" dirty="0" err="1" smtClean="0"/>
              <a:t>Містить</a:t>
            </a:r>
            <a:r>
              <a:rPr lang="ru-RU" dirty="0" smtClean="0"/>
              <a:t> 71 зорю </a:t>
            </a:r>
            <a:r>
              <a:rPr lang="ru-RU" dirty="0" err="1" smtClean="0"/>
              <a:t>видиму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</a:t>
            </a:r>
          </a:p>
          <a:p>
            <a:endParaRPr lang="ru-RU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1633"/>
            <a:ext cx="3782938" cy="332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68960"/>
            <a:ext cx="475252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8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1871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Гончі</a:t>
            </a:r>
            <a:r>
              <a:rPr lang="ru-RU" sz="2800" dirty="0" smtClean="0">
                <a:solidFill>
                  <a:srgbClr val="FFFF00"/>
                </a:solidFill>
              </a:rPr>
              <a:t> Пси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2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 на </a:t>
            </a:r>
            <a:r>
              <a:rPr lang="ru-RU" dirty="0" err="1" smtClean="0"/>
              <a:t>всій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упродовж</a:t>
            </a:r>
            <a:r>
              <a:rPr lang="ru-RU" dirty="0" smtClean="0"/>
              <a:t> </a:t>
            </a:r>
            <a:r>
              <a:rPr lang="ru-RU" dirty="0" err="1" smtClean="0"/>
              <a:t>цілого</a:t>
            </a:r>
            <a:r>
              <a:rPr lang="ru-RU" dirty="0" smtClean="0"/>
              <a:t> року. </a:t>
            </a:r>
            <a:r>
              <a:rPr lang="ru-RU" dirty="0" err="1" smtClean="0"/>
              <a:t>Найкращі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</a:t>
            </a:r>
            <a:r>
              <a:rPr lang="ru-RU" dirty="0" err="1" smtClean="0"/>
              <a:t>спостереження</a:t>
            </a:r>
            <a:r>
              <a:rPr lang="ru-RU" dirty="0" smtClean="0"/>
              <a:t> у </a:t>
            </a:r>
            <a:r>
              <a:rPr lang="ru-RU" dirty="0" err="1" smtClean="0"/>
              <a:t>квітні</a:t>
            </a:r>
            <a:r>
              <a:rPr lang="ru-RU" dirty="0" smtClean="0"/>
              <a:t>. </a:t>
            </a:r>
            <a:r>
              <a:rPr lang="ru-RU" dirty="0" err="1" smtClean="0"/>
              <a:t>Містить</a:t>
            </a:r>
            <a:r>
              <a:rPr lang="ru-RU" dirty="0" smtClean="0"/>
              <a:t> 57 </a:t>
            </a:r>
            <a:r>
              <a:rPr lang="ru-RU" dirty="0" err="1" smtClean="0"/>
              <a:t>зірок</a:t>
            </a:r>
            <a:r>
              <a:rPr lang="ru-RU" dirty="0" smtClean="0"/>
              <a:t>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02678"/>
            <a:ext cx="3715891" cy="234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66421"/>
            <a:ext cx="4283968" cy="344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3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15352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Дельфін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08720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невелике</a:t>
            </a:r>
            <a:r>
              <a:rPr lang="ru-RU" dirty="0" smtClean="0"/>
              <a:t> за </a:t>
            </a:r>
            <a:r>
              <a:rPr lang="ru-RU" dirty="0" err="1" smtClean="0"/>
              <a:t>площею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розташоване</a:t>
            </a:r>
            <a:r>
              <a:rPr lang="ru-RU" dirty="0" smtClean="0"/>
              <a:t> </a:t>
            </a:r>
            <a:r>
              <a:rPr lang="ru-RU" dirty="0" err="1" smtClean="0"/>
              <a:t>поблизу</a:t>
            </a:r>
            <a:r>
              <a:rPr lang="ru-RU" dirty="0" smtClean="0"/>
              <a:t> небесного </a:t>
            </a:r>
            <a:r>
              <a:rPr lang="ru-RU" dirty="0" err="1" smtClean="0"/>
              <a:t>екватора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Найкращі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для </a:t>
            </a:r>
            <a:r>
              <a:rPr lang="ru-RU" dirty="0" err="1" smtClean="0"/>
              <a:t>спостережень</a:t>
            </a:r>
            <a:r>
              <a:rPr lang="ru-RU" dirty="0" smtClean="0"/>
              <a:t> — у </a:t>
            </a:r>
            <a:r>
              <a:rPr lang="ru-RU" dirty="0" err="1" smtClean="0"/>
              <a:t>червні-серпні</a:t>
            </a:r>
            <a:r>
              <a:rPr lang="ru-RU" dirty="0" smtClean="0"/>
              <a:t>. Видно на </a:t>
            </a:r>
            <a:r>
              <a:rPr lang="ru-RU" dirty="0" err="1" smtClean="0"/>
              <a:t>всій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 </a:t>
            </a:r>
            <a:r>
              <a:rPr lang="ru-RU" dirty="0" err="1" smtClean="0"/>
              <a:t>Стародавня</a:t>
            </a:r>
            <a:r>
              <a:rPr lang="ru-RU" dirty="0" smtClean="0"/>
              <a:t> </a:t>
            </a:r>
            <a:r>
              <a:rPr lang="ru-RU" dirty="0" err="1" smtClean="0"/>
              <a:t>українська</a:t>
            </a:r>
            <a:r>
              <a:rPr lang="ru-RU" dirty="0" smtClean="0"/>
              <a:t> </a:t>
            </a:r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— </a:t>
            </a:r>
            <a:r>
              <a:rPr lang="ru-RU" dirty="0" err="1" smtClean="0"/>
              <a:t>Криниця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36912"/>
            <a:ext cx="259727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1"/>
            <a:ext cx="5472608" cy="388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17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89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Діва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53166" y="980728"/>
            <a:ext cx="38884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зодіакальне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лежить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Левом і Терезами. У </a:t>
            </a:r>
            <a:r>
              <a:rPr lang="ru-RU" dirty="0" err="1" smtClean="0"/>
              <a:t>сузір'ї</a:t>
            </a:r>
            <a:r>
              <a:rPr lang="ru-RU" dirty="0" smtClean="0"/>
              <a:t> </a:t>
            </a:r>
            <a:r>
              <a:rPr lang="ru-RU" dirty="0" err="1" smtClean="0"/>
              <a:t>Діви</a:t>
            </a:r>
            <a:r>
              <a:rPr lang="ru-RU" dirty="0" smtClean="0"/>
              <a:t> в </a:t>
            </a:r>
            <a:r>
              <a:rPr lang="ru-RU" dirty="0" err="1" smtClean="0"/>
              <a:t>сучасну</a:t>
            </a:r>
            <a:r>
              <a:rPr lang="ru-RU" dirty="0" smtClean="0"/>
              <a:t> </a:t>
            </a:r>
            <a:r>
              <a:rPr lang="ru-RU" dirty="0" err="1" smtClean="0"/>
              <a:t>епоху</a:t>
            </a:r>
            <a:r>
              <a:rPr lang="ru-RU" dirty="0" smtClean="0"/>
              <a:t> </a:t>
            </a:r>
            <a:r>
              <a:rPr lang="ru-RU" dirty="0" err="1" smtClean="0"/>
              <a:t>розташована</a:t>
            </a:r>
            <a:r>
              <a:rPr lang="ru-RU" dirty="0" smtClean="0"/>
              <a:t> точка </a:t>
            </a:r>
            <a:r>
              <a:rPr lang="ru-RU" dirty="0" err="1" smtClean="0"/>
              <a:t>осіннього</a:t>
            </a:r>
            <a:r>
              <a:rPr lang="ru-RU" dirty="0" smtClean="0"/>
              <a:t> </a:t>
            </a:r>
            <a:r>
              <a:rPr lang="ru-RU" dirty="0" err="1" smtClean="0"/>
              <a:t>рівнодення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одне</a:t>
            </a:r>
            <a:r>
              <a:rPr lang="ru-RU" dirty="0" smtClean="0"/>
              <a:t> з </a:t>
            </a:r>
            <a:r>
              <a:rPr lang="ru-RU" dirty="0" err="1" smtClean="0"/>
              <a:t>найбільших</a:t>
            </a:r>
            <a:r>
              <a:rPr lang="ru-RU" dirty="0" smtClean="0"/>
              <a:t> </a:t>
            </a:r>
            <a:r>
              <a:rPr lang="ru-RU" dirty="0" err="1" smtClean="0"/>
              <a:t>сузір'їв</a:t>
            </a:r>
            <a:r>
              <a:rPr lang="ru-RU" dirty="0" smtClean="0"/>
              <a:t> на </a:t>
            </a:r>
            <a:r>
              <a:rPr lang="ru-RU" dirty="0" err="1" smtClean="0"/>
              <a:t>небі</a:t>
            </a:r>
            <a:r>
              <a:rPr lang="ru-RU" dirty="0" smtClean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легко </a:t>
            </a:r>
            <a:r>
              <a:rPr lang="ru-RU" dirty="0" err="1" smtClean="0"/>
              <a:t>знайти</a:t>
            </a:r>
            <a:r>
              <a:rPr lang="ru-RU" dirty="0" smtClean="0"/>
              <a:t> на </a:t>
            </a:r>
            <a:r>
              <a:rPr lang="ru-RU" dirty="0" err="1" smtClean="0"/>
              <a:t>зоряному</a:t>
            </a:r>
            <a:r>
              <a:rPr lang="ru-RU" dirty="0" smtClean="0"/>
              <a:t> </a:t>
            </a:r>
            <a:r>
              <a:rPr lang="ru-RU" dirty="0" err="1" smtClean="0"/>
              <a:t>небі</a:t>
            </a:r>
            <a:r>
              <a:rPr lang="ru-RU" dirty="0" smtClean="0"/>
              <a:t> </a:t>
            </a:r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 smtClean="0"/>
              <a:t>найяскравішій</a:t>
            </a:r>
            <a:r>
              <a:rPr lang="ru-RU" dirty="0" smtClean="0"/>
              <a:t> </a:t>
            </a:r>
            <a:r>
              <a:rPr lang="ru-RU" dirty="0" err="1" smtClean="0"/>
              <a:t>зірці</a:t>
            </a:r>
            <a:r>
              <a:rPr lang="ru-RU" dirty="0" smtClean="0"/>
              <a:t> </a:t>
            </a:r>
            <a:r>
              <a:rPr lang="ru-RU" dirty="0" err="1" smtClean="0"/>
              <a:t>Спіці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237" y="3717032"/>
            <a:ext cx="3888432" cy="26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99" y="1592678"/>
            <a:ext cx="4696445" cy="478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07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1400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Дракон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614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навколополярне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одне</a:t>
            </a:r>
            <a:r>
              <a:rPr lang="ru-RU" dirty="0" smtClean="0"/>
              <a:t> з </a:t>
            </a:r>
            <a:r>
              <a:rPr lang="ru-RU" dirty="0" err="1" smtClean="0"/>
              <a:t>найкраще</a:t>
            </a:r>
            <a:r>
              <a:rPr lang="ru-RU" dirty="0" smtClean="0"/>
              <a:t> </a:t>
            </a:r>
            <a:r>
              <a:rPr lang="ru-RU" dirty="0" err="1" smtClean="0"/>
              <a:t>вивчених</a:t>
            </a:r>
            <a:r>
              <a:rPr lang="ru-RU" dirty="0" smtClean="0"/>
              <a:t> </a:t>
            </a:r>
            <a:r>
              <a:rPr lang="ru-RU" dirty="0" err="1" smtClean="0"/>
              <a:t>сузір'їв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сузір'ї</a:t>
            </a:r>
            <a:r>
              <a:rPr lang="ru-RU" dirty="0" smtClean="0"/>
              <a:t> </a:t>
            </a:r>
            <a:r>
              <a:rPr lang="ru-RU" dirty="0" err="1" smtClean="0"/>
              <a:t>міститься</a:t>
            </a:r>
            <a:r>
              <a:rPr lang="ru-RU" dirty="0" smtClean="0"/>
              <a:t> </a:t>
            </a:r>
            <a:r>
              <a:rPr lang="ru-RU" dirty="0" err="1" smtClean="0"/>
              <a:t>зірка</a:t>
            </a:r>
            <a:r>
              <a:rPr lang="ru-RU" dirty="0" smtClean="0"/>
              <a:t> </a:t>
            </a:r>
            <a:r>
              <a:rPr lang="en-US" dirty="0" smtClean="0"/>
              <a:t>Kepler-10, </a:t>
            </a:r>
            <a:r>
              <a:rPr lang="ru-RU" dirty="0" smtClean="0"/>
              <a:t>на </a:t>
            </a:r>
            <a:r>
              <a:rPr lang="ru-RU" dirty="0" err="1" smtClean="0"/>
              <a:t>орбіті</a:t>
            </a:r>
            <a:r>
              <a:rPr lang="ru-RU" dirty="0" smtClean="0"/>
              <a:t> 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 err="1" smtClean="0"/>
              <a:t>підтверджено</a:t>
            </a:r>
            <a:r>
              <a:rPr lang="ru-RU" dirty="0" smtClean="0"/>
              <a:t> </a:t>
            </a:r>
            <a:r>
              <a:rPr lang="ru-RU" dirty="0" err="1" smtClean="0"/>
              <a:t>наявність</a:t>
            </a:r>
            <a:r>
              <a:rPr lang="ru-RU" dirty="0" smtClean="0"/>
              <a:t> </a:t>
            </a:r>
            <a:r>
              <a:rPr lang="ru-RU" dirty="0" err="1" smtClean="0"/>
              <a:t>планети</a:t>
            </a:r>
            <a:r>
              <a:rPr lang="ru-RU" dirty="0" smtClean="0"/>
              <a:t> </a:t>
            </a:r>
            <a:r>
              <a:rPr lang="en-US" dirty="0" smtClean="0"/>
              <a:t>Kepler-10b — </a:t>
            </a:r>
            <a:r>
              <a:rPr lang="ru-RU" dirty="0" err="1" smtClean="0"/>
              <a:t>найменшої</a:t>
            </a:r>
            <a:r>
              <a:rPr lang="ru-RU" dirty="0" smtClean="0"/>
              <a:t> та </a:t>
            </a:r>
            <a:r>
              <a:rPr lang="ru-RU" dirty="0" err="1" smtClean="0"/>
              <a:t>найближчої</a:t>
            </a:r>
            <a:r>
              <a:rPr lang="ru-RU" dirty="0" smtClean="0"/>
              <a:t> за </a:t>
            </a:r>
            <a:r>
              <a:rPr lang="ru-RU" dirty="0" err="1" smtClean="0"/>
              <a:t>розмірами</a:t>
            </a:r>
            <a:r>
              <a:rPr lang="ru-RU" dirty="0" smtClean="0"/>
              <a:t> до </a:t>
            </a:r>
            <a:r>
              <a:rPr lang="ru-RU" dirty="0" err="1" smtClean="0"/>
              <a:t>Землі</a:t>
            </a:r>
            <a:r>
              <a:rPr lang="ru-RU" dirty="0" smtClean="0"/>
              <a:t> </a:t>
            </a:r>
            <a:r>
              <a:rPr lang="ru-RU" dirty="0" err="1" smtClean="0"/>
              <a:t>екзопланети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05521"/>
            <a:ext cx="367739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087470"/>
            <a:ext cx="2985120" cy="350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38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1276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Ерідан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80728"/>
            <a:ext cx="3600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Простягається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небесного </a:t>
            </a:r>
            <a:r>
              <a:rPr lang="ru-RU" dirty="0" err="1" smtClean="0"/>
              <a:t>екватора</a:t>
            </a:r>
            <a:r>
              <a:rPr lang="ru-RU" dirty="0" smtClean="0"/>
              <a:t> на </a:t>
            </a:r>
            <a:r>
              <a:rPr lang="ru-RU" dirty="0" err="1" smtClean="0"/>
              <a:t>південь</a:t>
            </a:r>
            <a:r>
              <a:rPr lang="ru-RU" dirty="0" smtClean="0"/>
              <a:t> до </a:t>
            </a:r>
            <a:r>
              <a:rPr lang="ru-RU" dirty="0" err="1" smtClean="0"/>
              <a:t>схилення</a:t>
            </a:r>
            <a:r>
              <a:rPr lang="ru-RU" dirty="0" smtClean="0"/>
              <a:t> -58 °. </a:t>
            </a:r>
            <a:r>
              <a:rPr lang="ru-RU" dirty="0" err="1" smtClean="0"/>
              <a:t>Займає</a:t>
            </a:r>
            <a:r>
              <a:rPr lang="ru-RU" dirty="0" smtClean="0"/>
              <a:t> на </a:t>
            </a:r>
            <a:r>
              <a:rPr lang="ru-RU" dirty="0" err="1" smtClean="0"/>
              <a:t>небі</a:t>
            </a:r>
            <a:r>
              <a:rPr lang="ru-RU" dirty="0" smtClean="0"/>
              <a:t> </a:t>
            </a:r>
            <a:r>
              <a:rPr lang="ru-RU" dirty="0" err="1" smtClean="0"/>
              <a:t>площу</a:t>
            </a:r>
            <a:r>
              <a:rPr lang="ru-RU" dirty="0" smtClean="0"/>
              <a:t> в 1137,9 квадратного градуса (6-е за </a:t>
            </a:r>
            <a:r>
              <a:rPr lang="ru-RU" dirty="0" err="1" smtClean="0"/>
              <a:t>площею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), </a:t>
            </a:r>
            <a:r>
              <a:rPr lang="ru-RU" dirty="0" err="1" smtClean="0"/>
              <a:t>містить</a:t>
            </a:r>
            <a:r>
              <a:rPr lang="ru-RU" dirty="0" smtClean="0"/>
              <a:t> 187 </a:t>
            </a:r>
            <a:r>
              <a:rPr lang="ru-RU" dirty="0" err="1" smtClean="0"/>
              <a:t>зірок</a:t>
            </a:r>
            <a:r>
              <a:rPr lang="ru-RU" dirty="0" smtClean="0"/>
              <a:t>,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</a:t>
            </a:r>
          </a:p>
          <a:p>
            <a:endParaRPr lang="ru-RU" dirty="0" smtClean="0"/>
          </a:p>
          <a:p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давньогрецьке</a:t>
            </a:r>
            <a:r>
              <a:rPr lang="ru-RU" dirty="0" smtClean="0"/>
              <a:t> </a:t>
            </a:r>
            <a:r>
              <a:rPr lang="ru-RU" dirty="0" err="1" smtClean="0"/>
              <a:t>походження</a:t>
            </a:r>
            <a:r>
              <a:rPr lang="ru-RU" dirty="0" smtClean="0"/>
              <a:t>. В </a:t>
            </a:r>
            <a:r>
              <a:rPr lang="ru-RU" dirty="0" err="1" smtClean="0"/>
              <a:t>давньогрецькій</a:t>
            </a:r>
            <a:r>
              <a:rPr lang="ru-RU" dirty="0" smtClean="0"/>
              <a:t> </a:t>
            </a:r>
            <a:r>
              <a:rPr lang="ru-RU" dirty="0" err="1" smtClean="0"/>
              <a:t>міфології</a:t>
            </a:r>
            <a:r>
              <a:rPr lang="ru-RU" dirty="0" smtClean="0"/>
              <a:t> </a:t>
            </a:r>
            <a:r>
              <a:rPr lang="ru-RU" dirty="0" err="1" smtClean="0"/>
              <a:t>Еріданом</a:t>
            </a:r>
            <a:r>
              <a:rPr lang="ru-RU" dirty="0" smtClean="0"/>
              <a:t> </a:t>
            </a:r>
            <a:r>
              <a:rPr lang="ru-RU" dirty="0" err="1" smtClean="0"/>
              <a:t>називалася</a:t>
            </a:r>
            <a:r>
              <a:rPr lang="ru-RU" dirty="0" smtClean="0"/>
              <a:t> </a:t>
            </a:r>
            <a:r>
              <a:rPr lang="ru-RU" dirty="0" err="1" smtClean="0"/>
              <a:t>річка</a:t>
            </a:r>
            <a:r>
              <a:rPr lang="ru-RU" dirty="0" smtClean="0"/>
              <a:t>, яку </a:t>
            </a:r>
            <a:r>
              <a:rPr lang="ru-RU" dirty="0" err="1" smtClean="0"/>
              <a:t>іноді</a:t>
            </a:r>
            <a:r>
              <a:rPr lang="ru-RU" dirty="0" smtClean="0"/>
              <a:t> </a:t>
            </a:r>
            <a:r>
              <a:rPr lang="ru-RU" dirty="0" err="1" smtClean="0"/>
              <a:t>ідентифікують</a:t>
            </a:r>
            <a:r>
              <a:rPr lang="ru-RU" dirty="0" smtClean="0"/>
              <a:t> з </a:t>
            </a:r>
            <a:r>
              <a:rPr lang="ru-RU" dirty="0" err="1" smtClean="0"/>
              <a:t>Нілом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з По. На </a:t>
            </a:r>
            <a:r>
              <a:rPr lang="ru-RU" dirty="0" err="1" smtClean="0"/>
              <a:t>давньогрецьких</a:t>
            </a:r>
            <a:r>
              <a:rPr lang="ru-RU" dirty="0" smtClean="0"/>
              <a:t> картах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малювали</a:t>
            </a:r>
            <a:r>
              <a:rPr lang="ru-RU" dirty="0" smtClean="0"/>
              <a:t> як </a:t>
            </a:r>
            <a:r>
              <a:rPr lang="ru-RU" dirty="0" err="1" smtClean="0"/>
              <a:t>потік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ллється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глека</a:t>
            </a:r>
            <a:r>
              <a:rPr lang="ru-RU" dirty="0" smtClean="0"/>
              <a:t> </a:t>
            </a:r>
            <a:r>
              <a:rPr lang="ru-RU" dirty="0" err="1" smtClean="0"/>
              <a:t>Водолія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1506" name="Picture 2" descr="http://upload.wikimedia.org/wikipedia/commons/thumb/8/80/Eridanus_Hevelius.jpg/300px-Eridanus_Heveli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986" y="77307"/>
            <a:ext cx="3672408" cy="254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28" y="2708920"/>
            <a:ext cx="3514725" cy="401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19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1704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Єдиноріг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80728"/>
            <a:ext cx="34381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екваторіальне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 </a:t>
            </a:r>
            <a:r>
              <a:rPr lang="ru-RU" dirty="0" err="1" smtClean="0"/>
              <a:t>Містить</a:t>
            </a:r>
            <a:r>
              <a:rPr lang="ru-RU" dirty="0" smtClean="0"/>
              <a:t> 146 </a:t>
            </a:r>
            <a:r>
              <a:rPr lang="ru-RU" dirty="0" err="1" smtClean="0"/>
              <a:t>зірок</a:t>
            </a:r>
            <a:r>
              <a:rPr lang="ru-RU" dirty="0" smtClean="0"/>
              <a:t>,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</a:t>
            </a:r>
            <a:r>
              <a:rPr lang="ru-RU" dirty="0" err="1" smtClean="0"/>
              <a:t>Розташоване</a:t>
            </a:r>
            <a:r>
              <a:rPr lang="ru-RU" dirty="0" smtClean="0"/>
              <a:t> на </a:t>
            </a:r>
            <a:r>
              <a:rPr lang="ru-RU" dirty="0" err="1" smtClean="0"/>
              <a:t>небі</a:t>
            </a:r>
            <a:r>
              <a:rPr lang="ru-RU" dirty="0" smtClean="0"/>
              <a:t> </a:t>
            </a:r>
            <a:r>
              <a:rPr lang="ru-RU" dirty="0" err="1" smtClean="0"/>
              <a:t>всередині</a:t>
            </a:r>
            <a:r>
              <a:rPr lang="ru-RU" dirty="0" smtClean="0"/>
              <a:t> </a:t>
            </a:r>
            <a:r>
              <a:rPr lang="ru-RU" dirty="0" err="1" smtClean="0"/>
              <a:t>зимового</a:t>
            </a:r>
            <a:r>
              <a:rPr lang="ru-RU" dirty="0" smtClean="0"/>
              <a:t> </a:t>
            </a:r>
            <a:r>
              <a:rPr lang="ru-RU" dirty="0" err="1" smtClean="0"/>
              <a:t>трикутника</a:t>
            </a:r>
            <a:r>
              <a:rPr lang="ru-RU" dirty="0" smtClean="0"/>
              <a:t>, </a:t>
            </a:r>
            <a:r>
              <a:rPr lang="ru-RU" dirty="0" err="1" smtClean="0"/>
              <a:t>утвореного</a:t>
            </a:r>
            <a:r>
              <a:rPr lang="ru-RU" dirty="0" smtClean="0"/>
              <a:t> зорями </a:t>
            </a:r>
            <a:r>
              <a:rPr lang="ru-RU" dirty="0" err="1" smtClean="0"/>
              <a:t>Сіріус</a:t>
            </a:r>
            <a:r>
              <a:rPr lang="ru-RU" dirty="0" smtClean="0"/>
              <a:t>, </a:t>
            </a:r>
            <a:r>
              <a:rPr lang="ru-RU" dirty="0" err="1" smtClean="0"/>
              <a:t>Проціон</a:t>
            </a:r>
            <a:r>
              <a:rPr lang="ru-RU" dirty="0" smtClean="0"/>
              <a:t> і Бетельгейзе.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 по </a:t>
            </a:r>
            <a:r>
              <a:rPr lang="ru-RU" dirty="0" err="1" smtClean="0"/>
              <a:t>всій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7" y="4123048"/>
            <a:ext cx="400962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8680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20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20517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Жертовник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7544" y="980728"/>
            <a:ext cx="3440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у </a:t>
            </a:r>
            <a:r>
              <a:rPr lang="ru-RU" dirty="0" err="1" smtClean="0"/>
              <a:t>південній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сузір'ям</a:t>
            </a:r>
            <a:r>
              <a:rPr lang="ru-RU" dirty="0" smtClean="0"/>
              <a:t> </a:t>
            </a:r>
            <a:r>
              <a:rPr lang="ru-RU" dirty="0" err="1" smtClean="0"/>
              <a:t>Скорпіона</a:t>
            </a:r>
            <a:r>
              <a:rPr lang="ru-RU" dirty="0" smtClean="0"/>
              <a:t> і </a:t>
            </a:r>
            <a:r>
              <a:rPr lang="ru-RU" dirty="0" err="1" smtClean="0"/>
              <a:t>Південним</a:t>
            </a:r>
            <a:r>
              <a:rPr lang="ru-RU" dirty="0" smtClean="0"/>
              <a:t> </a:t>
            </a:r>
            <a:r>
              <a:rPr lang="ru-RU" dirty="0" err="1" smtClean="0"/>
              <a:t>трикутником</a:t>
            </a:r>
            <a:r>
              <a:rPr lang="ru-RU" dirty="0" smtClean="0"/>
              <a:t>.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відомо</a:t>
            </a:r>
            <a:r>
              <a:rPr lang="ru-RU" dirty="0" smtClean="0"/>
              <a:t> </a:t>
            </a:r>
            <a:r>
              <a:rPr lang="ru-RU" dirty="0" err="1" smtClean="0"/>
              <a:t>стародавнім</a:t>
            </a:r>
            <a:r>
              <a:rPr lang="ru-RU" dirty="0" smtClean="0"/>
              <a:t> грекам і </a:t>
            </a:r>
            <a:r>
              <a:rPr lang="ru-RU" dirty="0" err="1" smtClean="0"/>
              <a:t>перелічене</a:t>
            </a:r>
            <a:r>
              <a:rPr lang="ru-RU" dirty="0" smtClean="0"/>
              <a:t> </a:t>
            </a:r>
            <a:r>
              <a:rPr lang="ru-RU" dirty="0" err="1" smtClean="0"/>
              <a:t>серед</a:t>
            </a:r>
            <a:r>
              <a:rPr lang="ru-RU" dirty="0" smtClean="0"/>
              <a:t> 48 </a:t>
            </a:r>
            <a:r>
              <a:rPr lang="ru-RU" dirty="0" err="1" smtClean="0"/>
              <a:t>сузір'їв</a:t>
            </a:r>
            <a:r>
              <a:rPr lang="ru-RU" dirty="0" smtClean="0"/>
              <a:t> каталогу Птолемея "Альмагест"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назвою</a:t>
            </a:r>
            <a:r>
              <a:rPr lang="ru-RU" dirty="0" smtClean="0"/>
              <a:t> </a:t>
            </a:r>
            <a:r>
              <a:rPr lang="ru-RU" dirty="0" err="1" smtClean="0"/>
              <a:t>Курильниця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Давні</a:t>
            </a:r>
            <a:r>
              <a:rPr lang="ru-RU" dirty="0" smtClean="0"/>
              <a:t> греки </a:t>
            </a:r>
            <a:r>
              <a:rPr lang="ru-RU" dirty="0" err="1" smtClean="0"/>
              <a:t>асоціювали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з </a:t>
            </a:r>
            <a:r>
              <a:rPr lang="ru-RU" dirty="0" err="1" smtClean="0"/>
              <a:t>жертовним</a:t>
            </a:r>
            <a:r>
              <a:rPr lang="ru-RU" dirty="0" smtClean="0"/>
              <a:t> </a:t>
            </a:r>
            <a:r>
              <a:rPr lang="ru-RU" dirty="0" err="1" smtClean="0"/>
              <a:t>каменем</a:t>
            </a:r>
            <a:r>
              <a:rPr lang="ru-RU" dirty="0" smtClean="0"/>
              <a:t>, на </a:t>
            </a:r>
            <a:r>
              <a:rPr lang="ru-RU" dirty="0" err="1" smtClean="0"/>
              <a:t>якому</a:t>
            </a:r>
            <a:r>
              <a:rPr lang="ru-RU" dirty="0" smtClean="0"/>
              <a:t> Зевс, Посейдон і </a:t>
            </a:r>
            <a:r>
              <a:rPr lang="ru-RU" dirty="0" err="1" smtClean="0"/>
              <a:t>Аїд</a:t>
            </a:r>
            <a:r>
              <a:rPr lang="ru-RU" dirty="0" smtClean="0"/>
              <a:t> </a:t>
            </a:r>
            <a:r>
              <a:rPr lang="ru-RU" dirty="0" err="1" smtClean="0"/>
              <a:t>здійснили</a:t>
            </a:r>
            <a:r>
              <a:rPr lang="ru-RU" dirty="0" smtClean="0"/>
              <a:t> </a:t>
            </a:r>
            <a:r>
              <a:rPr lang="ru-RU" dirty="0" err="1" smtClean="0"/>
              <a:t>жертвопринесення</a:t>
            </a:r>
            <a:r>
              <a:rPr lang="ru-RU" dirty="0" smtClean="0"/>
              <a:t> перед </a:t>
            </a:r>
            <a:r>
              <a:rPr lang="ru-RU" dirty="0" err="1" smtClean="0"/>
              <a:t>тим</a:t>
            </a:r>
            <a:r>
              <a:rPr lang="ru-RU" dirty="0" smtClean="0"/>
              <a:t>, як Зевс почав </a:t>
            </a:r>
            <a:r>
              <a:rPr lang="ru-RU" dirty="0" err="1" smtClean="0"/>
              <a:t>десятирічну</a:t>
            </a:r>
            <a:r>
              <a:rPr lang="ru-RU" dirty="0" smtClean="0"/>
              <a:t> </a:t>
            </a:r>
            <a:r>
              <a:rPr lang="ru-RU" dirty="0" err="1" smtClean="0"/>
              <a:t>війну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своїм</a:t>
            </a:r>
            <a:r>
              <a:rPr lang="ru-RU" dirty="0" smtClean="0"/>
              <a:t> </a:t>
            </a:r>
            <a:r>
              <a:rPr lang="ru-RU" dirty="0" err="1" smtClean="0"/>
              <a:t>батьком</a:t>
            </a:r>
            <a:r>
              <a:rPr lang="ru-RU" dirty="0" smtClean="0"/>
              <a:t> Кроносом.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3050282" cy="240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112" y="2780928"/>
            <a:ext cx="3096344" cy="364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21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2256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Живописець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4300" y="1052736"/>
            <a:ext cx="19734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невелике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, </a:t>
            </a:r>
            <a:r>
              <a:rPr lang="ru-RU" dirty="0" err="1" smtClean="0"/>
              <a:t>розташоване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зіркою</a:t>
            </a:r>
            <a:r>
              <a:rPr lang="ru-RU" dirty="0" smtClean="0"/>
              <a:t> </a:t>
            </a:r>
            <a:r>
              <a:rPr lang="ru-RU" dirty="0" err="1" smtClean="0"/>
              <a:t>Канопус</a:t>
            </a:r>
            <a:r>
              <a:rPr lang="ru-RU" dirty="0" smtClean="0"/>
              <a:t> та </a:t>
            </a:r>
            <a:r>
              <a:rPr lang="ru-RU" dirty="0" err="1" smtClean="0"/>
              <a:t>Магелановою</a:t>
            </a:r>
            <a:r>
              <a:rPr lang="ru-RU" dirty="0" smtClean="0"/>
              <a:t> </a:t>
            </a:r>
            <a:r>
              <a:rPr lang="ru-RU" dirty="0" err="1" smtClean="0"/>
              <a:t>туманністю</a:t>
            </a:r>
            <a:r>
              <a:rPr lang="ru-RU" dirty="0" smtClean="0"/>
              <a:t>, </a:t>
            </a:r>
            <a:r>
              <a:rPr lang="ru-RU" dirty="0" err="1" smtClean="0"/>
              <a:t>містить</a:t>
            </a:r>
            <a:r>
              <a:rPr lang="ru-RU" dirty="0" smtClean="0"/>
              <a:t> 49 </a:t>
            </a:r>
            <a:r>
              <a:rPr lang="ru-RU" dirty="0" err="1" smtClean="0"/>
              <a:t>зірок</a:t>
            </a:r>
            <a:r>
              <a:rPr lang="ru-RU" dirty="0" smtClean="0"/>
              <a:t>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З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не видно.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28" y="116632"/>
            <a:ext cx="422835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61" y="3356992"/>
            <a:ext cx="28575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13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1731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Жирафа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894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значне</a:t>
            </a:r>
            <a:r>
              <a:rPr lang="ru-RU" dirty="0" smtClean="0"/>
              <a:t> за </a:t>
            </a:r>
            <a:r>
              <a:rPr lang="ru-RU" dirty="0" err="1" smtClean="0"/>
              <a:t>площею</a:t>
            </a:r>
            <a:r>
              <a:rPr lang="ru-RU" dirty="0" smtClean="0"/>
              <a:t>, </a:t>
            </a:r>
            <a:r>
              <a:rPr lang="ru-RU" dirty="0" err="1" smtClean="0"/>
              <a:t>проте</a:t>
            </a:r>
            <a:r>
              <a:rPr lang="ru-RU" dirty="0" smtClean="0"/>
              <a:t> не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якскравих</a:t>
            </a:r>
            <a:r>
              <a:rPr lang="ru-RU" dirty="0" smtClean="0"/>
              <a:t> </a:t>
            </a:r>
            <a:r>
              <a:rPr lang="ru-RU" dirty="0" err="1" smtClean="0"/>
              <a:t>зір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98236"/>
            <a:ext cx="3528392" cy="26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4864"/>
            <a:ext cx="431405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16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58234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тривимірному</a:t>
            </a:r>
            <a:r>
              <a:rPr lang="ru-RU" dirty="0"/>
              <a:t> </a:t>
            </a:r>
            <a:r>
              <a:rPr lang="ru-RU" dirty="0" err="1"/>
              <a:t>просторі</a:t>
            </a:r>
            <a:r>
              <a:rPr lang="ru-RU" dirty="0"/>
              <a:t> </a:t>
            </a:r>
            <a:r>
              <a:rPr lang="ru-RU" dirty="0" err="1"/>
              <a:t>зірки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ми </a:t>
            </a:r>
            <a:r>
              <a:rPr lang="ru-RU" dirty="0" err="1"/>
              <a:t>бачимо</a:t>
            </a:r>
            <a:r>
              <a:rPr lang="ru-RU" dirty="0"/>
              <a:t> на </a:t>
            </a:r>
            <a:r>
              <a:rPr lang="ru-RU" dirty="0" err="1"/>
              <a:t>небесній</a:t>
            </a:r>
            <a:r>
              <a:rPr lang="ru-RU" dirty="0"/>
              <a:t>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поруч</a:t>
            </a:r>
            <a:r>
              <a:rPr lang="ru-RU" dirty="0"/>
              <a:t>,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розташовані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далеко один </a:t>
            </a:r>
            <a:r>
              <a:rPr lang="ru-RU" dirty="0" err="1"/>
              <a:t>від</a:t>
            </a:r>
            <a:r>
              <a:rPr lang="ru-RU" dirty="0"/>
              <a:t> одного. З </a:t>
            </a:r>
            <a:r>
              <a:rPr lang="ru-RU" dirty="0" err="1"/>
              <a:t>найдавніших</a:t>
            </a:r>
            <a:r>
              <a:rPr lang="ru-RU" dirty="0"/>
              <a:t> </a:t>
            </a:r>
            <a:r>
              <a:rPr lang="ru-RU" dirty="0" err="1"/>
              <a:t>часів</a:t>
            </a:r>
            <a:r>
              <a:rPr lang="ru-RU" dirty="0"/>
              <a:t> люди </a:t>
            </a:r>
            <a:r>
              <a:rPr lang="ru-RU" dirty="0" err="1"/>
              <a:t>бачили</a:t>
            </a:r>
            <a:r>
              <a:rPr lang="ru-RU" dirty="0"/>
              <a:t> </a:t>
            </a:r>
            <a:r>
              <a:rPr lang="ru-RU" dirty="0" err="1"/>
              <a:t>деяку</a:t>
            </a:r>
            <a:r>
              <a:rPr lang="ru-RU" dirty="0"/>
              <a:t> систему у </a:t>
            </a:r>
            <a:r>
              <a:rPr lang="ru-RU" dirty="0" err="1"/>
              <a:t>взаємному</a:t>
            </a:r>
            <a:r>
              <a:rPr lang="ru-RU" dirty="0"/>
              <a:t> </a:t>
            </a:r>
            <a:r>
              <a:rPr lang="ru-RU" dirty="0" err="1"/>
              <a:t>розташуванні</a:t>
            </a:r>
            <a:r>
              <a:rPr lang="ru-RU" dirty="0"/>
              <a:t> </a:t>
            </a:r>
            <a:r>
              <a:rPr lang="ru-RU" dirty="0" err="1"/>
              <a:t>зірок</a:t>
            </a:r>
            <a:r>
              <a:rPr lang="ru-RU" dirty="0"/>
              <a:t> і </a:t>
            </a:r>
            <a:r>
              <a:rPr lang="ru-RU" dirty="0" err="1"/>
              <a:t>групували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неї</a:t>
            </a:r>
            <a:r>
              <a:rPr lang="ru-RU" dirty="0"/>
              <a:t> в </a:t>
            </a:r>
            <a:r>
              <a:rPr lang="ru-RU" dirty="0" err="1"/>
              <a:t>сузір'я</a:t>
            </a:r>
            <a:r>
              <a:rPr lang="ru-RU" dirty="0"/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60648"/>
            <a:ext cx="2128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err="1">
                <a:solidFill>
                  <a:srgbClr val="FFFF00"/>
                </a:solidFill>
              </a:rPr>
              <a:t>Історія</a:t>
            </a: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82670"/>
            <a:ext cx="4752528" cy="359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77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1851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Журавель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7714" y="1052736"/>
            <a:ext cx="29061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недоступне</a:t>
            </a:r>
            <a:r>
              <a:rPr lang="ru-RU" dirty="0" smtClean="0"/>
              <a:t> для </a:t>
            </a:r>
            <a:r>
              <a:rPr lang="ru-RU" dirty="0" err="1" smtClean="0"/>
              <a:t>спостереження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 </a:t>
            </a:r>
            <a:r>
              <a:rPr lang="ru-RU" dirty="0" err="1" smtClean="0"/>
              <a:t>Найяскравіша</a:t>
            </a:r>
            <a:r>
              <a:rPr lang="ru-RU" dirty="0" smtClean="0"/>
              <a:t> </a:t>
            </a:r>
            <a:r>
              <a:rPr lang="ru-RU" dirty="0" err="1" smtClean="0"/>
              <a:t>зірка</a:t>
            </a:r>
            <a:r>
              <a:rPr lang="ru-RU" dirty="0" smtClean="0"/>
              <a:t> — </a:t>
            </a:r>
            <a:r>
              <a:rPr lang="ru-RU" dirty="0" err="1" smtClean="0"/>
              <a:t>Альнаїр</a:t>
            </a:r>
            <a:r>
              <a:rPr lang="ru-RU" dirty="0" smtClean="0"/>
              <a:t> (1,7 </a:t>
            </a:r>
            <a:r>
              <a:rPr lang="ru-RU" dirty="0" err="1" smtClean="0"/>
              <a:t>зоряної</a:t>
            </a:r>
            <a:r>
              <a:rPr lang="ru-RU" dirty="0" smtClean="0"/>
              <a:t> </a:t>
            </a:r>
            <a:r>
              <a:rPr lang="ru-RU" dirty="0" err="1" smtClean="0"/>
              <a:t>величини</a:t>
            </a:r>
            <a:r>
              <a:rPr lang="ru-RU" dirty="0" smtClean="0"/>
              <a:t>) — </a:t>
            </a:r>
            <a:r>
              <a:rPr lang="ru-RU" dirty="0" err="1" smtClean="0"/>
              <a:t>знаходиться</a:t>
            </a:r>
            <a:r>
              <a:rPr lang="ru-RU" dirty="0" smtClean="0"/>
              <a:t> на </a:t>
            </a:r>
            <a:r>
              <a:rPr lang="ru-RU" dirty="0" err="1" smtClean="0"/>
              <a:t>відстані</a:t>
            </a:r>
            <a:r>
              <a:rPr lang="ru-RU" dirty="0" smtClean="0"/>
              <a:t> 100 </a:t>
            </a:r>
            <a:r>
              <a:rPr lang="ru-RU" dirty="0" err="1" smtClean="0"/>
              <a:t>світлових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. </a:t>
            </a:r>
            <a:r>
              <a:rPr lang="ru-RU" dirty="0" err="1" smtClean="0"/>
              <a:t>Лежить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Південною</a:t>
            </a:r>
            <a:r>
              <a:rPr lang="ru-RU" dirty="0" smtClean="0"/>
              <a:t> </a:t>
            </a:r>
            <a:r>
              <a:rPr lang="ru-RU" dirty="0" err="1" smtClean="0"/>
              <a:t>Рибою</a:t>
            </a:r>
            <a:r>
              <a:rPr lang="ru-RU" dirty="0" smtClean="0"/>
              <a:t> на </a:t>
            </a:r>
            <a:r>
              <a:rPr lang="ru-RU" dirty="0" err="1" smtClean="0"/>
              <a:t>півночі</a:t>
            </a:r>
            <a:r>
              <a:rPr lang="ru-RU" dirty="0" smtClean="0"/>
              <a:t> і Туканом на </a:t>
            </a:r>
            <a:r>
              <a:rPr lang="ru-RU" dirty="0" err="1" smtClean="0"/>
              <a:t>півдні</a:t>
            </a:r>
            <a:r>
              <a:rPr lang="ru-RU" dirty="0" smtClean="0"/>
              <a:t>. </a:t>
            </a:r>
            <a:r>
              <a:rPr lang="ru-RU" dirty="0" err="1" smtClean="0"/>
              <a:t>Займає</a:t>
            </a:r>
            <a:r>
              <a:rPr lang="ru-RU" dirty="0" smtClean="0"/>
              <a:t> на </a:t>
            </a:r>
            <a:r>
              <a:rPr lang="ru-RU" dirty="0" err="1" smtClean="0"/>
              <a:t>небі</a:t>
            </a:r>
            <a:r>
              <a:rPr lang="ru-RU" dirty="0" smtClean="0"/>
              <a:t> </a:t>
            </a:r>
            <a:r>
              <a:rPr lang="ru-RU" dirty="0" err="1" smtClean="0"/>
              <a:t>площу</a:t>
            </a:r>
            <a:r>
              <a:rPr lang="ru-RU" dirty="0" smtClean="0"/>
              <a:t> в 365,5 квадратного градуса і </a:t>
            </a:r>
            <a:r>
              <a:rPr lang="ru-RU" dirty="0" err="1" smtClean="0"/>
              <a:t>містить</a:t>
            </a:r>
            <a:r>
              <a:rPr lang="ru-RU" dirty="0" smtClean="0"/>
              <a:t> 53 </a:t>
            </a:r>
            <a:r>
              <a:rPr lang="ru-RU" dirty="0" err="1" smtClean="0"/>
              <a:t>зірки</a:t>
            </a:r>
            <a:r>
              <a:rPr lang="ru-RU" dirty="0" smtClean="0"/>
              <a:t>,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632"/>
            <a:ext cx="4962128" cy="307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3016"/>
            <a:ext cx="388843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68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111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Заєць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1268760"/>
            <a:ext cx="36358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розміщене</a:t>
            </a:r>
            <a:r>
              <a:rPr lang="ru-RU" dirty="0" smtClean="0"/>
              <a:t> на </a:t>
            </a:r>
            <a:r>
              <a:rPr lang="ru-RU" dirty="0" err="1" smtClean="0"/>
              <a:t>південь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Оріона</a:t>
            </a:r>
            <a:r>
              <a:rPr lang="ru-RU" dirty="0" smtClean="0"/>
              <a:t>. </a:t>
            </a:r>
            <a:r>
              <a:rPr lang="ru-RU" dirty="0" err="1" smtClean="0"/>
              <a:t>Містить</a:t>
            </a:r>
            <a:r>
              <a:rPr lang="ru-RU" dirty="0" smtClean="0"/>
              <a:t> 51 зорю, </a:t>
            </a:r>
            <a:r>
              <a:rPr lang="ru-RU" dirty="0" err="1" smtClean="0"/>
              <a:t>видиму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, на </a:t>
            </a:r>
            <a:r>
              <a:rPr lang="ru-RU" dirty="0" err="1" smtClean="0"/>
              <a:t>півдні</a:t>
            </a:r>
            <a:r>
              <a:rPr lang="ru-RU" dirty="0" smtClean="0"/>
              <a:t> </a:t>
            </a:r>
            <a:r>
              <a:rPr lang="ru-RU" dirty="0" err="1" smtClean="0"/>
              <a:t>видне</a:t>
            </a:r>
            <a:r>
              <a:rPr lang="ru-RU" dirty="0" smtClean="0"/>
              <a:t> </a:t>
            </a:r>
            <a:r>
              <a:rPr lang="ru-RU" dirty="0" err="1" smtClean="0"/>
              <a:t>найкраще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Зайця</a:t>
            </a:r>
            <a:r>
              <a:rPr lang="ru-RU" dirty="0" smtClean="0"/>
              <a:t> </a:t>
            </a:r>
            <a:r>
              <a:rPr lang="ru-RU" dirty="0" err="1" smtClean="0"/>
              <a:t>відоме</a:t>
            </a:r>
            <a:r>
              <a:rPr lang="ru-RU" dirty="0" smtClean="0"/>
              <a:t> з </a:t>
            </a:r>
            <a:r>
              <a:rPr lang="ru-RU" dirty="0" err="1" smtClean="0"/>
              <a:t>стародавніх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, </a:t>
            </a:r>
            <a:r>
              <a:rPr lang="ru-RU" dirty="0" err="1" smtClean="0"/>
              <a:t>включене</a:t>
            </a:r>
            <a:r>
              <a:rPr lang="ru-RU" dirty="0" smtClean="0"/>
              <a:t> до каталогу </a:t>
            </a:r>
            <a:r>
              <a:rPr lang="ru-RU" dirty="0" err="1" smtClean="0"/>
              <a:t>зоряного</a:t>
            </a:r>
            <a:r>
              <a:rPr lang="ru-RU" dirty="0" smtClean="0"/>
              <a:t> неба Альмагест </a:t>
            </a:r>
            <a:r>
              <a:rPr lang="ru-RU" dirty="0" err="1" smtClean="0"/>
              <a:t>давньогрецького</a:t>
            </a:r>
            <a:r>
              <a:rPr lang="ru-RU" dirty="0" smtClean="0"/>
              <a:t> астронома </a:t>
            </a:r>
            <a:r>
              <a:rPr lang="ru-RU" dirty="0" err="1" smtClean="0"/>
              <a:t>Клавдія</a:t>
            </a:r>
            <a:r>
              <a:rPr lang="ru-RU" dirty="0" smtClean="0"/>
              <a:t> Птолемея. </a:t>
            </a:r>
            <a:r>
              <a:rPr lang="ru-RU" dirty="0" err="1" smtClean="0"/>
              <a:t>Проте</a:t>
            </a:r>
            <a:r>
              <a:rPr lang="ru-RU" dirty="0" smtClean="0"/>
              <a:t> </a:t>
            </a:r>
            <a:r>
              <a:rPr lang="ru-RU" dirty="0" err="1" smtClean="0"/>
              <a:t>точне</a:t>
            </a:r>
            <a:r>
              <a:rPr lang="ru-RU" dirty="0" smtClean="0"/>
              <a:t> </a:t>
            </a:r>
            <a:r>
              <a:rPr lang="ru-RU" dirty="0" err="1" smtClean="0"/>
              <a:t>походження</a:t>
            </a:r>
            <a:r>
              <a:rPr lang="ru-RU" dirty="0" smtClean="0"/>
              <a:t> </a:t>
            </a:r>
            <a:r>
              <a:rPr lang="ru-RU" dirty="0" err="1" smtClean="0"/>
              <a:t>назви</a:t>
            </a:r>
            <a:r>
              <a:rPr lang="ru-RU" dirty="0" smtClean="0"/>
              <a:t> </a:t>
            </a:r>
            <a:r>
              <a:rPr lang="ru-RU" dirty="0" err="1" smtClean="0"/>
              <a:t>невідоме</a:t>
            </a:r>
            <a:r>
              <a:rPr lang="ru-RU" dirty="0" smtClean="0"/>
              <a:t>. </a:t>
            </a:r>
            <a:r>
              <a:rPr lang="ru-RU" dirty="0" err="1" smtClean="0"/>
              <a:t>Існує</a:t>
            </a:r>
            <a:r>
              <a:rPr lang="ru-RU" dirty="0" smtClean="0"/>
              <a:t> </a:t>
            </a:r>
            <a:r>
              <a:rPr lang="ru-RU" dirty="0" err="1" smtClean="0"/>
              <a:t>непідтверджена</a:t>
            </a:r>
            <a:r>
              <a:rPr lang="ru-RU" dirty="0" smtClean="0"/>
              <a:t> </a:t>
            </a:r>
            <a:r>
              <a:rPr lang="ru-RU" dirty="0" err="1" smtClean="0"/>
              <a:t>версія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заєць</a:t>
            </a:r>
            <a:r>
              <a:rPr lang="ru-RU" dirty="0" smtClean="0"/>
              <a:t> є </a:t>
            </a:r>
            <a:r>
              <a:rPr lang="ru-RU" dirty="0" err="1" smtClean="0"/>
              <a:t>здобиччю</a:t>
            </a:r>
            <a:r>
              <a:rPr lang="ru-RU" dirty="0" smtClean="0"/>
              <a:t> </a:t>
            </a:r>
            <a:r>
              <a:rPr lang="ru-RU" dirty="0" err="1" smtClean="0"/>
              <a:t>мисливця</a:t>
            </a:r>
            <a:r>
              <a:rPr lang="ru-RU" dirty="0" smtClean="0"/>
              <a:t> </a:t>
            </a:r>
            <a:r>
              <a:rPr lang="ru-RU" dirty="0" err="1" smtClean="0"/>
              <a:t>Оріона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36269"/>
            <a:ext cx="2736304" cy="242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69417"/>
            <a:ext cx="3528392" cy="278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34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2019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Змієносець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08720"/>
            <a:ext cx="35283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екваторіальне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 </a:t>
            </a:r>
            <a:r>
              <a:rPr lang="ru-RU" dirty="0" err="1" smtClean="0"/>
              <a:t>Одне</a:t>
            </a:r>
            <a:r>
              <a:rPr lang="ru-RU" dirty="0" smtClean="0"/>
              <a:t> з 48 </a:t>
            </a:r>
            <a:r>
              <a:rPr lang="ru-RU" dirty="0" err="1" smtClean="0"/>
              <a:t>сузір'їв</a:t>
            </a:r>
            <a:r>
              <a:rPr lang="ru-RU" dirty="0" smtClean="0"/>
              <a:t>, </a:t>
            </a:r>
            <a:r>
              <a:rPr lang="ru-RU" dirty="0" err="1" smtClean="0"/>
              <a:t>внесених</a:t>
            </a:r>
            <a:r>
              <a:rPr lang="ru-RU" dirty="0" smtClean="0"/>
              <a:t> до </a:t>
            </a:r>
            <a:r>
              <a:rPr lang="ru-RU" dirty="0" err="1" smtClean="0"/>
              <a:t>зоряного</a:t>
            </a:r>
            <a:r>
              <a:rPr lang="ru-RU" dirty="0" smtClean="0"/>
              <a:t> каталога Альмагест </a:t>
            </a:r>
            <a:r>
              <a:rPr lang="ru-RU" dirty="0" err="1" smtClean="0"/>
              <a:t>Клавдія</a:t>
            </a:r>
            <a:r>
              <a:rPr lang="ru-RU" dirty="0" smtClean="0"/>
              <a:t> Птолемея. </a:t>
            </a:r>
            <a:r>
              <a:rPr lang="ru-RU" dirty="0" err="1" smtClean="0"/>
              <a:t>Сонце</a:t>
            </a:r>
            <a:r>
              <a:rPr lang="ru-RU" dirty="0" smtClean="0"/>
              <a:t> </a:t>
            </a:r>
            <a:r>
              <a:rPr lang="ru-RU" dirty="0" err="1" smtClean="0"/>
              <a:t>перебуває</a:t>
            </a:r>
            <a:r>
              <a:rPr lang="ru-RU" dirty="0" smtClean="0"/>
              <a:t> в </a:t>
            </a:r>
            <a:r>
              <a:rPr lang="ru-RU" dirty="0" err="1" smtClean="0"/>
              <a:t>Змієносці</a:t>
            </a:r>
            <a:r>
              <a:rPr lang="ru-RU" dirty="0" smtClean="0"/>
              <a:t> з 30 листопада по 17 </a:t>
            </a:r>
            <a:r>
              <a:rPr lang="ru-RU" dirty="0" err="1" smtClean="0"/>
              <a:t>грудня</a:t>
            </a:r>
            <a:r>
              <a:rPr lang="ru-RU" dirty="0" smtClean="0"/>
              <a:t>. Попри </a:t>
            </a:r>
            <a:r>
              <a:rPr lang="ru-RU" dirty="0" err="1" smtClean="0"/>
              <a:t>це</a:t>
            </a:r>
            <a:r>
              <a:rPr lang="ru-RU" dirty="0" smtClean="0"/>
              <a:t>, в </a:t>
            </a:r>
            <a:r>
              <a:rPr lang="ru-RU" dirty="0" err="1" smtClean="0"/>
              <a:t>астрології</a:t>
            </a:r>
            <a:r>
              <a:rPr lang="ru-RU" dirty="0" smtClean="0"/>
              <a:t> </a:t>
            </a:r>
            <a:r>
              <a:rPr lang="ru-RU" dirty="0" err="1" smtClean="0"/>
              <a:t>Змієносець</a:t>
            </a:r>
            <a:r>
              <a:rPr lang="ru-RU" dirty="0" smtClean="0"/>
              <a:t> не </a:t>
            </a:r>
            <a:r>
              <a:rPr lang="ru-RU" dirty="0" err="1" smtClean="0"/>
              <a:t>вважається</a:t>
            </a:r>
            <a:r>
              <a:rPr lang="ru-RU" dirty="0" smtClean="0"/>
              <a:t> </a:t>
            </a:r>
            <a:r>
              <a:rPr lang="ru-RU" dirty="0" err="1" smtClean="0"/>
              <a:t>зодіакальним</a:t>
            </a:r>
            <a:r>
              <a:rPr lang="ru-RU" dirty="0" smtClean="0"/>
              <a:t> </a:t>
            </a:r>
            <a:r>
              <a:rPr lang="ru-RU" dirty="0" err="1" smtClean="0"/>
              <a:t>сузір'ям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Змієносець</a:t>
            </a:r>
            <a:r>
              <a:rPr lang="ru-RU" dirty="0" smtClean="0"/>
              <a:t> </a:t>
            </a:r>
            <a:r>
              <a:rPr lang="ru-RU" dirty="0" err="1" smtClean="0"/>
              <a:t>зображується</a:t>
            </a:r>
            <a:r>
              <a:rPr lang="ru-RU" dirty="0" smtClean="0"/>
              <a:t> як </a:t>
            </a:r>
            <a:r>
              <a:rPr lang="ru-RU" dirty="0" err="1" smtClean="0"/>
              <a:t>чоловік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тримає</a:t>
            </a:r>
            <a:r>
              <a:rPr lang="ru-RU" dirty="0" smtClean="0"/>
              <a:t> </a:t>
            </a:r>
            <a:r>
              <a:rPr lang="ru-RU" dirty="0" err="1" smtClean="0"/>
              <a:t>змію</a:t>
            </a:r>
            <a:r>
              <a:rPr lang="ru-RU" dirty="0" smtClean="0"/>
              <a:t>, </a:t>
            </a:r>
            <a:r>
              <a:rPr lang="ru-RU" dirty="0" err="1" smtClean="0"/>
              <a:t>розділену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тілом</a:t>
            </a:r>
            <a:r>
              <a:rPr lang="ru-RU" dirty="0" smtClean="0"/>
              <a:t> на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частини</a:t>
            </a:r>
            <a:r>
              <a:rPr lang="ru-RU" dirty="0" smtClean="0"/>
              <a:t>, Голову </a:t>
            </a:r>
            <a:r>
              <a:rPr lang="ru-RU" dirty="0" err="1" smtClean="0"/>
              <a:t>Змії</a:t>
            </a:r>
            <a:r>
              <a:rPr lang="ru-RU" dirty="0" smtClean="0"/>
              <a:t> та </a:t>
            </a:r>
            <a:r>
              <a:rPr lang="ru-RU" dirty="0" err="1" smtClean="0"/>
              <a:t>Хвіст</a:t>
            </a:r>
            <a:r>
              <a:rPr lang="ru-RU" dirty="0" smtClean="0"/>
              <a:t> </a:t>
            </a:r>
            <a:r>
              <a:rPr lang="ru-RU" dirty="0" err="1" smtClean="0"/>
              <a:t>Змії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, </a:t>
            </a:r>
            <a:r>
              <a:rPr lang="ru-RU" dirty="0" err="1" smtClean="0"/>
              <a:t>проте</a:t>
            </a:r>
            <a:r>
              <a:rPr lang="ru-RU" dirty="0" smtClean="0"/>
              <a:t>, </a:t>
            </a:r>
            <a:r>
              <a:rPr lang="ru-RU" dirty="0" err="1" smtClean="0"/>
              <a:t>вважають</a:t>
            </a:r>
            <a:r>
              <a:rPr lang="ru-RU" dirty="0" smtClean="0"/>
              <a:t> одним </a:t>
            </a:r>
            <a:r>
              <a:rPr lang="ru-RU" dirty="0" err="1" smtClean="0"/>
              <a:t>сузір'ям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15364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29" y="2922984"/>
            <a:ext cx="4159076" cy="37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02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914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Змія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20"/>
            <a:ext cx="374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екваторіальне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 </a:t>
            </a:r>
            <a:r>
              <a:rPr lang="ru-RU" dirty="0" err="1" smtClean="0"/>
              <a:t>Містить</a:t>
            </a:r>
            <a:r>
              <a:rPr lang="ru-RU" dirty="0" smtClean="0"/>
              <a:t> 106 </a:t>
            </a:r>
            <a:r>
              <a:rPr lang="ru-RU" dirty="0" err="1" smtClean="0"/>
              <a:t>зір</a:t>
            </a:r>
            <a:r>
              <a:rPr lang="ru-RU" dirty="0" smtClean="0"/>
              <a:t>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</a:t>
            </a:r>
            <a:r>
              <a:rPr lang="ru-RU" dirty="0" err="1" smtClean="0"/>
              <a:t>Єдине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, яке </a:t>
            </a:r>
            <a:r>
              <a:rPr lang="ru-RU" dirty="0" err="1" smtClean="0"/>
              <a:t>складається</a:t>
            </a:r>
            <a:r>
              <a:rPr lang="ru-RU" dirty="0" smtClean="0"/>
              <a:t> з </a:t>
            </a:r>
            <a:r>
              <a:rPr lang="ru-RU" dirty="0" err="1" smtClean="0"/>
              <a:t>двох</a:t>
            </a:r>
            <a:r>
              <a:rPr lang="ru-RU" dirty="0" smtClean="0"/>
              <a:t> </a:t>
            </a:r>
            <a:r>
              <a:rPr lang="ru-RU" dirty="0" err="1" smtClean="0"/>
              <a:t>ділянок</a:t>
            </a:r>
            <a:r>
              <a:rPr lang="ru-RU" dirty="0" smtClean="0"/>
              <a:t> </a:t>
            </a:r>
            <a:r>
              <a:rPr lang="ru-RU" dirty="0" err="1" smtClean="0"/>
              <a:t>небесної</a:t>
            </a:r>
            <a:r>
              <a:rPr lang="ru-RU" dirty="0" smtClean="0"/>
              <a:t> </a:t>
            </a:r>
            <a:r>
              <a:rPr lang="ru-RU" dirty="0" err="1" smtClean="0"/>
              <a:t>сфери</a:t>
            </a:r>
            <a:r>
              <a:rPr lang="ru-RU" dirty="0" smtClean="0"/>
              <a:t>, </a:t>
            </a:r>
            <a:r>
              <a:rPr lang="ru-RU" dirty="0" err="1" smtClean="0"/>
              <a:t>відокремлених</a:t>
            </a:r>
            <a:r>
              <a:rPr lang="ru-RU" dirty="0" smtClean="0"/>
              <a:t> одна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одної</a:t>
            </a:r>
            <a:r>
              <a:rPr lang="ru-RU" dirty="0" smtClean="0"/>
              <a:t> </a:t>
            </a:r>
            <a:r>
              <a:rPr lang="ru-RU" dirty="0" err="1" smtClean="0"/>
              <a:t>іншим</a:t>
            </a:r>
            <a:r>
              <a:rPr lang="ru-RU" dirty="0" smtClean="0"/>
              <a:t> </a:t>
            </a:r>
            <a:r>
              <a:rPr lang="ru-RU" dirty="0" err="1" smtClean="0"/>
              <a:t>сузір'ям</a:t>
            </a:r>
            <a:r>
              <a:rPr lang="ru-RU" dirty="0" smtClean="0"/>
              <a:t> </a:t>
            </a:r>
            <a:r>
              <a:rPr lang="ru-RU" dirty="0" err="1" smtClean="0"/>
              <a:t>Змієносця</a:t>
            </a:r>
            <a:r>
              <a:rPr lang="ru-RU" dirty="0" smtClean="0"/>
              <a:t> — Голова </a:t>
            </a:r>
            <a:r>
              <a:rPr lang="ru-RU" dirty="0" err="1" smtClean="0"/>
              <a:t>Змії</a:t>
            </a:r>
            <a:r>
              <a:rPr lang="ru-RU" dirty="0" smtClean="0"/>
              <a:t> і </a:t>
            </a:r>
            <a:r>
              <a:rPr lang="ru-RU" dirty="0" err="1" smtClean="0"/>
              <a:t>Хвіст</a:t>
            </a:r>
            <a:r>
              <a:rPr lang="ru-RU" dirty="0" smtClean="0"/>
              <a:t> </a:t>
            </a:r>
            <a:r>
              <a:rPr lang="ru-RU" dirty="0" err="1" smtClean="0"/>
              <a:t>Змії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78771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76263"/>
            <a:ext cx="3363466" cy="264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75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2177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Золота </a:t>
            </a:r>
            <a:r>
              <a:rPr lang="ru-RU" sz="2800" dirty="0" err="1" smtClean="0">
                <a:solidFill>
                  <a:srgbClr val="FFFF00"/>
                </a:solidFill>
              </a:rPr>
              <a:t>Риба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807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. </a:t>
            </a:r>
            <a:r>
              <a:rPr lang="ru-RU" dirty="0" err="1" smtClean="0"/>
              <a:t>Містить</a:t>
            </a:r>
            <a:r>
              <a:rPr lang="ru-RU" dirty="0" smtClean="0"/>
              <a:t> 32 </a:t>
            </a:r>
            <a:r>
              <a:rPr lang="ru-RU" dirty="0" err="1" smtClean="0"/>
              <a:t>зірок</a:t>
            </a:r>
            <a:r>
              <a:rPr lang="ru-RU" dirty="0" smtClean="0"/>
              <a:t>,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не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04058"/>
            <a:ext cx="4399715" cy="466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94" y="2852936"/>
            <a:ext cx="350243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04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1757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Індіанець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491" y="11967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, </a:t>
            </a:r>
            <a:r>
              <a:rPr lang="ru-RU" dirty="0" err="1" smtClean="0"/>
              <a:t>містить</a:t>
            </a:r>
            <a:r>
              <a:rPr lang="ru-RU" dirty="0" smtClean="0"/>
              <a:t> 38 </a:t>
            </a:r>
            <a:r>
              <a:rPr lang="ru-RU" dirty="0" err="1" smtClean="0"/>
              <a:t>зір</a:t>
            </a:r>
            <a:r>
              <a:rPr lang="ru-RU" dirty="0" smtClean="0"/>
              <a:t>,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неозброєних</a:t>
            </a:r>
            <a:r>
              <a:rPr lang="ru-RU" dirty="0" smtClean="0"/>
              <a:t> оком. З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не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5082"/>
            <a:ext cx="3333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76653"/>
            <a:ext cx="5904656" cy="350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64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1782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Кассіопея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36724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150 </a:t>
            </a:r>
            <a:r>
              <a:rPr lang="ru-RU" dirty="0" err="1" smtClean="0"/>
              <a:t>зір</a:t>
            </a:r>
            <a:r>
              <a:rPr lang="ru-RU" dirty="0" smtClean="0"/>
              <a:t>,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</a:t>
            </a:r>
            <a:r>
              <a:rPr lang="ru-RU" dirty="0" err="1" smtClean="0"/>
              <a:t>Кассіопея</a:t>
            </a:r>
            <a:r>
              <a:rPr lang="ru-RU" dirty="0" smtClean="0"/>
              <a:t> </a:t>
            </a:r>
            <a:r>
              <a:rPr lang="ru-RU" dirty="0" err="1" smtClean="0"/>
              <a:t>лежить</a:t>
            </a:r>
            <a:r>
              <a:rPr lang="ru-RU" dirty="0" smtClean="0"/>
              <a:t> у </a:t>
            </a:r>
            <a:r>
              <a:rPr lang="ru-RU" dirty="0" err="1" smtClean="0"/>
              <a:t>смузі</a:t>
            </a:r>
            <a:r>
              <a:rPr lang="ru-RU" dirty="0" smtClean="0"/>
              <a:t> </a:t>
            </a:r>
            <a:r>
              <a:rPr lang="ru-RU" dirty="0" err="1" smtClean="0"/>
              <a:t>Чумацького</a:t>
            </a:r>
            <a:r>
              <a:rPr lang="ru-RU" dirty="0" smtClean="0"/>
              <a:t> Шляху.</a:t>
            </a:r>
          </a:p>
          <a:p>
            <a:r>
              <a:rPr lang="ru-RU" dirty="0" err="1" smtClean="0"/>
              <a:t>Зображення</a:t>
            </a:r>
            <a:r>
              <a:rPr lang="ru-RU" dirty="0" smtClean="0"/>
              <a:t> </a:t>
            </a:r>
            <a:r>
              <a:rPr lang="ru-RU" dirty="0" err="1" smtClean="0"/>
              <a:t>Кассіопеї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«</a:t>
            </a:r>
            <a:r>
              <a:rPr lang="ru-RU" dirty="0" err="1" smtClean="0"/>
              <a:t>Дзеркала</a:t>
            </a:r>
            <a:r>
              <a:rPr lang="ru-RU" dirty="0" smtClean="0"/>
              <a:t> </a:t>
            </a:r>
            <a:r>
              <a:rPr lang="ru-RU" dirty="0" err="1" smtClean="0"/>
              <a:t>Уранії</a:t>
            </a:r>
            <a:r>
              <a:rPr lang="ru-RU" dirty="0" smtClean="0"/>
              <a:t>», набору </a:t>
            </a:r>
            <a:r>
              <a:rPr lang="ru-RU" dirty="0" err="1" smtClean="0"/>
              <a:t>карток</a:t>
            </a:r>
            <a:r>
              <a:rPr lang="ru-RU" dirty="0" smtClean="0"/>
              <a:t> </a:t>
            </a:r>
            <a:r>
              <a:rPr lang="ru-RU" dirty="0" err="1" smtClean="0"/>
              <a:t>сузір'їв</a:t>
            </a:r>
            <a:r>
              <a:rPr lang="ru-RU" dirty="0" smtClean="0"/>
              <a:t> </a:t>
            </a:r>
            <a:r>
              <a:rPr lang="ru-RU" dirty="0" err="1" smtClean="0"/>
              <a:t>опублікованого</a:t>
            </a:r>
            <a:r>
              <a:rPr lang="ru-RU" dirty="0" smtClean="0"/>
              <a:t> у </a:t>
            </a:r>
            <a:r>
              <a:rPr lang="ru-RU" dirty="0" err="1" smtClean="0"/>
              <a:t>Лондоні</a:t>
            </a:r>
            <a:r>
              <a:rPr lang="ru-RU" dirty="0" smtClean="0"/>
              <a:t>, </a:t>
            </a:r>
            <a:r>
              <a:rPr lang="ru-RU" dirty="0" err="1" smtClean="0"/>
              <a:t>бл</a:t>
            </a:r>
            <a:r>
              <a:rPr lang="ru-RU" dirty="0" smtClean="0"/>
              <a:t>. 1825</a:t>
            </a:r>
          </a:p>
          <a:p>
            <a:endParaRPr lang="ru-RU" dirty="0" smtClean="0"/>
          </a:p>
          <a:p>
            <a:r>
              <a:rPr lang="ru-RU" dirty="0" err="1" smtClean="0"/>
              <a:t>Відомо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стародавніх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і включено до каталога </a:t>
            </a:r>
            <a:r>
              <a:rPr lang="ru-RU" dirty="0" err="1" smtClean="0"/>
              <a:t>зоряного</a:t>
            </a:r>
            <a:r>
              <a:rPr lang="ru-RU" dirty="0" smtClean="0"/>
              <a:t> неба </a:t>
            </a:r>
            <a:r>
              <a:rPr lang="ru-RU" dirty="0" err="1" smtClean="0"/>
              <a:t>Клавдія</a:t>
            </a:r>
            <a:r>
              <a:rPr lang="ru-RU" dirty="0" smtClean="0"/>
              <a:t> Птолемея «Альмагест». </a:t>
            </a:r>
            <a:r>
              <a:rPr lang="ru-RU" dirty="0" err="1" smtClean="0"/>
              <a:t>Стародавня</a:t>
            </a:r>
            <a:r>
              <a:rPr lang="ru-RU" dirty="0" smtClean="0"/>
              <a:t> </a:t>
            </a:r>
            <a:r>
              <a:rPr lang="ru-RU" dirty="0" err="1" smtClean="0"/>
              <a:t>українська</a:t>
            </a:r>
            <a:r>
              <a:rPr lang="ru-RU" dirty="0" smtClean="0"/>
              <a:t> </a:t>
            </a:r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— «Борона» </a:t>
            </a:r>
            <a:r>
              <a:rPr lang="ru-RU" dirty="0" err="1" smtClean="0"/>
              <a:t>або</a:t>
            </a:r>
            <a:r>
              <a:rPr lang="ru-RU" dirty="0" smtClean="0"/>
              <a:t> «</a:t>
            </a:r>
            <a:r>
              <a:rPr lang="ru-RU" dirty="0" err="1" smtClean="0"/>
              <a:t>Пасіка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443" y="44624"/>
            <a:ext cx="28575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14893"/>
            <a:ext cx="3528392" cy="338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47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16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Кит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87377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Розташоване</a:t>
            </a:r>
            <a:r>
              <a:rPr lang="ru-RU" dirty="0" smtClean="0"/>
              <a:t> у </a:t>
            </a:r>
            <a:r>
              <a:rPr lang="ru-RU" dirty="0" err="1" smtClean="0"/>
              <a:t>т.зв</a:t>
            </a:r>
            <a:r>
              <a:rPr lang="ru-RU" dirty="0" smtClean="0"/>
              <a:t>. «водному» </a:t>
            </a:r>
            <a:r>
              <a:rPr lang="ru-RU" dirty="0" err="1" smtClean="0"/>
              <a:t>районі</a:t>
            </a:r>
            <a:r>
              <a:rPr lang="ru-RU" dirty="0" smtClean="0"/>
              <a:t> </a:t>
            </a:r>
            <a:r>
              <a:rPr lang="ru-RU" dirty="0" err="1" smtClean="0"/>
              <a:t>небесної</a:t>
            </a:r>
            <a:r>
              <a:rPr lang="ru-RU" dirty="0" smtClean="0"/>
              <a:t> </a:t>
            </a:r>
            <a:r>
              <a:rPr lang="ru-RU" dirty="0" err="1" smtClean="0"/>
              <a:t>сфери</a:t>
            </a:r>
            <a:r>
              <a:rPr lang="ru-RU" dirty="0" smtClean="0"/>
              <a:t>, </a:t>
            </a:r>
            <a:r>
              <a:rPr lang="ru-RU" dirty="0" err="1" smtClean="0"/>
              <a:t>поруч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сузір'ями</a:t>
            </a:r>
            <a:r>
              <a:rPr lang="ru-RU" dirty="0" smtClean="0"/>
              <a:t> </a:t>
            </a:r>
            <a:r>
              <a:rPr lang="ru-RU" dirty="0" err="1" smtClean="0"/>
              <a:t>Водолія</a:t>
            </a:r>
            <a:r>
              <a:rPr lang="ru-RU" dirty="0" smtClean="0"/>
              <a:t>, </a:t>
            </a:r>
            <a:r>
              <a:rPr lang="ru-RU" dirty="0" err="1" smtClean="0"/>
              <a:t>Риб</a:t>
            </a:r>
            <a:r>
              <a:rPr lang="ru-RU" dirty="0" smtClean="0"/>
              <a:t> і </a:t>
            </a:r>
            <a:r>
              <a:rPr lang="ru-RU" dirty="0" err="1" smtClean="0"/>
              <a:t>Ерідана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1"/>
            <a:ext cx="3780928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73016"/>
            <a:ext cx="487680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7" y="2420888"/>
            <a:ext cx="396044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05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980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Кіль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68760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Містить</a:t>
            </a:r>
            <a:r>
              <a:rPr lang="ru-RU" dirty="0" smtClean="0"/>
              <a:t> 206 </a:t>
            </a:r>
            <a:r>
              <a:rPr lang="ru-RU" dirty="0" err="1" smtClean="0"/>
              <a:t>зір</a:t>
            </a:r>
            <a:r>
              <a:rPr lang="ru-RU" dirty="0" smtClean="0"/>
              <a:t>,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З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не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Кіль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частиною</a:t>
            </a:r>
            <a:r>
              <a:rPr lang="ru-RU" dirty="0" smtClean="0"/>
              <a:t> старого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Корабель</a:t>
            </a:r>
            <a:r>
              <a:rPr lang="ru-RU" dirty="0" smtClean="0"/>
              <a:t> Арго, яке в 1752 за </a:t>
            </a:r>
            <a:r>
              <a:rPr lang="ru-RU" dirty="0" err="1" smtClean="0"/>
              <a:t>ініціативою</a:t>
            </a:r>
            <a:r>
              <a:rPr lang="ru-RU" dirty="0" smtClean="0"/>
              <a:t> </a:t>
            </a:r>
            <a:r>
              <a:rPr lang="ru-RU" dirty="0" err="1" smtClean="0"/>
              <a:t>Лакайля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поділене</a:t>
            </a:r>
            <a:r>
              <a:rPr lang="ru-RU" dirty="0" smtClean="0"/>
              <a:t> на три — </a:t>
            </a:r>
            <a:r>
              <a:rPr lang="ru-RU" dirty="0" err="1" smtClean="0"/>
              <a:t>Вітрила</a:t>
            </a:r>
            <a:r>
              <a:rPr lang="ru-RU" dirty="0" smtClean="0"/>
              <a:t>, </a:t>
            </a:r>
            <a:r>
              <a:rPr lang="ru-RU" dirty="0" err="1" smtClean="0"/>
              <a:t>Кіль</a:t>
            </a:r>
            <a:r>
              <a:rPr lang="ru-RU" dirty="0" smtClean="0"/>
              <a:t> і Корма.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924944"/>
            <a:ext cx="3456385" cy="171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738" y="3126027"/>
            <a:ext cx="4857750" cy="353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42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1422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Козоріг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035" y="980728"/>
            <a:ext cx="31098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зодіакальне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розташоване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Водолієм</a:t>
            </a:r>
            <a:r>
              <a:rPr lang="ru-RU" dirty="0" smtClean="0"/>
              <a:t> і </a:t>
            </a:r>
            <a:r>
              <a:rPr lang="ru-RU" dirty="0" err="1" smtClean="0"/>
              <a:t>Стрільцем</a:t>
            </a:r>
            <a:r>
              <a:rPr lang="ru-RU" dirty="0" smtClean="0"/>
              <a:t>. </a:t>
            </a:r>
            <a:r>
              <a:rPr lang="ru-RU" dirty="0" err="1" smtClean="0"/>
              <a:t>Поряд</a:t>
            </a:r>
            <a:r>
              <a:rPr lang="ru-RU" dirty="0" smtClean="0"/>
              <a:t> </a:t>
            </a:r>
            <a:r>
              <a:rPr lang="ru-RU" dirty="0" err="1" smtClean="0"/>
              <a:t>розташовані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Мікроскопа</a:t>
            </a:r>
            <a:r>
              <a:rPr lang="ru-RU" dirty="0" smtClean="0"/>
              <a:t>,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риби</a:t>
            </a:r>
            <a:r>
              <a:rPr lang="ru-RU" dirty="0" smtClean="0"/>
              <a:t> та Орла.</a:t>
            </a:r>
          </a:p>
          <a:p>
            <a:endParaRPr lang="ru-RU" dirty="0" smtClean="0"/>
          </a:p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Козорога</a:t>
            </a:r>
            <a:r>
              <a:rPr lang="ru-RU" dirty="0" smtClean="0"/>
              <a:t> </a:t>
            </a:r>
            <a:r>
              <a:rPr lang="ru-RU" dirty="0" err="1" smtClean="0"/>
              <a:t>лежить</a:t>
            </a:r>
            <a:r>
              <a:rPr lang="ru-RU" dirty="0" smtClean="0"/>
              <a:t> у </a:t>
            </a:r>
            <a:r>
              <a:rPr lang="ru-RU" dirty="0" err="1" smtClean="0"/>
              <a:t>нижній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екліптики</a:t>
            </a:r>
            <a:r>
              <a:rPr lang="ru-RU" dirty="0" smtClean="0"/>
              <a:t> 270° — 300°. </a:t>
            </a:r>
            <a:r>
              <a:rPr lang="ru-RU" dirty="0" err="1" smtClean="0"/>
              <a:t>Сонце</a:t>
            </a:r>
            <a:r>
              <a:rPr lang="ru-RU" dirty="0" smtClean="0"/>
              <a:t> </a:t>
            </a:r>
            <a:r>
              <a:rPr lang="ru-RU" dirty="0" err="1" smtClean="0"/>
              <a:t>перебуває</a:t>
            </a:r>
            <a:r>
              <a:rPr lang="ru-RU" dirty="0" smtClean="0"/>
              <a:t> в </a:t>
            </a:r>
            <a:r>
              <a:rPr lang="ru-RU" dirty="0" err="1" smtClean="0"/>
              <a:t>сузір'ї</a:t>
            </a:r>
            <a:r>
              <a:rPr lang="ru-RU" dirty="0" smtClean="0"/>
              <a:t> з 19 </a:t>
            </a:r>
            <a:r>
              <a:rPr lang="ru-RU" dirty="0" err="1" smtClean="0"/>
              <a:t>січня</a:t>
            </a:r>
            <a:r>
              <a:rPr lang="ru-RU" dirty="0" smtClean="0"/>
              <a:t> по 16 лютого, </a:t>
            </a:r>
            <a:r>
              <a:rPr lang="ru-RU" dirty="0" err="1" smtClean="0"/>
              <a:t>астрологія</a:t>
            </a:r>
            <a:r>
              <a:rPr lang="ru-RU" dirty="0" smtClean="0"/>
              <a:t> </a:t>
            </a:r>
            <a:r>
              <a:rPr lang="ru-RU" dirty="0" err="1" smtClean="0"/>
              <a:t>вважає</a:t>
            </a:r>
            <a:r>
              <a:rPr lang="ru-RU" dirty="0" smtClean="0"/>
              <a:t> часом знаку </a:t>
            </a:r>
            <a:r>
              <a:rPr lang="ru-RU" dirty="0" err="1" smtClean="0"/>
              <a:t>Козорога</a:t>
            </a:r>
            <a:r>
              <a:rPr lang="ru-RU" dirty="0" smtClean="0"/>
              <a:t>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22 </a:t>
            </a:r>
            <a:r>
              <a:rPr lang="ru-RU" dirty="0" err="1" smtClean="0"/>
              <a:t>грудня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71" y="310539"/>
            <a:ext cx="357758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96952"/>
            <a:ext cx="5502796" cy="358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5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334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спостерігачі</a:t>
            </a:r>
            <a:r>
              <a:rPr lang="ru-RU" dirty="0"/>
              <a:t> </a:t>
            </a:r>
            <a:r>
              <a:rPr lang="ru-RU" dirty="0" err="1"/>
              <a:t>виділяли</a:t>
            </a:r>
            <a:r>
              <a:rPr lang="ru-RU" dirty="0"/>
              <a:t> </a:t>
            </a:r>
            <a:r>
              <a:rPr lang="ru-RU" dirty="0" err="1"/>
              <a:t>різну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сузір'їв</a:t>
            </a:r>
            <a:r>
              <a:rPr lang="ru-RU" dirty="0"/>
              <a:t> і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контури</a:t>
            </a:r>
            <a:r>
              <a:rPr lang="ru-RU" dirty="0"/>
              <a:t>, а </a:t>
            </a:r>
            <a:r>
              <a:rPr lang="ru-RU" dirty="0" err="1"/>
              <a:t>походження</a:t>
            </a:r>
            <a:r>
              <a:rPr lang="ru-RU" dirty="0"/>
              <a:t>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древніх</a:t>
            </a:r>
            <a:r>
              <a:rPr lang="ru-RU" dirty="0"/>
              <a:t> </a:t>
            </a:r>
            <a:r>
              <a:rPr lang="ru-RU" dirty="0" err="1"/>
              <a:t>сузір'їв</a:t>
            </a:r>
            <a:r>
              <a:rPr lang="ru-RU" dirty="0"/>
              <a:t> так і не </a:t>
            </a:r>
            <a:r>
              <a:rPr lang="ru-RU" dirty="0" err="1"/>
              <a:t>з'ясовано</a:t>
            </a:r>
            <a:r>
              <a:rPr lang="ru-RU" dirty="0"/>
              <a:t> до </a:t>
            </a:r>
            <a:r>
              <a:rPr lang="ru-RU" dirty="0" err="1"/>
              <a:t>кінця</a:t>
            </a:r>
            <a:r>
              <a:rPr lang="ru-RU" dirty="0"/>
              <a:t>. До </a:t>
            </a:r>
            <a:r>
              <a:rPr lang="en-US" dirty="0"/>
              <a:t>XIX </a:t>
            </a:r>
            <a:r>
              <a:rPr lang="ru-RU" dirty="0" err="1"/>
              <a:t>століття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сузір'ями</a:t>
            </a:r>
            <a:r>
              <a:rPr lang="ru-RU" dirty="0"/>
              <a:t> </a:t>
            </a:r>
            <a:r>
              <a:rPr lang="ru-RU" dirty="0" err="1"/>
              <a:t>розумілися</a:t>
            </a:r>
            <a:r>
              <a:rPr lang="ru-RU" dirty="0"/>
              <a:t> не </a:t>
            </a:r>
            <a:r>
              <a:rPr lang="ru-RU" dirty="0" err="1"/>
              <a:t>замкнуті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неба, а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зірок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нерідко</a:t>
            </a:r>
            <a:r>
              <a:rPr lang="ru-RU" dirty="0"/>
              <a:t> </a:t>
            </a:r>
            <a:r>
              <a:rPr lang="ru-RU" dirty="0" err="1"/>
              <a:t>перекривалися</a:t>
            </a:r>
            <a:r>
              <a:rPr lang="ru-RU" dirty="0"/>
              <a:t>.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виходило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зірки</a:t>
            </a:r>
            <a:r>
              <a:rPr lang="ru-RU" dirty="0"/>
              <a:t> належали </a:t>
            </a:r>
            <a:r>
              <a:rPr lang="ru-RU" dirty="0" err="1"/>
              <a:t>відразу</a:t>
            </a:r>
            <a:r>
              <a:rPr lang="ru-RU" dirty="0"/>
              <a:t> </a:t>
            </a:r>
            <a:r>
              <a:rPr lang="ru-RU" dirty="0" err="1"/>
              <a:t>двом</a:t>
            </a:r>
            <a:r>
              <a:rPr lang="ru-RU" dirty="0"/>
              <a:t> </a:t>
            </a:r>
            <a:r>
              <a:rPr lang="ru-RU" dirty="0" err="1"/>
              <a:t>сузір'ям</a:t>
            </a:r>
            <a:r>
              <a:rPr lang="ru-RU" dirty="0"/>
              <a:t>, а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бідні</a:t>
            </a:r>
            <a:r>
              <a:rPr lang="ru-RU" dirty="0"/>
              <a:t> </a:t>
            </a:r>
            <a:r>
              <a:rPr lang="ru-RU" dirty="0" err="1"/>
              <a:t>зірками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не </a:t>
            </a:r>
            <a:r>
              <a:rPr lang="ru-RU" dirty="0" err="1"/>
              <a:t>ставилися</a:t>
            </a:r>
            <a:r>
              <a:rPr lang="ru-RU" dirty="0"/>
              <a:t> до будь-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сузір'ю</a:t>
            </a:r>
            <a:r>
              <a:rPr lang="ru-RU" dirty="0"/>
              <a:t>. На початку </a:t>
            </a:r>
            <a:r>
              <a:rPr lang="en-US" dirty="0"/>
              <a:t>XIX </a:t>
            </a:r>
            <a:r>
              <a:rPr lang="ru-RU" dirty="0" err="1"/>
              <a:t>століття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сузір'ями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проведені</a:t>
            </a:r>
            <a:r>
              <a:rPr lang="ru-RU" dirty="0"/>
              <a:t> кордону, </a:t>
            </a:r>
            <a:r>
              <a:rPr lang="ru-RU" dirty="0" err="1"/>
              <a:t>ліквідували</a:t>
            </a:r>
            <a:r>
              <a:rPr lang="ru-RU" dirty="0"/>
              <a:t> "</a:t>
            </a:r>
            <a:r>
              <a:rPr lang="ru-RU" dirty="0" err="1"/>
              <a:t>порожнечі</a:t>
            </a:r>
            <a:r>
              <a:rPr lang="ru-RU" dirty="0"/>
              <a:t>"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сузір'ями</a:t>
            </a:r>
            <a:r>
              <a:rPr lang="ru-RU" dirty="0"/>
              <a:t>, </a:t>
            </a:r>
            <a:r>
              <a:rPr lang="ru-RU" dirty="0" err="1"/>
              <a:t>проте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чіткого</a:t>
            </a:r>
            <a:r>
              <a:rPr lang="ru-RU" dirty="0"/>
              <a:t> </a:t>
            </a:r>
            <a:r>
              <a:rPr lang="ru-RU" dirty="0" err="1"/>
              <a:t>визначення</a:t>
            </a:r>
            <a:r>
              <a:rPr lang="ru-RU" dirty="0"/>
              <a:t>, як і </a:t>
            </a:r>
            <a:r>
              <a:rPr lang="ru-RU" dirty="0" err="1"/>
              <a:t>раніше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, і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астрономи</a:t>
            </a:r>
            <a:r>
              <a:rPr lang="ru-RU" dirty="0"/>
              <a:t> </a:t>
            </a:r>
            <a:r>
              <a:rPr lang="ru-RU" dirty="0" err="1"/>
              <a:t>визначали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по-своєму</a:t>
            </a:r>
            <a:r>
              <a:rPr lang="ru-RU" dirty="0"/>
              <a:t>.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96952"/>
            <a:ext cx="60483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7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1402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Компас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90872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</a:t>
            </a:r>
            <a:r>
              <a:rPr lang="ru-RU" dirty="0" err="1" smtClean="0"/>
              <a:t>зоряного</a:t>
            </a:r>
            <a:r>
              <a:rPr lang="ru-RU" dirty="0" smtClean="0"/>
              <a:t> неба. </a:t>
            </a:r>
            <a:r>
              <a:rPr lang="ru-RU" dirty="0" err="1" smtClean="0"/>
              <a:t>Містить</a:t>
            </a:r>
            <a:r>
              <a:rPr lang="ru-RU" dirty="0" smtClean="0"/>
              <a:t> 43 </a:t>
            </a:r>
            <a:r>
              <a:rPr lang="ru-RU" dirty="0" err="1" smtClean="0"/>
              <a:t>зірки</a:t>
            </a:r>
            <a:r>
              <a:rPr lang="ru-RU" dirty="0" smtClean="0"/>
              <a:t> </a:t>
            </a:r>
            <a:r>
              <a:rPr lang="ru-RU" dirty="0" err="1" smtClean="0"/>
              <a:t>видимих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</a:t>
            </a:r>
          </a:p>
          <a:p>
            <a:r>
              <a:rPr lang="ru-RU" dirty="0" err="1" smtClean="0"/>
              <a:t>Нове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 На </a:t>
            </a:r>
            <a:r>
              <a:rPr lang="ru-RU" dirty="0" err="1" smtClean="0"/>
              <a:t>стародавніх</a:t>
            </a:r>
            <a:r>
              <a:rPr lang="ru-RU" dirty="0" smtClean="0"/>
              <a:t> </a:t>
            </a:r>
            <a:r>
              <a:rPr lang="ru-RU" dirty="0" err="1" smtClean="0"/>
              <a:t>небесних</a:t>
            </a:r>
            <a:r>
              <a:rPr lang="ru-RU" dirty="0" smtClean="0"/>
              <a:t> атласах на </a:t>
            </a:r>
            <a:r>
              <a:rPr lang="ru-RU" dirty="0" err="1" smtClean="0"/>
              <a:t>місці</a:t>
            </a:r>
            <a:r>
              <a:rPr lang="ru-RU" dirty="0" smtClean="0"/>
              <a:t> Компаса </a:t>
            </a:r>
            <a:r>
              <a:rPr lang="ru-RU" dirty="0" err="1" smtClean="0"/>
              <a:t>зазвичай</a:t>
            </a:r>
            <a:r>
              <a:rPr lang="ru-RU" dirty="0" smtClean="0"/>
              <a:t> </a:t>
            </a:r>
            <a:r>
              <a:rPr lang="ru-RU" dirty="0" err="1" smtClean="0"/>
              <a:t>розташовувалася</a:t>
            </a:r>
            <a:r>
              <a:rPr lang="ru-RU" dirty="0" smtClean="0"/>
              <a:t> </a:t>
            </a:r>
            <a:r>
              <a:rPr lang="ru-RU" dirty="0" err="1" smtClean="0"/>
              <a:t>щогла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Корабель</a:t>
            </a:r>
            <a:r>
              <a:rPr lang="ru-RU" dirty="0" smtClean="0"/>
              <a:t> Арго, яка не </a:t>
            </a:r>
            <a:r>
              <a:rPr lang="ru-RU" dirty="0" err="1" smtClean="0"/>
              <a:t>виділялася</a:t>
            </a:r>
            <a:r>
              <a:rPr lang="ru-RU" dirty="0" smtClean="0"/>
              <a:t>, як </a:t>
            </a:r>
            <a:r>
              <a:rPr lang="ru-RU" dirty="0" err="1" smtClean="0"/>
              <a:t>окрема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Корабля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64" y="904280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31" y="3284984"/>
            <a:ext cx="5724525" cy="343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78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1286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Корма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247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Містить</a:t>
            </a:r>
            <a:r>
              <a:rPr lang="ru-RU" dirty="0" smtClean="0"/>
              <a:t> 241 зорю, </a:t>
            </a:r>
            <a:r>
              <a:rPr lang="ru-RU" dirty="0" err="1" smtClean="0"/>
              <a:t>видиму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</a:t>
            </a:r>
          </a:p>
          <a:p>
            <a:r>
              <a:rPr lang="ru-RU" dirty="0" err="1" smtClean="0"/>
              <a:t>Нове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 З </a:t>
            </a:r>
            <a:r>
              <a:rPr lang="ru-RU" dirty="0" err="1" smtClean="0"/>
              <a:t>давніх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існувало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Корабель</a:t>
            </a:r>
            <a:r>
              <a:rPr lang="ru-RU" dirty="0" smtClean="0"/>
              <a:t> Арго.</a:t>
            </a:r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3810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927884"/>
            <a:ext cx="40576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80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1763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Косинець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96752"/>
            <a:ext cx="26642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у </a:t>
            </a:r>
            <a:r>
              <a:rPr lang="ru-RU" dirty="0" err="1" smtClean="0"/>
              <a:t>південній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</a:t>
            </a:r>
            <a:r>
              <a:rPr lang="ru-RU" dirty="0" err="1" smtClean="0"/>
              <a:t>зоряного</a:t>
            </a:r>
            <a:r>
              <a:rPr lang="ru-RU" dirty="0" smtClean="0"/>
              <a:t> неба. Через </a:t>
            </a:r>
            <a:r>
              <a:rPr lang="ru-RU" dirty="0" err="1" smtClean="0"/>
              <a:t>нього</a:t>
            </a:r>
            <a:r>
              <a:rPr lang="ru-RU" dirty="0" smtClean="0"/>
              <a:t> </a:t>
            </a:r>
            <a:r>
              <a:rPr lang="ru-RU" dirty="0" err="1" smtClean="0"/>
              <a:t>проходять</a:t>
            </a:r>
            <a:r>
              <a:rPr lang="ru-RU" dirty="0" smtClean="0"/>
              <a:t> </a:t>
            </a:r>
            <a:r>
              <a:rPr lang="ru-RU" dirty="0" err="1" smtClean="0"/>
              <a:t>обидві</a:t>
            </a:r>
            <a:r>
              <a:rPr lang="ru-RU" dirty="0" smtClean="0"/>
              <a:t> </a:t>
            </a:r>
            <a:r>
              <a:rPr lang="ru-RU" dirty="0" err="1" smtClean="0"/>
              <a:t>гілки</a:t>
            </a:r>
            <a:r>
              <a:rPr lang="ru-RU" dirty="0" smtClean="0"/>
              <a:t> </a:t>
            </a:r>
            <a:r>
              <a:rPr lang="ru-RU" dirty="0" err="1" smtClean="0"/>
              <a:t>Чумацького</a:t>
            </a:r>
            <a:r>
              <a:rPr lang="ru-RU" dirty="0" smtClean="0"/>
              <a:t> Шляху. </a:t>
            </a:r>
            <a:r>
              <a:rPr lang="ru-RU" dirty="0" err="1" smtClean="0"/>
              <a:t>Сузір'я</a:t>
            </a:r>
            <a:r>
              <a:rPr lang="ru-RU" dirty="0" smtClean="0"/>
              <a:t> не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зірок</a:t>
            </a:r>
            <a:r>
              <a:rPr lang="ru-RU" dirty="0" smtClean="0"/>
              <a:t> </a:t>
            </a:r>
            <a:r>
              <a:rPr lang="ru-RU" dirty="0" err="1" smtClean="0"/>
              <a:t>яскравіше</a:t>
            </a:r>
            <a:r>
              <a:rPr lang="ru-RU" dirty="0" smtClean="0"/>
              <a:t> 4,0 </a:t>
            </a:r>
            <a:r>
              <a:rPr lang="ru-RU" dirty="0" err="1" smtClean="0"/>
              <a:t>видимої</a:t>
            </a:r>
            <a:r>
              <a:rPr lang="ru-RU" dirty="0" smtClean="0"/>
              <a:t> </a:t>
            </a:r>
            <a:r>
              <a:rPr lang="ru-RU" dirty="0" err="1" smtClean="0"/>
              <a:t>зоряної</a:t>
            </a:r>
            <a:r>
              <a:rPr lang="ru-RU" dirty="0" smtClean="0"/>
              <a:t> </a:t>
            </a:r>
            <a:r>
              <a:rPr lang="ru-RU" dirty="0" err="1" smtClean="0"/>
              <a:t>величини</a:t>
            </a:r>
            <a:r>
              <a:rPr lang="ru-RU" dirty="0" smtClean="0"/>
              <a:t>, 42 </a:t>
            </a:r>
            <a:r>
              <a:rPr lang="ru-RU" dirty="0" err="1" smtClean="0"/>
              <a:t>зірки</a:t>
            </a:r>
            <a:r>
              <a:rPr lang="ru-RU" dirty="0" smtClean="0"/>
              <a:t>, </a:t>
            </a:r>
            <a:r>
              <a:rPr lang="ru-RU" dirty="0" err="1" smtClean="0"/>
              <a:t>видимі</a:t>
            </a:r>
            <a:r>
              <a:rPr lang="ru-RU" dirty="0" smtClean="0"/>
              <a:t> </a:t>
            </a:r>
            <a:r>
              <a:rPr lang="ru-RU" dirty="0" err="1" smtClean="0"/>
              <a:t>неозброєним</a:t>
            </a:r>
            <a:r>
              <a:rPr lang="ru-RU" dirty="0" smtClean="0"/>
              <a:t> оком. </a:t>
            </a:r>
            <a:r>
              <a:rPr lang="ru-RU" dirty="0" err="1" smtClean="0"/>
              <a:t>Видиме</a:t>
            </a:r>
            <a:r>
              <a:rPr lang="ru-RU" dirty="0" smtClean="0"/>
              <a:t> на </a:t>
            </a:r>
            <a:r>
              <a:rPr lang="ru-RU" dirty="0" err="1" smtClean="0"/>
              <a:t>півдні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36712"/>
            <a:ext cx="518457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27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1351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Лебідь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928" y="1124743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Розташоване</a:t>
            </a:r>
            <a:r>
              <a:rPr lang="ru-RU" dirty="0" smtClean="0"/>
              <a:t> в </a:t>
            </a:r>
            <a:r>
              <a:rPr lang="ru-RU" dirty="0" err="1" smtClean="0"/>
              <a:t>смузі</a:t>
            </a:r>
            <a:r>
              <a:rPr lang="ru-RU" dirty="0" smtClean="0"/>
              <a:t> </a:t>
            </a:r>
            <a:r>
              <a:rPr lang="ru-RU" dirty="0" err="1" smtClean="0"/>
              <a:t>Чумацького</a:t>
            </a:r>
            <a:r>
              <a:rPr lang="ru-RU" dirty="0" smtClean="0"/>
              <a:t> Шляху.</a:t>
            </a:r>
          </a:p>
          <a:p>
            <a:endParaRPr lang="ru-RU" dirty="0" smtClean="0"/>
          </a:p>
          <a:p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назви</a:t>
            </a:r>
            <a:r>
              <a:rPr lang="ru-RU" dirty="0" smtClean="0"/>
              <a:t>: </a:t>
            </a:r>
            <a:r>
              <a:rPr lang="ru-RU" dirty="0" err="1" smtClean="0"/>
              <a:t>Північний</a:t>
            </a:r>
            <a:r>
              <a:rPr lang="ru-RU" dirty="0" smtClean="0"/>
              <a:t> </a:t>
            </a:r>
            <a:r>
              <a:rPr lang="ru-RU" dirty="0" err="1" smtClean="0"/>
              <a:t>Хрест</a:t>
            </a:r>
            <a:r>
              <a:rPr lang="ru-RU" dirty="0" smtClean="0"/>
              <a:t>, за </a:t>
            </a:r>
            <a:r>
              <a:rPr lang="ru-RU" dirty="0" err="1" smtClean="0"/>
              <a:t>аналогією</a:t>
            </a:r>
            <a:r>
              <a:rPr lang="ru-RU" dirty="0" smtClean="0"/>
              <a:t> з </a:t>
            </a:r>
            <a:r>
              <a:rPr lang="ru-RU" dirty="0" err="1" smtClean="0"/>
              <a:t>Південний</a:t>
            </a:r>
            <a:r>
              <a:rPr lang="ru-RU" dirty="0" smtClean="0"/>
              <a:t> </a:t>
            </a:r>
            <a:r>
              <a:rPr lang="ru-RU" dirty="0" err="1" smtClean="0"/>
              <a:t>Хрест</a:t>
            </a:r>
            <a:r>
              <a:rPr lang="ru-RU" dirty="0" smtClean="0"/>
              <a:t>. </a:t>
            </a:r>
            <a:r>
              <a:rPr lang="ru-RU" dirty="0" err="1" smtClean="0"/>
              <a:t>Українська</a:t>
            </a:r>
            <a:r>
              <a:rPr lang="ru-RU" dirty="0" smtClean="0"/>
              <a:t> народна </a:t>
            </a:r>
            <a:r>
              <a:rPr lang="ru-RU" dirty="0" err="1" smtClean="0"/>
              <a:t>назва</a:t>
            </a:r>
            <a:r>
              <a:rPr lang="ru-RU" dirty="0" smtClean="0"/>
              <a:t>: </a:t>
            </a:r>
            <a:r>
              <a:rPr lang="ru-RU" dirty="0" err="1" smtClean="0"/>
              <a:t>Хрест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11620"/>
            <a:ext cx="4536504" cy="425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02" y="2411620"/>
            <a:ext cx="3862681" cy="28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0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70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Лев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зодіакальне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розташоване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сузір'ями</a:t>
            </a:r>
            <a:r>
              <a:rPr lang="ru-RU" dirty="0" smtClean="0"/>
              <a:t> Рака та </a:t>
            </a:r>
            <a:r>
              <a:rPr lang="ru-RU" dirty="0" err="1" smtClean="0"/>
              <a:t>Діви</a:t>
            </a:r>
            <a:r>
              <a:rPr lang="ru-RU" dirty="0" smtClean="0"/>
              <a:t>. </a:t>
            </a:r>
            <a:r>
              <a:rPr lang="ru-RU" dirty="0" err="1" smtClean="0"/>
              <a:t>Сонце</a:t>
            </a:r>
            <a:r>
              <a:rPr lang="ru-RU" dirty="0" smtClean="0"/>
              <a:t> </a:t>
            </a:r>
            <a:r>
              <a:rPr lang="ru-RU" dirty="0" err="1" smtClean="0"/>
              <a:t>перебуває</a:t>
            </a:r>
            <a:r>
              <a:rPr lang="ru-RU" dirty="0" smtClean="0"/>
              <a:t> в </a:t>
            </a:r>
            <a:r>
              <a:rPr lang="ru-RU" dirty="0" err="1" smtClean="0"/>
              <a:t>сузір'ї</a:t>
            </a:r>
            <a:r>
              <a:rPr lang="ru-RU" dirty="0" smtClean="0"/>
              <a:t> Лева з 10 </a:t>
            </a:r>
            <a:r>
              <a:rPr lang="ru-RU" dirty="0" err="1" smtClean="0"/>
              <a:t>серпня</a:t>
            </a:r>
            <a:r>
              <a:rPr lang="ru-RU" dirty="0" smtClean="0"/>
              <a:t> по 15 </a:t>
            </a:r>
            <a:r>
              <a:rPr lang="ru-RU" dirty="0" err="1" smtClean="0"/>
              <a:t>вересня</a:t>
            </a: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49175"/>
            <a:ext cx="4032448" cy="378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24036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81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2297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Летюча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</a:rPr>
              <a:t>Риба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30780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</a:t>
            </a:r>
            <a:r>
              <a:rPr lang="ru-RU" dirty="0" err="1"/>
              <a:t>зоряного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31 зорю, </a:t>
            </a:r>
            <a:r>
              <a:rPr lang="ru-RU" dirty="0" err="1"/>
              <a:t>видиму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З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</a:t>
            </a:r>
            <a:r>
              <a:rPr lang="ru-RU" dirty="0" err="1"/>
              <a:t>спостерігається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2857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3593554" cy="287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44230"/>
            <a:ext cx="3096344" cy="345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25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1600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Лисичка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836712"/>
            <a:ext cx="433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</a:t>
            </a:r>
            <a:r>
              <a:rPr lang="ru-RU" dirty="0" err="1"/>
              <a:t>зоряного</a:t>
            </a:r>
            <a:r>
              <a:rPr lang="ru-RU" dirty="0"/>
              <a:t> неба.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42831"/>
            <a:ext cx="403244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47625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51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912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Ліра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8367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невелике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Геркулесом і Лебедем.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72159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43" y="1916832"/>
            <a:ext cx="4465570" cy="433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65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3028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Мала </a:t>
            </a:r>
            <a:r>
              <a:rPr lang="ru-RU" sz="2800" dirty="0" err="1">
                <a:solidFill>
                  <a:srgbClr val="FFFF00"/>
                </a:solidFill>
              </a:rPr>
              <a:t>Ведмедиця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8615"/>
            <a:ext cx="321754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059" y="76470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у </a:t>
            </a:r>
            <a:r>
              <a:rPr lang="ru-RU" dirty="0" err="1"/>
              <a:t>північній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40 </a:t>
            </a:r>
            <a:r>
              <a:rPr lang="ru-RU" dirty="0" err="1"/>
              <a:t>зір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  <a:p>
            <a:endParaRPr lang="ru-RU" dirty="0"/>
          </a:p>
          <a:p>
            <a:r>
              <a:rPr lang="ru-RU" dirty="0"/>
              <a:t>До </a:t>
            </a:r>
            <a:r>
              <a:rPr lang="ru-RU" dirty="0" err="1"/>
              <a:t>реформи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правопису</a:t>
            </a:r>
            <a:r>
              <a:rPr lang="ru-RU" dirty="0"/>
              <a:t> 1933 року словники подавали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як </a:t>
            </a:r>
            <a:r>
              <a:rPr lang="ru-RU" dirty="0" err="1"/>
              <a:t>Малий</a:t>
            </a:r>
            <a:r>
              <a:rPr lang="ru-RU" dirty="0"/>
              <a:t> </a:t>
            </a:r>
            <a:r>
              <a:rPr lang="ru-RU" dirty="0" err="1" smtClean="0"/>
              <a:t>віз</a:t>
            </a:r>
            <a:r>
              <a:rPr lang="ru-RU" dirty="0" smtClean="0"/>
              <a:t>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реформи</a:t>
            </a:r>
            <a:r>
              <a:rPr lang="ru-RU" dirty="0"/>
              <a:t> </a:t>
            </a:r>
            <a:r>
              <a:rPr lang="ru-RU" dirty="0" err="1"/>
              <a:t>застосовується</a:t>
            </a:r>
            <a:r>
              <a:rPr lang="ru-RU" dirty="0"/>
              <a:t> </a:t>
            </a:r>
            <a:r>
              <a:rPr lang="ru-RU" dirty="0" err="1"/>
              <a:t>відповідник</a:t>
            </a:r>
            <a:r>
              <a:rPr lang="ru-RU" dirty="0"/>
              <a:t> </a:t>
            </a:r>
            <a:r>
              <a:rPr lang="ru-RU" dirty="0" err="1"/>
              <a:t>латинського</a:t>
            </a:r>
            <a:r>
              <a:rPr lang="ru-RU" dirty="0"/>
              <a:t> </a:t>
            </a:r>
            <a:r>
              <a:rPr lang="ru-RU" dirty="0" err="1"/>
              <a:t>терміну</a:t>
            </a:r>
            <a:r>
              <a:rPr lang="ru-RU" dirty="0" smtClean="0"/>
              <a:t>.</a:t>
            </a:r>
          </a:p>
          <a:p>
            <a:endParaRPr lang="uk-UA" dirty="0"/>
          </a:p>
          <a:p>
            <a:r>
              <a:rPr lang="ru-RU" dirty="0" err="1"/>
              <a:t>Найяскравіша</a:t>
            </a:r>
            <a:r>
              <a:rPr lang="ru-RU" dirty="0"/>
              <a:t> </a:t>
            </a:r>
            <a:r>
              <a:rPr lang="ru-RU" dirty="0" err="1"/>
              <a:t>зірка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— </a:t>
            </a:r>
            <a:r>
              <a:rPr lang="ru-RU" dirty="0" err="1"/>
              <a:t>Полярна</a:t>
            </a:r>
            <a:r>
              <a:rPr lang="ru-RU" dirty="0"/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86115"/>
            <a:ext cx="5184576" cy="318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08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2133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Малий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Кінь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087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екваторіальне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Одне</a:t>
            </a:r>
            <a:r>
              <a:rPr lang="ru-RU" dirty="0"/>
              <a:t> з </a:t>
            </a:r>
            <a:r>
              <a:rPr lang="ru-RU" dirty="0" err="1"/>
              <a:t>найменших</a:t>
            </a:r>
            <a:r>
              <a:rPr lang="ru-RU" dirty="0"/>
              <a:t> </a:t>
            </a:r>
            <a:r>
              <a:rPr lang="ru-RU" dirty="0" err="1"/>
              <a:t>сузір'їв</a:t>
            </a:r>
            <a:r>
              <a:rPr lang="ru-RU" dirty="0"/>
              <a:t> </a:t>
            </a:r>
            <a:r>
              <a:rPr lang="ru-RU" dirty="0" err="1"/>
              <a:t>зоряного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усього</a:t>
            </a:r>
            <a:r>
              <a:rPr lang="ru-RU" dirty="0"/>
              <a:t> 14 </a:t>
            </a:r>
            <a:r>
              <a:rPr lang="ru-RU" dirty="0" err="1"/>
              <a:t>зірок</a:t>
            </a:r>
            <a:r>
              <a:rPr lang="ru-RU" dirty="0"/>
              <a:t>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604642" cy="393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457200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34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1277" y="188640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smtClean="0"/>
              <a:t>часом в </a:t>
            </a:r>
            <a:r>
              <a:rPr lang="ru-RU" sz="2000" dirty="0" err="1" smtClean="0"/>
              <a:t>астрономів</a:t>
            </a:r>
            <a:r>
              <a:rPr lang="ru-RU" sz="2000" dirty="0" smtClean="0"/>
              <a:t> </a:t>
            </a:r>
            <a:r>
              <a:rPr lang="ru-RU" sz="2000" dirty="0" err="1" smtClean="0"/>
              <a:t>виникла</a:t>
            </a:r>
            <a:r>
              <a:rPr lang="ru-RU" sz="2000" dirty="0" smtClean="0"/>
              <a:t> потреба однозначного </a:t>
            </a:r>
            <a:r>
              <a:rPr lang="ru-RU" sz="2000" dirty="0" err="1" smtClean="0"/>
              <a:t>визначення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розташування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зірок</a:t>
            </a:r>
            <a:r>
              <a:rPr lang="ru-RU" sz="2000" dirty="0" smtClean="0"/>
              <a:t> на </a:t>
            </a:r>
            <a:r>
              <a:rPr lang="ru-RU" sz="2000" dirty="0" err="1" smtClean="0"/>
              <a:t>небі</a:t>
            </a:r>
            <a:r>
              <a:rPr lang="ru-RU" sz="2000" dirty="0" smtClean="0"/>
              <a:t>. </a:t>
            </a:r>
            <a:r>
              <a:rPr lang="ru-RU" sz="2000" dirty="0" err="1" smtClean="0"/>
              <a:t>Сучасний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розподіл</a:t>
            </a:r>
            <a:r>
              <a:rPr lang="ru-RU" sz="2000" dirty="0" smtClean="0"/>
              <a:t> </a:t>
            </a:r>
            <a:r>
              <a:rPr lang="ru-RU" sz="2000" dirty="0" err="1" smtClean="0"/>
              <a:t>північного</a:t>
            </a:r>
            <a:r>
              <a:rPr lang="ru-RU" sz="2000" dirty="0" smtClean="0"/>
              <a:t> неба </a:t>
            </a:r>
            <a:r>
              <a:rPr lang="ru-RU" sz="2000" dirty="0" err="1" smtClean="0"/>
              <a:t>базується</a:t>
            </a:r>
            <a:r>
              <a:rPr lang="ru-RU" sz="2000" dirty="0" smtClean="0"/>
              <a:t> на </a:t>
            </a:r>
            <a:r>
              <a:rPr lang="ru-RU" sz="2000" dirty="0" err="1" smtClean="0"/>
              <a:t>сузір'ях</a:t>
            </a:r>
            <a:r>
              <a:rPr lang="ru-RU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визначив</a:t>
            </a:r>
            <a:r>
              <a:rPr lang="ru-RU" sz="2000" dirty="0" smtClean="0"/>
              <a:t> </a:t>
            </a:r>
            <a:r>
              <a:rPr lang="ru-RU" sz="2000" dirty="0" err="1" smtClean="0"/>
              <a:t>грецький</a:t>
            </a:r>
            <a:r>
              <a:rPr lang="ru-RU" sz="2000" dirty="0" smtClean="0"/>
              <a:t> астроном </a:t>
            </a:r>
            <a:r>
              <a:rPr lang="ru-RU" sz="2000" dirty="0" err="1" smtClean="0"/>
              <a:t>Клавдій</a:t>
            </a:r>
            <a:r>
              <a:rPr lang="ru-RU" sz="2000" dirty="0" smtClean="0"/>
              <a:t> Птолемей.</a:t>
            </a:r>
          </a:p>
          <a:p>
            <a:endParaRPr lang="ru-RU" sz="2000" dirty="0" smtClean="0"/>
          </a:p>
          <a:p>
            <a:r>
              <a:rPr lang="ru-RU" sz="2000" dirty="0" err="1" smtClean="0"/>
              <a:t>Сучасний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перелік</a:t>
            </a:r>
            <a:r>
              <a:rPr lang="ru-RU" sz="2000" dirty="0" smtClean="0"/>
              <a:t> 88 </a:t>
            </a:r>
            <a:r>
              <a:rPr lang="ru-RU" sz="2000" dirty="0" err="1" smtClean="0"/>
              <a:t>сузір'їв</a:t>
            </a:r>
            <a:r>
              <a:rPr lang="ru-RU" sz="2000" dirty="0" smtClean="0"/>
              <a:t> </a:t>
            </a:r>
            <a:r>
              <a:rPr lang="ru-RU" sz="2000" dirty="0" err="1" smtClean="0"/>
              <a:t>зафіксовано</a:t>
            </a:r>
            <a:r>
              <a:rPr lang="ru-RU" sz="2000" dirty="0" smtClean="0"/>
              <a:t> </a:t>
            </a:r>
            <a:r>
              <a:rPr lang="ru-RU" sz="2000" dirty="0" err="1" smtClean="0"/>
              <a:t>Міжнародний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астрономічний</a:t>
            </a:r>
            <a:r>
              <a:rPr lang="ru-RU" sz="2000" dirty="0" smtClean="0"/>
              <a:t> союз 1922 року.</a:t>
            </a:r>
          </a:p>
          <a:p>
            <a:r>
              <a:rPr lang="ru-RU" sz="2000" dirty="0" err="1" smtClean="0"/>
              <a:t>Сучасні</a:t>
            </a:r>
            <a:r>
              <a:rPr lang="ru-RU" sz="2000" dirty="0" smtClean="0"/>
              <a:t> </a:t>
            </a:r>
            <a:r>
              <a:rPr lang="ru-RU" sz="2000" dirty="0" err="1" smtClean="0"/>
              <a:t>межі</a:t>
            </a:r>
            <a:r>
              <a:rPr lang="ru-RU" sz="2000" dirty="0" smtClean="0"/>
              <a:t> </a:t>
            </a:r>
            <a:r>
              <a:rPr lang="ru-RU" sz="2000" dirty="0" err="1" smtClean="0"/>
              <a:t>сузір'їв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були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проведені</a:t>
            </a:r>
            <a:r>
              <a:rPr lang="ru-RU" sz="2000" dirty="0" smtClean="0"/>
              <a:t> Еженом </a:t>
            </a:r>
            <a:r>
              <a:rPr lang="ru-RU" sz="2000" dirty="0" err="1" smtClean="0"/>
              <a:t>Дельпортом</a:t>
            </a:r>
            <a:r>
              <a:rPr lang="ru-RU" sz="2000" dirty="0" smtClean="0"/>
              <a:t> 1930 року.</a:t>
            </a:r>
            <a:endParaRPr lang="ru-RU" sz="2000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80049"/>
            <a:ext cx="3240360" cy="371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80049"/>
            <a:ext cx="2921934" cy="371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4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1987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Малий</a:t>
            </a:r>
            <a:r>
              <a:rPr lang="ru-RU" sz="2800" dirty="0">
                <a:solidFill>
                  <a:srgbClr val="FFFF00"/>
                </a:solidFill>
              </a:rPr>
              <a:t> Лев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34381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34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</a:t>
            </a:r>
            <a:r>
              <a:rPr lang="ru-RU" dirty="0" err="1"/>
              <a:t>Спостерігається</a:t>
            </a:r>
            <a:r>
              <a:rPr lang="ru-RU" dirty="0"/>
              <a:t> на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4664"/>
            <a:ext cx="280831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39192"/>
            <a:ext cx="5112568" cy="393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84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2012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Малий</a:t>
            </a:r>
            <a:r>
              <a:rPr lang="ru-RU" sz="2800" dirty="0">
                <a:solidFill>
                  <a:srgbClr val="FFFF00"/>
                </a:solidFill>
              </a:rPr>
              <a:t> Пес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68369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екваторіальне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 smtClean="0"/>
              <a:t>.</a:t>
            </a:r>
          </a:p>
          <a:p>
            <a:r>
              <a:rPr lang="ru-RU" dirty="0" err="1"/>
              <a:t>Малий</a:t>
            </a:r>
            <a:r>
              <a:rPr lang="ru-RU" dirty="0"/>
              <a:t> Пес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яскравих</a:t>
            </a:r>
            <a:r>
              <a:rPr lang="ru-RU" dirty="0"/>
              <a:t> </a:t>
            </a:r>
            <a:r>
              <a:rPr lang="ru-RU" dirty="0" err="1"/>
              <a:t>зорі</a:t>
            </a:r>
            <a:r>
              <a:rPr lang="ru-RU" dirty="0"/>
              <a:t>: </a:t>
            </a:r>
            <a:r>
              <a:rPr lang="ru-RU" dirty="0" err="1" smtClean="0"/>
              <a:t>Проціон</a:t>
            </a:r>
            <a:r>
              <a:rPr lang="en-US" dirty="0" smtClean="0"/>
              <a:t>, </a:t>
            </a:r>
            <a:r>
              <a:rPr lang="ru-RU" dirty="0" err="1" smtClean="0"/>
              <a:t>Гомейса</a:t>
            </a:r>
            <a:r>
              <a:rPr lang="en-US" dirty="0" smtClean="0"/>
              <a:t>. </a:t>
            </a:r>
            <a:r>
              <a:rPr lang="ru-RU" dirty="0" err="1"/>
              <a:t>Проціон</a:t>
            </a:r>
            <a:r>
              <a:rPr lang="ru-RU" dirty="0"/>
              <a:t> є </a:t>
            </a:r>
            <a:r>
              <a:rPr lang="ru-RU" dirty="0" err="1"/>
              <a:t>однією</a:t>
            </a:r>
            <a:r>
              <a:rPr lang="ru-RU" dirty="0"/>
              <a:t> з </a:t>
            </a:r>
            <a:r>
              <a:rPr lang="ru-RU" dirty="0" err="1"/>
              <a:t>найяскравіших</a:t>
            </a:r>
            <a:r>
              <a:rPr lang="ru-RU" dirty="0"/>
              <a:t> і </a:t>
            </a:r>
            <a:r>
              <a:rPr lang="ru-RU" dirty="0" err="1"/>
              <a:t>найближчих</a:t>
            </a:r>
            <a:r>
              <a:rPr lang="ru-RU" dirty="0"/>
              <a:t> </a:t>
            </a:r>
            <a:r>
              <a:rPr lang="ru-RU" dirty="0" err="1"/>
              <a:t>зір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Сузір'я</a:t>
            </a:r>
            <a:r>
              <a:rPr lang="ru-RU" dirty="0"/>
              <a:t> не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помітних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 далекого космосу.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8960"/>
            <a:ext cx="352839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468052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60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194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Мікроскоп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67211"/>
            <a:ext cx="35101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невелике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Лежить</a:t>
            </a:r>
            <a:r>
              <a:rPr lang="ru-RU" dirty="0"/>
              <a:t> на </a:t>
            </a:r>
            <a:r>
              <a:rPr lang="ru-RU" dirty="0" err="1"/>
              <a:t>південь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Козорога</a:t>
            </a:r>
            <a:r>
              <a:rPr lang="ru-RU" dirty="0"/>
              <a:t>, на </a:t>
            </a:r>
            <a:r>
              <a:rPr lang="ru-RU" dirty="0" err="1"/>
              <a:t>північ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Індіанця</a:t>
            </a:r>
            <a:r>
              <a:rPr lang="ru-RU" dirty="0"/>
              <a:t>, на </a:t>
            </a:r>
            <a:r>
              <a:rPr lang="ru-RU" dirty="0" err="1"/>
              <a:t>схід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Стрільця</a:t>
            </a:r>
            <a:r>
              <a:rPr lang="ru-RU" dirty="0"/>
              <a:t> і на </a:t>
            </a:r>
            <a:r>
              <a:rPr lang="ru-RU" dirty="0" err="1"/>
              <a:t>захід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риби</a:t>
            </a:r>
            <a:r>
              <a:rPr lang="ru-RU" dirty="0"/>
              <a:t> і Журавля.</a:t>
            </a:r>
          </a:p>
          <a:p>
            <a:endParaRPr lang="ru-RU" dirty="0"/>
          </a:p>
          <a:p>
            <a:r>
              <a:rPr lang="ru-RU" dirty="0" err="1"/>
              <a:t>Займає</a:t>
            </a:r>
            <a:r>
              <a:rPr lang="ru-RU" dirty="0"/>
              <a:t> на </a:t>
            </a:r>
            <a:r>
              <a:rPr lang="ru-RU" dirty="0" err="1"/>
              <a:t>небі</a:t>
            </a:r>
            <a:r>
              <a:rPr lang="ru-RU" dirty="0"/>
              <a:t> </a:t>
            </a:r>
            <a:r>
              <a:rPr lang="ru-RU" dirty="0" err="1"/>
              <a:t>площу</a:t>
            </a:r>
            <a:r>
              <a:rPr lang="ru-RU" dirty="0"/>
              <a:t> в 210 </a:t>
            </a:r>
            <a:r>
              <a:rPr lang="ru-RU" dirty="0" err="1"/>
              <a:t>квадратних</a:t>
            </a:r>
            <a:r>
              <a:rPr lang="ru-RU" dirty="0"/>
              <a:t> </a:t>
            </a:r>
            <a:r>
              <a:rPr lang="ru-RU" dirty="0" err="1"/>
              <a:t>градусів</a:t>
            </a:r>
            <a:r>
              <a:rPr lang="ru-RU" dirty="0"/>
              <a:t>, </a:t>
            </a:r>
            <a:r>
              <a:rPr lang="ru-RU" dirty="0" err="1"/>
              <a:t>містить</a:t>
            </a:r>
            <a:r>
              <a:rPr lang="ru-RU" dirty="0"/>
              <a:t> 37 </a:t>
            </a:r>
            <a:r>
              <a:rPr lang="ru-RU" dirty="0" err="1"/>
              <a:t>зірок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Не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зірок</a:t>
            </a:r>
            <a:r>
              <a:rPr lang="ru-RU" dirty="0"/>
              <a:t> </a:t>
            </a:r>
            <a:r>
              <a:rPr lang="ru-RU" dirty="0" err="1"/>
              <a:t>яскравіше</a:t>
            </a:r>
            <a:r>
              <a:rPr lang="ru-RU" dirty="0"/>
              <a:t> 5-ї </a:t>
            </a:r>
            <a:r>
              <a:rPr lang="ru-RU" dirty="0" err="1"/>
              <a:t>зоряної</a:t>
            </a:r>
            <a:r>
              <a:rPr lang="ru-RU" dirty="0"/>
              <a:t> </a:t>
            </a:r>
            <a:r>
              <a:rPr lang="ru-RU" dirty="0" err="1"/>
              <a:t>величини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</a:t>
            </a:r>
            <a:r>
              <a:rPr lang="ru-RU" dirty="0" err="1"/>
              <a:t>ввечері</a:t>
            </a:r>
            <a:r>
              <a:rPr lang="ru-RU" dirty="0"/>
              <a:t> — у </a:t>
            </a:r>
            <a:r>
              <a:rPr lang="ru-RU" dirty="0" err="1"/>
              <a:t>вересні-жовтні</a:t>
            </a:r>
            <a:r>
              <a:rPr lang="ru-RU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7013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3670763"/>
            <a:ext cx="4320481" cy="307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61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1023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Муха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7647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</a:t>
            </a:r>
            <a:r>
              <a:rPr lang="ru-RU" dirty="0" err="1"/>
              <a:t>зоряного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60 </a:t>
            </a:r>
            <a:r>
              <a:rPr lang="ru-RU" dirty="0" err="1"/>
              <a:t>зір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З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видно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3888432" cy="366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4032448" cy="366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7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1158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Насос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2541" y="11247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42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74441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3" y="2319784"/>
            <a:ext cx="402165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19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1035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Овен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7756" y="1196752"/>
            <a:ext cx="26953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зодіакальне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 smtClean="0"/>
              <a:t>.</a:t>
            </a:r>
          </a:p>
          <a:p>
            <a:r>
              <a:rPr lang="ru-RU" dirty="0" err="1"/>
              <a:t>Сонце</a:t>
            </a:r>
            <a:r>
              <a:rPr lang="ru-RU" dirty="0"/>
              <a:t> входить у знак Овна 21 </a:t>
            </a:r>
            <a:r>
              <a:rPr lang="ru-RU" dirty="0" err="1"/>
              <a:t>березня</a:t>
            </a:r>
            <a:r>
              <a:rPr lang="ru-RU" dirty="0"/>
              <a:t>, </a:t>
            </a:r>
            <a:r>
              <a:rPr lang="ru-RU" dirty="0" err="1"/>
              <a:t>відмічаючи</a:t>
            </a:r>
            <a:r>
              <a:rPr lang="ru-RU" dirty="0"/>
              <a:t> </a:t>
            </a:r>
            <a:r>
              <a:rPr lang="ru-RU" dirty="0" err="1"/>
              <a:t>цим</a:t>
            </a:r>
            <a:r>
              <a:rPr lang="ru-RU" dirty="0"/>
              <a:t> день </a:t>
            </a:r>
            <a:r>
              <a:rPr lang="ru-RU" dirty="0" err="1"/>
              <a:t>весняного</a:t>
            </a:r>
            <a:r>
              <a:rPr lang="ru-RU" dirty="0"/>
              <a:t> </a:t>
            </a:r>
            <a:r>
              <a:rPr lang="ru-RU" dirty="0" err="1"/>
              <a:t>рівнодення</a:t>
            </a:r>
            <a:r>
              <a:rPr lang="ru-RU" dirty="0"/>
              <a:t> (початок </a:t>
            </a:r>
            <a:r>
              <a:rPr lang="ru-RU" dirty="0" err="1"/>
              <a:t>весни</a:t>
            </a:r>
            <a:r>
              <a:rPr lang="ru-RU" dirty="0"/>
              <a:t>); в </a:t>
            </a:r>
            <a:r>
              <a:rPr lang="ru-RU" dirty="0" err="1"/>
              <a:t>сузір'я</a:t>
            </a:r>
            <a:r>
              <a:rPr lang="ru-RU" dirty="0"/>
              <a:t> Овна </a:t>
            </a:r>
            <a:r>
              <a:rPr lang="ru-RU" dirty="0" err="1"/>
              <a:t>воно</a:t>
            </a:r>
            <a:r>
              <a:rPr lang="ru-RU" dirty="0"/>
              <a:t> входить 18 </a:t>
            </a:r>
            <a:r>
              <a:rPr lang="ru-RU" dirty="0" err="1"/>
              <a:t>квітня</a:t>
            </a:r>
            <a:r>
              <a:rPr lang="ru-RU" dirty="0"/>
              <a:t>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спостережень</a:t>
            </a:r>
            <a:r>
              <a:rPr lang="ru-RU" dirty="0"/>
              <a:t> </a:t>
            </a:r>
            <a:r>
              <a:rPr lang="ru-RU" dirty="0" err="1"/>
              <a:t>наприкінці</a:t>
            </a:r>
            <a:r>
              <a:rPr lang="ru-RU" dirty="0"/>
              <a:t> </a:t>
            </a:r>
            <a:r>
              <a:rPr lang="ru-RU" dirty="0" err="1"/>
              <a:t>літа</a:t>
            </a:r>
            <a:r>
              <a:rPr lang="ru-RU" dirty="0"/>
              <a:t>, </a:t>
            </a:r>
            <a:r>
              <a:rPr lang="ru-RU" dirty="0" err="1"/>
              <a:t>восени</a:t>
            </a:r>
            <a:r>
              <a:rPr lang="ru-RU" dirty="0"/>
              <a:t> і </a:t>
            </a:r>
            <a:r>
              <a:rPr lang="ru-RU" dirty="0" err="1"/>
              <a:t>взимку</a:t>
            </a:r>
            <a:r>
              <a:rPr lang="ru-RU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48680"/>
            <a:ext cx="4309070" cy="322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1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1392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Октант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56 </a:t>
            </a:r>
            <a:r>
              <a:rPr lang="ru-RU" dirty="0" err="1"/>
              <a:t>зірок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З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</a:t>
            </a:r>
            <a:r>
              <a:rPr lang="ru-RU" dirty="0" err="1"/>
              <a:t>спостерігається</a:t>
            </a:r>
            <a:r>
              <a:rPr lang="ru-RU" dirty="0"/>
              <a:t>. У </a:t>
            </a:r>
            <a:r>
              <a:rPr lang="ru-RU" dirty="0" err="1"/>
              <a:t>сузір'ї</a:t>
            </a:r>
            <a:r>
              <a:rPr lang="ru-RU" dirty="0"/>
              <a:t> Октанта </a:t>
            </a:r>
            <a:r>
              <a:rPr lang="ru-RU" dirty="0" err="1"/>
              <a:t>розташований</a:t>
            </a:r>
            <a:r>
              <a:rPr lang="ru-RU" dirty="0"/>
              <a:t> </a:t>
            </a:r>
            <a:r>
              <a:rPr lang="ru-RU" dirty="0" err="1"/>
              <a:t>Південний</a:t>
            </a:r>
            <a:r>
              <a:rPr lang="ru-RU" dirty="0"/>
              <a:t> полюс </a:t>
            </a:r>
            <a:r>
              <a:rPr lang="ru-RU" dirty="0" err="1"/>
              <a:t>світу</a:t>
            </a:r>
            <a:r>
              <a:rPr lang="ru-RU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2989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53" y="3933056"/>
            <a:ext cx="26193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24944"/>
            <a:ext cx="376624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9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1040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Орел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2474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екваторіальне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. </a:t>
            </a:r>
            <a:r>
              <a:rPr lang="ru-RU" dirty="0" err="1"/>
              <a:t>Західна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лежить</a:t>
            </a:r>
            <a:r>
              <a:rPr lang="ru-RU" dirty="0"/>
              <a:t> у </a:t>
            </a:r>
            <a:r>
              <a:rPr lang="ru-RU" dirty="0" err="1"/>
              <a:t>східній</a:t>
            </a:r>
            <a:r>
              <a:rPr lang="ru-RU" dirty="0"/>
              <a:t> </a:t>
            </a:r>
            <a:r>
              <a:rPr lang="ru-RU" dirty="0" err="1"/>
              <a:t>гілці</a:t>
            </a:r>
            <a:r>
              <a:rPr lang="ru-RU" dirty="0"/>
              <a:t> </a:t>
            </a:r>
            <a:r>
              <a:rPr lang="ru-RU" dirty="0" err="1"/>
              <a:t>Чумацького</a:t>
            </a:r>
            <a:r>
              <a:rPr lang="ru-RU" dirty="0"/>
              <a:t> Шляху, </a:t>
            </a:r>
            <a:r>
              <a:rPr lang="ru-RU" dirty="0" err="1"/>
              <a:t>південніше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Стріли</a:t>
            </a:r>
            <a:r>
              <a:rPr lang="ru-RU" dirty="0"/>
              <a:t>. </a:t>
            </a:r>
            <a:r>
              <a:rPr lang="ru-RU" dirty="0" err="1"/>
              <a:t>Площа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652,5 </a:t>
            </a:r>
            <a:r>
              <a:rPr lang="ru-RU" dirty="0" err="1"/>
              <a:t>квадратних</a:t>
            </a:r>
            <a:r>
              <a:rPr lang="ru-RU" dirty="0"/>
              <a:t> </a:t>
            </a:r>
            <a:r>
              <a:rPr lang="ru-RU" dirty="0" err="1"/>
              <a:t>градусів</a:t>
            </a:r>
            <a:r>
              <a:rPr lang="ru-RU" dirty="0"/>
              <a:t>, число </a:t>
            </a:r>
            <a:r>
              <a:rPr lang="ru-RU" dirty="0" err="1"/>
              <a:t>зірок</a:t>
            </a:r>
            <a:r>
              <a:rPr lang="ru-RU" dirty="0"/>
              <a:t> </a:t>
            </a:r>
            <a:r>
              <a:rPr lang="ru-RU" dirty="0" err="1"/>
              <a:t>яскравіших</a:t>
            </a:r>
            <a:r>
              <a:rPr lang="ru-RU" dirty="0"/>
              <a:t> 6</a:t>
            </a:r>
            <a:r>
              <a:rPr lang="en-US" dirty="0"/>
              <a:t>m — 70. </a:t>
            </a:r>
            <a:r>
              <a:rPr lang="ru-RU" dirty="0" err="1"/>
              <a:t>Стародавня</a:t>
            </a:r>
            <a:r>
              <a:rPr lang="ru-RU" dirty="0"/>
              <a:t> 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назва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— «</a:t>
            </a:r>
            <a:r>
              <a:rPr lang="ru-RU" dirty="0" err="1"/>
              <a:t>Дівчина</a:t>
            </a:r>
            <a:r>
              <a:rPr lang="ru-RU" dirty="0"/>
              <a:t> з </a:t>
            </a:r>
            <a:r>
              <a:rPr lang="ru-RU" dirty="0" err="1"/>
              <a:t>відрами</a:t>
            </a:r>
            <a:r>
              <a:rPr lang="ru-RU" dirty="0"/>
              <a:t>»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883" y="2564904"/>
            <a:ext cx="476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19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61246"/>
            <a:ext cx="5600700" cy="319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34534"/>
            <a:ext cx="1181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Оріон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67470"/>
            <a:ext cx="5040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одне</a:t>
            </a:r>
            <a:r>
              <a:rPr lang="ru-RU" dirty="0"/>
              <a:t> з </a:t>
            </a:r>
            <a:r>
              <a:rPr lang="ru-RU" dirty="0" err="1"/>
              <a:t>найпомітніших</a:t>
            </a:r>
            <a:r>
              <a:rPr lang="ru-RU" dirty="0"/>
              <a:t> </a:t>
            </a:r>
            <a:r>
              <a:rPr lang="ru-RU" dirty="0" err="1"/>
              <a:t>сузір'їв</a:t>
            </a:r>
            <a:r>
              <a:rPr lang="ru-RU" dirty="0"/>
              <a:t> на </a:t>
            </a:r>
            <a:r>
              <a:rPr lang="ru-RU" dirty="0" err="1"/>
              <a:t>небосхилі</a:t>
            </a:r>
            <a:r>
              <a:rPr lang="ru-RU" dirty="0"/>
              <a:t>. </a:t>
            </a:r>
            <a:r>
              <a:rPr lang="ru-RU" dirty="0" err="1"/>
              <a:t>Розташоване</a:t>
            </a:r>
            <a:r>
              <a:rPr lang="ru-RU" dirty="0"/>
              <a:t> на небесному </a:t>
            </a:r>
            <a:r>
              <a:rPr lang="ru-RU" dirty="0" err="1"/>
              <a:t>екваторі</a:t>
            </a:r>
            <a:r>
              <a:rPr lang="ru-RU" dirty="0"/>
              <a:t>. Названо на честь </a:t>
            </a:r>
            <a:r>
              <a:rPr lang="ru-RU" dirty="0" err="1"/>
              <a:t>грецького</a:t>
            </a:r>
            <a:r>
              <a:rPr lang="ru-RU" dirty="0"/>
              <a:t> </a:t>
            </a:r>
            <a:r>
              <a:rPr lang="ru-RU" dirty="0" err="1"/>
              <a:t>міфічного</a:t>
            </a:r>
            <a:r>
              <a:rPr lang="ru-RU" dirty="0"/>
              <a:t> </a:t>
            </a:r>
            <a:r>
              <a:rPr lang="ru-RU" dirty="0" err="1"/>
              <a:t>мисливця</a:t>
            </a:r>
            <a:r>
              <a:rPr lang="ru-RU" dirty="0"/>
              <a:t> </a:t>
            </a:r>
            <a:r>
              <a:rPr lang="ru-RU" dirty="0" err="1"/>
              <a:t>Оріона</a:t>
            </a:r>
            <a:r>
              <a:rPr lang="ru-RU" dirty="0"/>
              <a:t>.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яскравих</a:t>
            </a:r>
            <a:r>
              <a:rPr lang="ru-RU" dirty="0"/>
              <a:t> </a:t>
            </a:r>
            <a:r>
              <a:rPr lang="ru-RU" dirty="0" err="1"/>
              <a:t>зір</a:t>
            </a:r>
            <a:r>
              <a:rPr lang="ru-RU" dirty="0"/>
              <a:t>, у </a:t>
            </a:r>
            <a:r>
              <a:rPr lang="ru-RU" dirty="0" err="1"/>
              <a:t>розташуванні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впізнається</a:t>
            </a:r>
            <a:r>
              <a:rPr lang="ru-RU" dirty="0"/>
              <a:t> </a:t>
            </a:r>
            <a:r>
              <a:rPr lang="ru-RU" dirty="0" err="1"/>
              <a:t>фігура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 </a:t>
            </a:r>
            <a:r>
              <a:rPr lang="ru-RU" dirty="0" err="1"/>
              <a:t>Оріона</a:t>
            </a:r>
            <a:r>
              <a:rPr lang="ru-RU" dirty="0"/>
              <a:t> легко </a:t>
            </a:r>
            <a:r>
              <a:rPr lang="ru-RU" dirty="0" err="1"/>
              <a:t>розшукати</a:t>
            </a:r>
            <a:r>
              <a:rPr lang="ru-RU" dirty="0"/>
              <a:t> за </a:t>
            </a:r>
            <a:r>
              <a:rPr lang="ru-RU" dirty="0" err="1"/>
              <a:t>трьома</a:t>
            </a:r>
            <a:r>
              <a:rPr lang="ru-RU" dirty="0"/>
              <a:t> </a:t>
            </a:r>
            <a:r>
              <a:rPr lang="ru-RU" dirty="0" err="1"/>
              <a:t>блакитними</a:t>
            </a:r>
            <a:r>
              <a:rPr lang="ru-RU" dirty="0"/>
              <a:t> </a:t>
            </a:r>
            <a:r>
              <a:rPr lang="ru-RU" dirty="0" err="1"/>
              <a:t>надгігантами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утворюють</a:t>
            </a:r>
            <a:r>
              <a:rPr lang="ru-RU" dirty="0"/>
              <a:t> астеризм Пояс </a:t>
            </a:r>
            <a:r>
              <a:rPr lang="ru-RU" dirty="0" err="1" smtClean="0"/>
              <a:t>Оріона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4" y="332656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99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1228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Павич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280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79 </a:t>
            </a:r>
            <a:r>
              <a:rPr lang="ru-RU" dirty="0" err="1"/>
              <a:t>зірок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9080"/>
            <a:ext cx="3830364" cy="243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435897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63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2276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Андромеда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923" y="83671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неба, </a:t>
            </a:r>
            <a:r>
              <a:rPr lang="ru-RU" dirty="0" err="1" smtClean="0"/>
              <a:t>містить</a:t>
            </a:r>
            <a:r>
              <a:rPr lang="ru-RU" dirty="0" smtClean="0"/>
              <a:t> одну з </a:t>
            </a:r>
            <a:r>
              <a:rPr lang="ru-RU" dirty="0" err="1" smtClean="0"/>
              <a:t>найвідоміших</a:t>
            </a:r>
            <a:r>
              <a:rPr lang="ru-RU" dirty="0" smtClean="0"/>
              <a:t> галактик — </a:t>
            </a:r>
            <a:r>
              <a:rPr lang="ru-RU" dirty="0" err="1" smtClean="0"/>
              <a:t>Туманність</a:t>
            </a:r>
            <a:r>
              <a:rPr lang="ru-RU" dirty="0" smtClean="0"/>
              <a:t> </a:t>
            </a:r>
            <a:r>
              <a:rPr lang="ru-RU" dirty="0" err="1" smtClean="0"/>
              <a:t>Андромеди</a:t>
            </a:r>
            <a:r>
              <a:rPr lang="ru-RU" dirty="0" smtClean="0"/>
              <a:t>. В </a:t>
            </a:r>
            <a:r>
              <a:rPr lang="ru-RU" dirty="0" err="1" smtClean="0"/>
              <a:t>середніх</a:t>
            </a:r>
            <a:r>
              <a:rPr lang="ru-RU" dirty="0" smtClean="0"/>
              <a:t> широтах видно </a:t>
            </a:r>
            <a:r>
              <a:rPr lang="ru-RU" dirty="0" err="1" smtClean="0"/>
              <a:t>влітку</a:t>
            </a:r>
            <a:r>
              <a:rPr lang="ru-RU" dirty="0" smtClean="0"/>
              <a:t>, </a:t>
            </a:r>
            <a:r>
              <a:rPr lang="ru-RU" dirty="0" err="1" smtClean="0"/>
              <a:t>восени</a:t>
            </a:r>
            <a:r>
              <a:rPr lang="ru-RU" dirty="0" smtClean="0"/>
              <a:t> і зимою.</a:t>
            </a:r>
          </a:p>
          <a:p>
            <a:r>
              <a:rPr lang="ru-RU" dirty="0" err="1" smtClean="0"/>
              <a:t>Одне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стародавніх</a:t>
            </a:r>
            <a:r>
              <a:rPr lang="ru-RU" dirty="0" smtClean="0"/>
              <a:t> </a:t>
            </a:r>
            <a:r>
              <a:rPr lang="ru-RU" dirty="0" err="1" smtClean="0"/>
              <a:t>сузір'їв</a:t>
            </a:r>
            <a:r>
              <a:rPr lang="ru-RU" dirty="0" smtClean="0"/>
              <a:t>. </a:t>
            </a:r>
            <a:r>
              <a:rPr lang="ru-RU" dirty="0" err="1" smtClean="0"/>
              <a:t>Включене</a:t>
            </a:r>
            <a:r>
              <a:rPr lang="ru-RU" dirty="0" smtClean="0"/>
              <a:t> до каталогу </a:t>
            </a:r>
            <a:r>
              <a:rPr lang="ru-RU" dirty="0" err="1" smtClean="0"/>
              <a:t>зоряного</a:t>
            </a:r>
            <a:r>
              <a:rPr lang="ru-RU" dirty="0" smtClean="0"/>
              <a:t> неба </a:t>
            </a:r>
            <a:r>
              <a:rPr lang="ru-RU" dirty="0" err="1" smtClean="0"/>
              <a:t>Клавдія</a:t>
            </a:r>
            <a:r>
              <a:rPr lang="ru-RU" dirty="0" smtClean="0"/>
              <a:t> Птолемея Альмагест. </a:t>
            </a:r>
            <a:r>
              <a:rPr lang="ru-RU" dirty="0" err="1" smtClean="0"/>
              <a:t>Отримало</a:t>
            </a:r>
            <a:r>
              <a:rPr lang="ru-RU" dirty="0" smtClean="0"/>
              <a:t> свою </a:t>
            </a:r>
            <a:r>
              <a:rPr lang="ru-RU" dirty="0" err="1" smtClean="0"/>
              <a:t>назву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Андромеди</a:t>
            </a:r>
            <a:r>
              <a:rPr lang="ru-RU" dirty="0" smtClean="0"/>
              <a:t> — </a:t>
            </a:r>
            <a:r>
              <a:rPr lang="ru-RU" dirty="0" err="1" smtClean="0"/>
              <a:t>принцеси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давньогрецького</a:t>
            </a:r>
            <a:r>
              <a:rPr lang="ru-RU" dirty="0" smtClean="0"/>
              <a:t> </a:t>
            </a:r>
            <a:r>
              <a:rPr lang="ru-RU" dirty="0" err="1" smtClean="0"/>
              <a:t>міфу</a:t>
            </a:r>
            <a:r>
              <a:rPr lang="ru-RU" dirty="0" smtClean="0"/>
              <a:t> про Персея.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99034"/>
            <a:ext cx="3600400" cy="294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73415"/>
            <a:ext cx="3456384" cy="488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30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1114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Пегас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598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Одне</a:t>
            </a:r>
            <a:r>
              <a:rPr lang="ru-RU" dirty="0"/>
              <a:t> з </a:t>
            </a:r>
            <a:r>
              <a:rPr lang="ru-RU" dirty="0" err="1"/>
              <a:t>найбільших</a:t>
            </a:r>
            <a:r>
              <a:rPr lang="ru-RU" dirty="0"/>
              <a:t> за </a:t>
            </a:r>
            <a:r>
              <a:rPr lang="ru-RU" dirty="0" err="1"/>
              <a:t>площею</a:t>
            </a:r>
            <a:r>
              <a:rPr lang="ru-RU" dirty="0"/>
              <a:t> </a:t>
            </a:r>
            <a:r>
              <a:rPr lang="ru-RU" dirty="0" err="1"/>
              <a:t>сузір'їв</a:t>
            </a:r>
            <a:r>
              <a:rPr lang="ru-RU" dirty="0"/>
              <a:t>, </a:t>
            </a:r>
            <a:r>
              <a:rPr lang="ru-RU" dirty="0" err="1"/>
              <a:t>містить</a:t>
            </a:r>
            <a:r>
              <a:rPr lang="ru-RU" dirty="0"/>
              <a:t> 166 </a:t>
            </a:r>
            <a:r>
              <a:rPr lang="ru-RU" dirty="0" err="1"/>
              <a:t>зірок</a:t>
            </a:r>
            <a:r>
              <a:rPr lang="ru-RU" dirty="0"/>
              <a:t>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64704"/>
            <a:ext cx="28575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9625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7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1374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Персей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783868"/>
            <a:ext cx="3322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6604"/>
            <a:ext cx="28575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11" y="1772816"/>
            <a:ext cx="5521317" cy="491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42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2646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Південна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Гідра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527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неба, </a:t>
            </a:r>
            <a:r>
              <a:rPr lang="ru-RU" dirty="0" err="1"/>
              <a:t>містить</a:t>
            </a:r>
            <a:r>
              <a:rPr lang="ru-RU" dirty="0"/>
              <a:t> 32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</a:t>
            </a:r>
            <a:r>
              <a:rPr lang="ru-RU" dirty="0" err="1"/>
              <a:t>спостерігається</a:t>
            </a:r>
            <a:r>
              <a:rPr lang="ru-RU" dirty="0"/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49" y="242088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32857"/>
            <a:ext cx="499492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97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2987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Південна</a:t>
            </a:r>
            <a:r>
              <a:rPr lang="ru-RU" sz="2800" dirty="0">
                <a:solidFill>
                  <a:srgbClr val="FFFF00"/>
                </a:solidFill>
              </a:rPr>
              <a:t> Корона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9795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40 </a:t>
            </a:r>
            <a:r>
              <a:rPr lang="ru-RU" dirty="0" err="1"/>
              <a:t>зір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95" y="2337470"/>
            <a:ext cx="47625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98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2578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Південна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Риба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. </a:t>
            </a:r>
            <a:r>
              <a:rPr lang="ru-RU" dirty="0" err="1"/>
              <a:t>Містить</a:t>
            </a:r>
            <a:r>
              <a:rPr lang="ru-RU" dirty="0"/>
              <a:t> 43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видимі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</a:t>
            </a:r>
            <a:r>
              <a:rPr lang="ru-RU" dirty="0" err="1"/>
              <a:t>Спостерігається</a:t>
            </a:r>
            <a:r>
              <a:rPr lang="ru-RU" dirty="0"/>
              <a:t> на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жовтня</a:t>
            </a:r>
            <a:r>
              <a:rPr lang="ru-RU" dirty="0"/>
              <a:t>-листопада (</a:t>
            </a:r>
            <a:r>
              <a:rPr lang="ru-RU" dirty="0" err="1"/>
              <a:t>низько</a:t>
            </a:r>
            <a:r>
              <a:rPr lang="ru-RU" dirty="0"/>
              <a:t> над </a:t>
            </a:r>
            <a:r>
              <a:rPr lang="ru-RU" dirty="0" err="1"/>
              <a:t>південним</a:t>
            </a:r>
            <a:r>
              <a:rPr lang="ru-RU" dirty="0"/>
              <a:t> горизонтом).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14" y="3212976"/>
            <a:ext cx="375662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80"/>
            <a:ext cx="3312367" cy="187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3212976"/>
            <a:ext cx="3996952" cy="300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07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3901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Південний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Трикутник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0317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957" y="10527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32 </a:t>
            </a:r>
            <a:r>
              <a:rPr lang="ru-RU" dirty="0" err="1"/>
              <a:t>зорі</a:t>
            </a:r>
            <a:r>
              <a:rPr lang="ru-RU" dirty="0"/>
              <a:t>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664024" cy="288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46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2986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Південний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Хрест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1400" y="980728"/>
            <a:ext cx="362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неба, </a:t>
            </a:r>
            <a:r>
              <a:rPr lang="ru-RU" dirty="0" err="1"/>
              <a:t>найменше</a:t>
            </a:r>
            <a:r>
              <a:rPr lang="ru-RU" dirty="0"/>
              <a:t> за </a:t>
            </a:r>
            <a:r>
              <a:rPr lang="ru-RU" dirty="0" err="1"/>
              <a:t>площею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88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сузір'їв</a:t>
            </a:r>
            <a:r>
              <a:rPr lang="ru-RU" dirty="0"/>
              <a:t>. З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</a:t>
            </a:r>
            <a:r>
              <a:rPr lang="ru-RU" dirty="0" err="1"/>
              <a:t>спостерігається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Південний</a:t>
            </a:r>
            <a:r>
              <a:rPr lang="ru-RU" dirty="0"/>
              <a:t> </a:t>
            </a:r>
            <a:r>
              <a:rPr lang="ru-RU" dirty="0" err="1"/>
              <a:t>Хрест</a:t>
            </a:r>
            <a:r>
              <a:rPr lang="ru-RU" dirty="0"/>
              <a:t> з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сторін</a:t>
            </a:r>
            <a:r>
              <a:rPr lang="ru-RU" dirty="0"/>
              <a:t> </a:t>
            </a:r>
            <a:r>
              <a:rPr lang="ru-RU" dirty="0" err="1"/>
              <a:t>оточений</a:t>
            </a:r>
            <a:r>
              <a:rPr lang="ru-RU" dirty="0"/>
              <a:t> </a:t>
            </a:r>
            <a:r>
              <a:rPr lang="ru-RU" dirty="0" err="1"/>
              <a:t>сузір'ям</a:t>
            </a:r>
            <a:r>
              <a:rPr lang="ru-RU" dirty="0"/>
              <a:t> Центавра, з </a:t>
            </a:r>
            <a:r>
              <a:rPr lang="ru-RU" dirty="0" err="1"/>
              <a:t>півдня</a:t>
            </a:r>
            <a:r>
              <a:rPr lang="ru-RU" dirty="0"/>
              <a:t> з ним </a:t>
            </a:r>
            <a:r>
              <a:rPr lang="ru-RU" dirty="0" err="1"/>
              <a:t>межує</a:t>
            </a:r>
            <a:r>
              <a:rPr lang="ru-RU" dirty="0"/>
              <a:t> Муха.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03114"/>
            <a:ext cx="4592629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01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2927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Північна</a:t>
            </a:r>
            <a:r>
              <a:rPr lang="ru-RU" sz="2800" dirty="0">
                <a:solidFill>
                  <a:srgbClr val="FFFF00"/>
                </a:solidFill>
              </a:rPr>
              <a:t> Корона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1247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невелике</a:t>
            </a:r>
            <a:r>
              <a:rPr lang="ru-RU" dirty="0"/>
              <a:t> за </a:t>
            </a:r>
            <a:r>
              <a:rPr lang="ru-RU" dirty="0" err="1"/>
              <a:t>площею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спостережень</a:t>
            </a:r>
            <a:r>
              <a:rPr lang="ru-RU" dirty="0"/>
              <a:t> </a:t>
            </a:r>
            <a:r>
              <a:rPr lang="ru-RU" dirty="0" err="1"/>
              <a:t>ввечері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червня</a:t>
            </a:r>
            <a:r>
              <a:rPr lang="ru-RU" dirty="0"/>
              <a:t>—</a:t>
            </a:r>
            <a:r>
              <a:rPr lang="ru-RU" dirty="0" err="1"/>
              <a:t>серпня</a:t>
            </a:r>
            <a:r>
              <a:rPr lang="ru-RU" dirty="0"/>
              <a:t>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064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393762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18148"/>
            <a:ext cx="4392488" cy="325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60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Піч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27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неба, </a:t>
            </a:r>
            <a:r>
              <a:rPr lang="ru-RU" dirty="0" err="1"/>
              <a:t>містить</a:t>
            </a:r>
            <a:r>
              <a:rPr lang="ru-RU" dirty="0"/>
              <a:t> 57 </a:t>
            </a:r>
            <a:r>
              <a:rPr lang="ru-RU" dirty="0" err="1"/>
              <a:t>зірок</a:t>
            </a:r>
            <a:r>
              <a:rPr lang="ru-RU" dirty="0"/>
              <a:t>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</a:t>
            </a:r>
            <a:r>
              <a:rPr lang="ru-RU" dirty="0" err="1"/>
              <a:t>ввчечері</a:t>
            </a:r>
            <a:r>
              <a:rPr lang="ru-RU" dirty="0"/>
              <a:t> у </a:t>
            </a:r>
            <a:r>
              <a:rPr lang="ru-RU" dirty="0" err="1"/>
              <a:t>грудні-січні</a:t>
            </a:r>
            <a:r>
              <a:rPr lang="ru-RU" dirty="0"/>
              <a:t> (</a:t>
            </a:r>
            <a:r>
              <a:rPr lang="ru-RU" dirty="0" err="1"/>
              <a:t>низько</a:t>
            </a:r>
            <a:r>
              <a:rPr lang="ru-RU" dirty="0"/>
              <a:t> над </a:t>
            </a:r>
            <a:r>
              <a:rPr lang="ru-RU" dirty="0" err="1"/>
              <a:t>південним</a:t>
            </a:r>
            <a:r>
              <a:rPr lang="ru-RU" dirty="0"/>
              <a:t> горизонтом).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08920"/>
            <a:ext cx="379360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3333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05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2614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Райський</a:t>
            </a:r>
            <a:r>
              <a:rPr lang="ru-RU" sz="2800" dirty="0">
                <a:solidFill>
                  <a:srgbClr val="FFFF00"/>
                </a:solidFill>
              </a:rPr>
              <a:t> Птах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навколополярне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20 </a:t>
            </a:r>
            <a:r>
              <a:rPr lang="ru-RU" dirty="0" err="1"/>
              <a:t>зірок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З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видно.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715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3337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7" y="2420447"/>
            <a:ext cx="3781747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13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1709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</a:rPr>
              <a:t>Близнята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8104" y="822669"/>
            <a:ext cx="35283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Одне</a:t>
            </a:r>
            <a:r>
              <a:rPr lang="ru-RU" dirty="0" smtClean="0"/>
              <a:t> з 12 </a:t>
            </a:r>
            <a:r>
              <a:rPr lang="ru-RU" dirty="0" err="1" smtClean="0"/>
              <a:t>сузір'їв</a:t>
            </a:r>
            <a:r>
              <a:rPr lang="ru-RU" dirty="0" smtClean="0"/>
              <a:t> </a:t>
            </a:r>
            <a:r>
              <a:rPr lang="ru-RU" dirty="0" err="1" smtClean="0"/>
              <a:t>зодіаку</a:t>
            </a:r>
            <a:r>
              <a:rPr lang="ru-RU" dirty="0" smtClean="0"/>
              <a:t>. </a:t>
            </a:r>
            <a:r>
              <a:rPr lang="ru-RU" dirty="0" err="1" smtClean="0"/>
              <a:t>Відоме</a:t>
            </a:r>
            <a:r>
              <a:rPr lang="ru-RU" dirty="0" smtClean="0"/>
              <a:t> з </a:t>
            </a:r>
            <a:r>
              <a:rPr lang="ru-RU" dirty="0" err="1" smtClean="0"/>
              <a:t>найдавніших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. За </a:t>
            </a:r>
            <a:r>
              <a:rPr lang="ru-RU" dirty="0" err="1" smtClean="0"/>
              <a:t>однією</a:t>
            </a:r>
            <a:r>
              <a:rPr lang="ru-RU" dirty="0" smtClean="0"/>
              <a:t> з </a:t>
            </a:r>
            <a:r>
              <a:rPr lang="ru-RU" dirty="0" err="1" smtClean="0"/>
              <a:t>версій</a:t>
            </a:r>
            <a:r>
              <a:rPr lang="ru-RU" dirty="0" smtClean="0"/>
              <a:t> </a:t>
            </a:r>
            <a:r>
              <a:rPr lang="ru-RU" dirty="0" err="1" smtClean="0"/>
              <a:t>древні</a:t>
            </a:r>
            <a:r>
              <a:rPr lang="ru-RU" dirty="0" smtClean="0"/>
              <a:t> греки </a:t>
            </a:r>
            <a:r>
              <a:rPr lang="ru-RU" dirty="0" err="1" smtClean="0"/>
              <a:t>вважали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зображенням</a:t>
            </a:r>
            <a:r>
              <a:rPr lang="ru-RU" dirty="0" smtClean="0"/>
              <a:t> </a:t>
            </a:r>
            <a:r>
              <a:rPr lang="ru-RU" dirty="0" err="1" smtClean="0"/>
              <a:t>Діоскурів</a:t>
            </a:r>
            <a:r>
              <a:rPr lang="ru-RU" dirty="0" smtClean="0"/>
              <a:t> — Кастора і </a:t>
            </a:r>
            <a:r>
              <a:rPr lang="ru-RU" dirty="0" err="1" smtClean="0"/>
              <a:t>Полідевка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 err="1" smtClean="0"/>
              <a:t>Близнятах</a:t>
            </a:r>
            <a:r>
              <a:rPr lang="ru-RU" dirty="0" smtClean="0"/>
              <a:t> </a:t>
            </a:r>
            <a:r>
              <a:rPr lang="ru-RU" dirty="0" err="1" smtClean="0"/>
              <a:t>розташовано</a:t>
            </a:r>
            <a:r>
              <a:rPr lang="ru-RU" dirty="0" smtClean="0"/>
              <a:t> </a:t>
            </a:r>
            <a:r>
              <a:rPr lang="ru-RU" dirty="0" err="1" smtClean="0"/>
              <a:t>розсіяне</a:t>
            </a:r>
            <a:r>
              <a:rPr lang="ru-RU" dirty="0" smtClean="0"/>
              <a:t> </a:t>
            </a:r>
            <a:r>
              <a:rPr lang="ru-RU" dirty="0" err="1" smtClean="0"/>
              <a:t>скупчення</a:t>
            </a:r>
            <a:r>
              <a:rPr lang="ru-RU" dirty="0" smtClean="0"/>
              <a:t> </a:t>
            </a:r>
            <a:r>
              <a:rPr lang="en-US" dirty="0" smtClean="0"/>
              <a:t>M35 </a:t>
            </a:r>
            <a:r>
              <a:rPr lang="ru-RU" dirty="0" smtClean="0"/>
              <a:t>та </a:t>
            </a:r>
            <a:r>
              <a:rPr lang="ru-RU" dirty="0" err="1" smtClean="0"/>
              <a:t>планетарна</a:t>
            </a:r>
            <a:r>
              <a:rPr lang="ru-RU" dirty="0" smtClean="0"/>
              <a:t> </a:t>
            </a:r>
            <a:r>
              <a:rPr lang="ru-RU" dirty="0" err="1" smtClean="0"/>
              <a:t>туманність</a:t>
            </a:r>
            <a:r>
              <a:rPr lang="ru-RU" dirty="0" smtClean="0"/>
              <a:t> </a:t>
            </a:r>
            <a:r>
              <a:rPr lang="en-US" dirty="0" smtClean="0"/>
              <a:t>NGC 2392.</a:t>
            </a:r>
          </a:p>
          <a:p>
            <a:endParaRPr lang="en-US" dirty="0" smtClean="0"/>
          </a:p>
          <a:p>
            <a:r>
              <a:rPr lang="ru-RU" dirty="0" smtClean="0"/>
              <a:t>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Близнят</a:t>
            </a:r>
            <a:r>
              <a:rPr lang="ru-RU" dirty="0" smtClean="0"/>
              <a:t> </a:t>
            </a:r>
            <a:r>
              <a:rPr lang="ru-RU" dirty="0" err="1" smtClean="0"/>
              <a:t>найкраще</a:t>
            </a:r>
            <a:r>
              <a:rPr lang="ru-RU" dirty="0" smtClean="0"/>
              <a:t> видно </a:t>
            </a:r>
            <a:r>
              <a:rPr lang="ru-RU" dirty="0" err="1" smtClean="0"/>
              <a:t>пізньої</a:t>
            </a:r>
            <a:r>
              <a:rPr lang="ru-RU" dirty="0" smtClean="0"/>
              <a:t> </a:t>
            </a:r>
            <a:r>
              <a:rPr lang="ru-RU" dirty="0" err="1" smtClean="0"/>
              <a:t>осені</a:t>
            </a:r>
            <a:r>
              <a:rPr lang="ru-RU" dirty="0" smtClean="0"/>
              <a:t>, </a:t>
            </a:r>
            <a:r>
              <a:rPr lang="ru-RU" dirty="0" err="1" smtClean="0"/>
              <a:t>взимку</a:t>
            </a:r>
            <a:r>
              <a:rPr lang="ru-RU" dirty="0" smtClean="0"/>
              <a:t> та </a:t>
            </a:r>
            <a:r>
              <a:rPr lang="ru-RU" dirty="0" err="1" smtClean="0"/>
              <a:t>ранньої</a:t>
            </a:r>
            <a:r>
              <a:rPr lang="ru-RU" dirty="0" smtClean="0"/>
              <a:t> </a:t>
            </a:r>
            <a:r>
              <a:rPr lang="ru-RU" dirty="0" err="1" smtClean="0"/>
              <a:t>весни</a:t>
            </a:r>
            <a:r>
              <a:rPr lang="ru-RU" dirty="0" smtClean="0"/>
              <a:t>. </a:t>
            </a:r>
            <a:r>
              <a:rPr lang="ru-RU" dirty="0" err="1" smtClean="0"/>
              <a:t>Сонце</a:t>
            </a:r>
            <a:r>
              <a:rPr lang="ru-RU" dirty="0" smtClean="0"/>
              <a:t> </a:t>
            </a:r>
            <a:r>
              <a:rPr lang="ru-RU" dirty="0" err="1" smtClean="0"/>
              <a:t>перебуває</a:t>
            </a:r>
            <a:r>
              <a:rPr lang="ru-RU" dirty="0" smtClean="0"/>
              <a:t> у </a:t>
            </a:r>
            <a:r>
              <a:rPr lang="ru-RU" dirty="0" err="1" smtClean="0"/>
              <a:t>сузір'ї</a:t>
            </a:r>
            <a:r>
              <a:rPr lang="ru-RU" dirty="0" smtClean="0"/>
              <a:t> з 21 </a:t>
            </a:r>
            <a:r>
              <a:rPr lang="ru-RU" dirty="0" err="1" smtClean="0"/>
              <a:t>червня</a:t>
            </a:r>
            <a:r>
              <a:rPr lang="ru-RU" dirty="0" smtClean="0"/>
              <a:t> по 20 </a:t>
            </a:r>
            <a:r>
              <a:rPr lang="ru-RU" dirty="0" err="1" smtClean="0"/>
              <a:t>липня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22669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38228"/>
            <a:ext cx="3793604" cy="268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32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2918" y="404664"/>
            <a:ext cx="833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Рак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278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зодіакальне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. </a:t>
            </a:r>
            <a:r>
              <a:rPr lang="ru-RU" dirty="0" err="1"/>
              <a:t>Найменш</a:t>
            </a:r>
            <a:r>
              <a:rPr lang="ru-RU" dirty="0"/>
              <a:t> </a:t>
            </a:r>
            <a:r>
              <a:rPr lang="ru-RU" dirty="0" err="1"/>
              <a:t>помітне</a:t>
            </a:r>
            <a:r>
              <a:rPr lang="ru-RU" dirty="0"/>
              <a:t> з 12 </a:t>
            </a:r>
            <a:r>
              <a:rPr lang="ru-RU" dirty="0" err="1"/>
              <a:t>зодіакальних</a:t>
            </a:r>
            <a:r>
              <a:rPr lang="ru-RU" dirty="0"/>
              <a:t> </a:t>
            </a:r>
            <a:r>
              <a:rPr lang="ru-RU" dirty="0" err="1"/>
              <a:t>сузір'їв</a:t>
            </a:r>
            <a:r>
              <a:rPr lang="ru-RU" dirty="0"/>
              <a:t>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спостерігати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у </a:t>
            </a:r>
            <a:r>
              <a:rPr lang="ru-RU" dirty="0" err="1"/>
              <a:t>ясну</a:t>
            </a:r>
            <a:r>
              <a:rPr lang="ru-RU" dirty="0"/>
              <a:t> </a:t>
            </a:r>
            <a:r>
              <a:rPr lang="ru-RU" dirty="0" err="1"/>
              <a:t>ніч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сузір'ями</a:t>
            </a:r>
            <a:r>
              <a:rPr lang="ru-RU" dirty="0"/>
              <a:t> Лева і </a:t>
            </a:r>
            <a:r>
              <a:rPr lang="ru-RU" dirty="0" err="1"/>
              <a:t>Близнят</a:t>
            </a:r>
            <a:r>
              <a:rPr lang="ru-RU" dirty="0"/>
              <a:t>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</a:t>
            </a:r>
            <a:r>
              <a:rPr lang="ru-RU" dirty="0" err="1"/>
              <a:t>ввечері</a:t>
            </a:r>
            <a:r>
              <a:rPr lang="ru-RU" dirty="0"/>
              <a:t> — у </a:t>
            </a:r>
            <a:r>
              <a:rPr lang="ru-RU" dirty="0" err="1"/>
              <a:t>березні</a:t>
            </a:r>
            <a:r>
              <a:rPr lang="ru-RU" dirty="0"/>
              <a:t>—</a:t>
            </a:r>
            <a:r>
              <a:rPr lang="ru-RU" dirty="0" err="1"/>
              <a:t>квітні</a:t>
            </a:r>
            <a:r>
              <a:rPr lang="ru-RU" dirty="0"/>
              <a:t>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456384" cy="357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00579"/>
            <a:ext cx="295232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44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1027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Риби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268760"/>
            <a:ext cx="38164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зодіакальне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. </a:t>
            </a:r>
            <a:r>
              <a:rPr lang="ru-RU" dirty="0" err="1"/>
              <a:t>Умовно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 "</a:t>
            </a:r>
            <a:r>
              <a:rPr lang="ru-RU" dirty="0" err="1"/>
              <a:t>північну</a:t>
            </a:r>
            <a:r>
              <a:rPr lang="ru-RU" dirty="0"/>
              <a:t> </a:t>
            </a:r>
            <a:r>
              <a:rPr lang="ru-RU" dirty="0" err="1"/>
              <a:t>Рибу</a:t>
            </a:r>
            <a:r>
              <a:rPr lang="ru-RU" dirty="0"/>
              <a:t>" (</a:t>
            </a:r>
            <a:r>
              <a:rPr lang="ru-RU" dirty="0" err="1"/>
              <a:t>під</a:t>
            </a:r>
            <a:r>
              <a:rPr lang="ru-RU" dirty="0"/>
              <a:t> Андромедою) і "</a:t>
            </a:r>
            <a:r>
              <a:rPr lang="ru-RU" dirty="0" err="1"/>
              <a:t>західну</a:t>
            </a:r>
            <a:r>
              <a:rPr lang="ru-RU" dirty="0"/>
              <a:t> </a:t>
            </a:r>
            <a:r>
              <a:rPr lang="ru-RU" dirty="0" err="1"/>
              <a:t>Рибу</a:t>
            </a:r>
            <a:r>
              <a:rPr lang="ru-RU" dirty="0"/>
              <a:t>" (</a:t>
            </a:r>
            <a:r>
              <a:rPr lang="ru-RU" dirty="0" err="1"/>
              <a:t>між</a:t>
            </a:r>
            <a:r>
              <a:rPr lang="ru-RU" dirty="0"/>
              <a:t> Пегасом і </a:t>
            </a:r>
            <a:r>
              <a:rPr lang="ru-RU" dirty="0" err="1"/>
              <a:t>Водолієм</a:t>
            </a:r>
            <a:r>
              <a:rPr lang="ru-RU" dirty="0"/>
              <a:t>).</a:t>
            </a:r>
          </a:p>
          <a:p>
            <a:endParaRPr lang="ru-RU" dirty="0"/>
          </a:p>
          <a:p>
            <a:r>
              <a:rPr lang="ru-RU" dirty="0"/>
              <a:t>У </a:t>
            </a:r>
            <a:r>
              <a:rPr lang="ru-RU" dirty="0" err="1"/>
              <a:t>Рибах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точка </a:t>
            </a:r>
            <a:r>
              <a:rPr lang="ru-RU" dirty="0" err="1"/>
              <a:t>весняного</a:t>
            </a:r>
            <a:r>
              <a:rPr lang="ru-RU" dirty="0"/>
              <a:t> </a:t>
            </a:r>
            <a:r>
              <a:rPr lang="ru-RU" dirty="0" err="1"/>
              <a:t>рівнодення</a:t>
            </a:r>
            <a:r>
              <a:rPr lang="ru-RU" dirty="0"/>
              <a:t>. </a:t>
            </a:r>
            <a:r>
              <a:rPr lang="ru-RU" dirty="0" err="1"/>
              <a:t>Сонце</a:t>
            </a:r>
            <a:r>
              <a:rPr lang="ru-RU" dirty="0"/>
              <a:t> проходить через </a:t>
            </a:r>
            <a:r>
              <a:rPr lang="ru-RU" dirty="0" err="1"/>
              <a:t>Риби</a:t>
            </a:r>
            <a:r>
              <a:rPr lang="ru-RU" dirty="0"/>
              <a:t> з 12 </a:t>
            </a:r>
            <a:r>
              <a:rPr lang="ru-RU" dirty="0" err="1"/>
              <a:t>березня</a:t>
            </a:r>
            <a:r>
              <a:rPr lang="ru-RU" dirty="0"/>
              <a:t> по 18 </a:t>
            </a:r>
            <a:r>
              <a:rPr lang="ru-RU" dirty="0" err="1"/>
              <a:t>квітня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</a:t>
            </a:r>
            <a:r>
              <a:rPr lang="ru-RU" dirty="0" err="1"/>
              <a:t>увечері</a:t>
            </a:r>
            <a:r>
              <a:rPr lang="ru-RU" dirty="0"/>
              <a:t> — у </a:t>
            </a:r>
            <a:r>
              <a:rPr lang="ru-RU" dirty="0" err="1"/>
              <a:t>листопаді-грудні</a:t>
            </a:r>
            <a:r>
              <a:rPr lang="ru-RU" dirty="0"/>
              <a:t>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379360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919" y="3047140"/>
            <a:ext cx="3649588" cy="34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21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949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Рись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278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неба, </a:t>
            </a:r>
            <a:r>
              <a:rPr lang="ru-RU" dirty="0" err="1"/>
              <a:t>містить</a:t>
            </a:r>
            <a:r>
              <a:rPr lang="ru-RU" dirty="0"/>
              <a:t> 92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/>
              <a:t>цілорічно</a:t>
            </a:r>
            <a:r>
              <a:rPr lang="ru-RU" dirty="0"/>
              <a:t>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93" y="2023037"/>
            <a:ext cx="4165054" cy="265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248472" cy="338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77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121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Різець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21 зорю, </a:t>
            </a:r>
            <a:r>
              <a:rPr lang="ru-RU" dirty="0" err="1"/>
              <a:t>видиму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З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видно.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00" y="2276872"/>
            <a:ext cx="3477311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90269"/>
            <a:ext cx="338437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9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94461"/>
            <a:ext cx="1661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Секстант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екваторіальне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. </a:t>
            </a:r>
            <a:r>
              <a:rPr lang="ru-RU" dirty="0" err="1"/>
              <a:t>Містить</a:t>
            </a:r>
            <a:r>
              <a:rPr lang="ru-RU" dirty="0"/>
              <a:t> 34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  <a:p>
            <a:endParaRPr lang="ru-RU" dirty="0"/>
          </a:p>
          <a:p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</a:t>
            </a:r>
            <a:r>
              <a:rPr lang="ru-RU" dirty="0" err="1"/>
              <a:t>ввечері</a:t>
            </a:r>
            <a:r>
              <a:rPr lang="ru-RU" dirty="0"/>
              <a:t> —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березня-квітня</a:t>
            </a:r>
            <a:r>
              <a:rPr lang="ru-RU" dirty="0"/>
              <a:t>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7853"/>
            <a:ext cx="3320223" cy="339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76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59078"/>
            <a:ext cx="1056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Сітка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невелике</a:t>
            </a:r>
            <a:r>
              <a:rPr lang="ru-RU" dirty="0"/>
              <a:t> за </a:t>
            </a:r>
            <a:r>
              <a:rPr lang="ru-RU" dirty="0" err="1"/>
              <a:t>площею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22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З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видно.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96752"/>
            <a:ext cx="28575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68" y="2708920"/>
            <a:ext cx="416637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96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1711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Скорпіон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859" y="1124744"/>
            <a:ext cx="361807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івденне</a:t>
            </a:r>
            <a:r>
              <a:rPr lang="ru-RU" dirty="0"/>
              <a:t> </a:t>
            </a:r>
            <a:r>
              <a:rPr lang="ru-RU" dirty="0" err="1"/>
              <a:t>зодіакальне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Сонце</a:t>
            </a:r>
            <a:r>
              <a:rPr lang="ru-RU" dirty="0"/>
              <a:t> входить у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Скорпіона</a:t>
            </a:r>
            <a:r>
              <a:rPr lang="ru-RU" dirty="0"/>
              <a:t> — 22 листопада, але 30 листопада </a:t>
            </a:r>
            <a:r>
              <a:rPr lang="ru-RU" dirty="0" err="1"/>
              <a:t>залишає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(з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зодіакальних</a:t>
            </a:r>
            <a:r>
              <a:rPr lang="ru-RU" dirty="0"/>
              <a:t> </a:t>
            </a:r>
            <a:r>
              <a:rPr lang="ru-RU" dirty="0" err="1"/>
              <a:t>сузір'їв</a:t>
            </a:r>
            <a:r>
              <a:rPr lang="ru-RU" dirty="0"/>
              <a:t> у </a:t>
            </a:r>
            <a:r>
              <a:rPr lang="ru-RU" dirty="0" err="1"/>
              <a:t>Скорпіоні</a:t>
            </a:r>
            <a:r>
              <a:rPr lang="ru-RU" dirty="0"/>
              <a:t> </a:t>
            </a:r>
            <a:r>
              <a:rPr lang="ru-RU" dirty="0" err="1"/>
              <a:t>Сонце</a:t>
            </a:r>
            <a:r>
              <a:rPr lang="ru-RU" dirty="0"/>
              <a:t> </a:t>
            </a:r>
            <a:r>
              <a:rPr lang="ru-RU" dirty="0" err="1"/>
              <a:t>перебуває</a:t>
            </a:r>
            <a:r>
              <a:rPr lang="ru-RU" dirty="0"/>
              <a:t> </a:t>
            </a:r>
            <a:r>
              <a:rPr lang="ru-RU" dirty="0" err="1"/>
              <a:t>найменше</a:t>
            </a:r>
            <a:r>
              <a:rPr lang="ru-RU" dirty="0"/>
              <a:t> часу), </a:t>
            </a:r>
            <a:r>
              <a:rPr lang="ru-RU" dirty="0" err="1"/>
              <a:t>переходячи</a:t>
            </a:r>
            <a:r>
              <a:rPr lang="ru-RU" dirty="0"/>
              <a:t> у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Змієносця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</a:t>
            </a:r>
            <a:r>
              <a:rPr lang="ru-RU" dirty="0" err="1"/>
              <a:t>ввечері</a:t>
            </a:r>
            <a:r>
              <a:rPr lang="ru-RU" dirty="0"/>
              <a:t> у </a:t>
            </a:r>
            <a:r>
              <a:rPr lang="ru-RU" dirty="0" err="1"/>
              <a:t>червні-липні</a:t>
            </a:r>
            <a:r>
              <a:rPr lang="ru-RU" dirty="0"/>
              <a:t>.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83189"/>
            <a:ext cx="2265040" cy="296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565" y="3652991"/>
            <a:ext cx="3024336" cy="29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67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1899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Скульптор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</a:t>
            </a:r>
            <a:r>
              <a:rPr lang="ru-RU" dirty="0" err="1"/>
              <a:t>зоряного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55 </a:t>
            </a:r>
            <a:r>
              <a:rPr lang="ru-RU" dirty="0" err="1"/>
              <a:t>зірок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</a:t>
            </a:r>
            <a:r>
              <a:rPr lang="ru-RU" dirty="0" err="1"/>
              <a:t>увечері</a:t>
            </a:r>
            <a:r>
              <a:rPr lang="ru-RU" dirty="0"/>
              <a:t> — </a:t>
            </a:r>
            <a:r>
              <a:rPr lang="ru-RU" dirty="0" err="1"/>
              <a:t>протягом</a:t>
            </a:r>
            <a:r>
              <a:rPr lang="ru-RU" dirty="0"/>
              <a:t> листопада-</a:t>
            </a:r>
            <a:r>
              <a:rPr lang="ru-RU" dirty="0" err="1"/>
              <a:t>грудня</a:t>
            </a:r>
            <a:r>
              <a:rPr lang="ru-RU" dirty="0"/>
              <a:t>.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505572" cy="247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2" y="2206540"/>
            <a:ext cx="4399087" cy="450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92" y="2965610"/>
            <a:ext cx="323812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31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2302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Столова</a:t>
            </a:r>
            <a:r>
              <a:rPr lang="ru-RU" sz="2800" dirty="0">
                <a:solidFill>
                  <a:srgbClr val="FFFF00"/>
                </a:solidFill>
              </a:rPr>
              <a:t> Гора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80728"/>
            <a:ext cx="58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навколополярне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</a:t>
            </a:r>
            <a:r>
              <a:rPr lang="ru-RU" dirty="0" err="1"/>
              <a:t>зоряного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24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З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видно.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04058"/>
            <a:ext cx="3217540" cy="325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4176464" cy="354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20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1256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Стріла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64704"/>
            <a:ext cx="28575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653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</a:t>
            </a:r>
            <a:r>
              <a:rPr lang="ru-RU" dirty="0" err="1"/>
              <a:t>зоряного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28 </a:t>
            </a:r>
            <a:r>
              <a:rPr lang="ru-RU" dirty="0" err="1"/>
              <a:t>зір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</a:t>
            </a:r>
            <a:r>
              <a:rPr lang="ru-RU" dirty="0" err="1"/>
              <a:t>увечері</a:t>
            </a:r>
            <a:r>
              <a:rPr lang="ru-RU" dirty="0"/>
              <a:t> —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липня</a:t>
            </a:r>
            <a:r>
              <a:rPr lang="ru-RU" dirty="0"/>
              <a:t>—</a:t>
            </a:r>
            <a:r>
              <a:rPr lang="ru-RU" dirty="0" err="1"/>
              <a:t>вересня</a:t>
            </a:r>
            <a:r>
              <a:rPr lang="ru-RU" dirty="0"/>
              <a:t>.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5715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83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6411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Велика </a:t>
            </a:r>
            <a:r>
              <a:rPr lang="ru-RU" sz="2800" dirty="0" err="1" smtClean="0">
                <a:solidFill>
                  <a:srgbClr val="FFFF00"/>
                </a:solidFill>
              </a:rPr>
              <a:t>Ведмедиця</a:t>
            </a:r>
            <a:r>
              <a:rPr lang="ru-RU" sz="2800" dirty="0" smtClean="0">
                <a:solidFill>
                  <a:srgbClr val="FFFF00"/>
                </a:solidFill>
              </a:rPr>
              <a:t> - </a:t>
            </a:r>
            <a:r>
              <a:rPr lang="ru-RU" sz="2800" dirty="0" err="1" smtClean="0">
                <a:solidFill>
                  <a:srgbClr val="FFFF00"/>
                </a:solidFill>
              </a:rPr>
              <a:t>це</a:t>
            </a:r>
            <a:r>
              <a:rPr lang="ru-RU" sz="2800" dirty="0" smtClean="0">
                <a:solidFill>
                  <a:srgbClr val="FFFF00"/>
                </a:solidFill>
              </a:rPr>
              <a:t> «Великий </a:t>
            </a:r>
            <a:r>
              <a:rPr lang="ru-RU" sz="2800" dirty="0" err="1" smtClean="0">
                <a:solidFill>
                  <a:srgbClr val="FFFF00"/>
                </a:solidFill>
              </a:rPr>
              <a:t>Віз</a:t>
            </a:r>
            <a:r>
              <a:rPr lang="ru-RU" sz="2800" dirty="0" smtClean="0">
                <a:solidFill>
                  <a:srgbClr val="FFFF00"/>
                </a:solidFill>
              </a:rPr>
              <a:t>»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15183" y="980728"/>
            <a:ext cx="49517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/>
              <a:t>С</a:t>
            </a:r>
            <a:r>
              <a:rPr lang="ru-RU" dirty="0" err="1" smtClean="0"/>
              <a:t>узір'я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</a:t>
            </a:r>
            <a:r>
              <a:rPr lang="ru-RU" dirty="0" err="1" smtClean="0"/>
              <a:t>небесної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, </a:t>
            </a:r>
            <a:r>
              <a:rPr lang="ru-RU" dirty="0" err="1" smtClean="0"/>
              <a:t>складається</a:t>
            </a:r>
            <a:r>
              <a:rPr lang="ru-RU" dirty="0" smtClean="0"/>
              <a:t> з семи великих </a:t>
            </a:r>
            <a:r>
              <a:rPr lang="ru-RU" dirty="0" err="1" smtClean="0"/>
              <a:t>зірок</a:t>
            </a:r>
            <a:r>
              <a:rPr lang="ru-RU" dirty="0" smtClean="0"/>
              <a:t> (Великий </a:t>
            </a:r>
            <a:r>
              <a:rPr lang="ru-RU" dirty="0" err="1" smtClean="0"/>
              <a:t>Віз</a:t>
            </a:r>
            <a:r>
              <a:rPr lang="ru-RU" dirty="0" smtClean="0"/>
              <a:t>) та 80 </a:t>
            </a:r>
            <a:r>
              <a:rPr lang="ru-RU" dirty="0" err="1" smtClean="0"/>
              <a:t>малих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Сім</a:t>
            </a:r>
            <a:r>
              <a:rPr lang="ru-RU" dirty="0" smtClean="0"/>
              <a:t> великих </a:t>
            </a:r>
            <a:r>
              <a:rPr lang="ru-RU" dirty="0" err="1" smtClean="0"/>
              <a:t>зірок</a:t>
            </a:r>
            <a:r>
              <a:rPr lang="ru-RU" dirty="0" smtClean="0"/>
              <a:t> </a:t>
            </a:r>
            <a:r>
              <a:rPr lang="ru-RU" dirty="0" err="1" smtClean="0"/>
              <a:t>Великої</a:t>
            </a:r>
            <a:r>
              <a:rPr lang="ru-RU" dirty="0" smtClean="0"/>
              <a:t> </a:t>
            </a:r>
            <a:r>
              <a:rPr lang="ru-RU" dirty="0" err="1" smtClean="0"/>
              <a:t>Ведмедиці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утворюють</a:t>
            </a:r>
            <a:r>
              <a:rPr lang="ru-RU" dirty="0" smtClean="0"/>
              <a:t> </a:t>
            </a:r>
            <a:r>
              <a:rPr lang="ru-RU" dirty="0" err="1" smtClean="0"/>
              <a:t>окремий</a:t>
            </a:r>
            <a:r>
              <a:rPr lang="ru-RU" dirty="0" smtClean="0"/>
              <a:t> астеризм, </a:t>
            </a:r>
            <a:r>
              <a:rPr lang="ru-RU" dirty="0" err="1" smtClean="0"/>
              <a:t>відомі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різними</a:t>
            </a:r>
            <a:r>
              <a:rPr lang="ru-RU" dirty="0" smtClean="0"/>
              <a:t> </a:t>
            </a:r>
            <a:r>
              <a:rPr lang="ru-RU" dirty="0" err="1" smtClean="0"/>
              <a:t>назвами</a:t>
            </a:r>
            <a:r>
              <a:rPr lang="ru-RU" dirty="0" smtClean="0"/>
              <a:t>. В </a:t>
            </a:r>
            <a:r>
              <a:rPr lang="ru-RU" dirty="0" err="1" smtClean="0"/>
              <a:t>Китаї</a:t>
            </a:r>
            <a:r>
              <a:rPr lang="ru-RU" dirty="0" smtClean="0"/>
              <a:t>, </a:t>
            </a:r>
            <a:r>
              <a:rPr lang="ru-RU" dirty="0" err="1" smtClean="0"/>
              <a:t>Японії</a:t>
            </a:r>
            <a:r>
              <a:rPr lang="ru-RU" dirty="0" smtClean="0"/>
              <a:t> і </a:t>
            </a:r>
            <a:r>
              <a:rPr lang="ru-RU" dirty="0" err="1" smtClean="0"/>
              <a:t>Кореї</a:t>
            </a:r>
            <a:r>
              <a:rPr lang="ru-RU" dirty="0" smtClean="0"/>
              <a:t> — </a:t>
            </a:r>
            <a:r>
              <a:rPr lang="ru-RU" dirty="0" err="1" smtClean="0"/>
              <a:t>Північним</a:t>
            </a:r>
            <a:r>
              <a:rPr lang="ru-RU" dirty="0" smtClean="0"/>
              <a:t> </a:t>
            </a:r>
            <a:r>
              <a:rPr lang="ru-RU" dirty="0" err="1" smtClean="0"/>
              <a:t>ковшем</a:t>
            </a:r>
            <a:r>
              <a:rPr lang="en-US" altLang="ja-JP" dirty="0" smtClean="0"/>
              <a:t>. </a:t>
            </a:r>
            <a:r>
              <a:rPr lang="ru-RU" dirty="0" err="1" smtClean="0"/>
              <a:t>Синоніми</a:t>
            </a:r>
            <a:r>
              <a:rPr lang="ru-RU" dirty="0" smtClean="0"/>
              <a:t> - Великий Ковш, Плуг, Лось, </a:t>
            </a:r>
            <a:r>
              <a:rPr lang="ru-RU" dirty="0" err="1" smtClean="0"/>
              <a:t>Віз</a:t>
            </a:r>
            <a:r>
              <a:rPr lang="ru-RU" dirty="0" smtClean="0"/>
              <a:t>, </a:t>
            </a:r>
            <a:r>
              <a:rPr lang="ru-RU" dirty="0" err="1" smtClean="0"/>
              <a:t>Сім</a:t>
            </a:r>
            <a:r>
              <a:rPr lang="ru-RU" dirty="0" smtClean="0"/>
              <a:t> </a:t>
            </a:r>
            <a:r>
              <a:rPr lang="ru-RU" dirty="0" err="1" smtClean="0"/>
              <a:t>Мудреців</a:t>
            </a:r>
            <a:r>
              <a:rPr lang="ru-RU" dirty="0" smtClean="0"/>
              <a:t>, Катафалк і </a:t>
            </a:r>
            <a:r>
              <a:rPr lang="ru-RU" dirty="0" err="1" smtClean="0"/>
              <a:t>Плакальниці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До </a:t>
            </a:r>
            <a:r>
              <a:rPr lang="ru-RU" dirty="0" err="1" smtClean="0"/>
              <a:t>реформи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правопису</a:t>
            </a:r>
            <a:r>
              <a:rPr lang="ru-RU" dirty="0" smtClean="0"/>
              <a:t> 1933 року словники подавали </a:t>
            </a:r>
            <a:r>
              <a:rPr lang="ru-RU" dirty="0" err="1" smtClean="0"/>
              <a:t>назву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 як </a:t>
            </a:r>
            <a:r>
              <a:rPr lang="ru-RU" dirty="0" err="1" smtClean="0"/>
              <a:t>Віз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Великий </a:t>
            </a:r>
            <a:r>
              <a:rPr lang="ru-RU" dirty="0" err="1" smtClean="0"/>
              <a:t>віз</a:t>
            </a:r>
            <a:r>
              <a:rPr lang="ru-RU" dirty="0" smtClean="0"/>
              <a:t>,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реформи</a:t>
            </a:r>
            <a:r>
              <a:rPr lang="ru-RU" dirty="0" smtClean="0"/>
              <a:t> </a:t>
            </a:r>
            <a:r>
              <a:rPr lang="ru-RU" dirty="0" err="1" smtClean="0"/>
              <a:t>застосовується</a:t>
            </a:r>
            <a:r>
              <a:rPr lang="ru-RU" dirty="0" smtClean="0"/>
              <a:t> </a:t>
            </a:r>
            <a:r>
              <a:rPr lang="ru-RU" dirty="0" err="1" smtClean="0"/>
              <a:t>відповідник</a:t>
            </a:r>
            <a:r>
              <a:rPr lang="ru-RU" dirty="0" smtClean="0"/>
              <a:t> </a:t>
            </a:r>
            <a:r>
              <a:rPr lang="ru-RU" dirty="0" err="1" smtClean="0"/>
              <a:t>російського</a:t>
            </a:r>
            <a:r>
              <a:rPr lang="ru-RU" dirty="0" smtClean="0"/>
              <a:t> </a:t>
            </a:r>
            <a:r>
              <a:rPr lang="ru-RU" dirty="0" err="1" smtClean="0"/>
              <a:t>терміну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 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 err="1" smtClean="0"/>
              <a:t>цілого</a:t>
            </a:r>
            <a:r>
              <a:rPr lang="ru-RU" dirty="0" smtClean="0"/>
              <a:t> року.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6" y="944885"/>
            <a:ext cx="28575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7" y="3789040"/>
            <a:ext cx="285750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01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597666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1718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Стрілець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86227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зодіакальне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лежить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Козерогом і </a:t>
            </a:r>
            <a:r>
              <a:rPr lang="ru-RU" dirty="0" err="1"/>
              <a:t>Скорпіоном</a:t>
            </a:r>
            <a:r>
              <a:rPr lang="ru-RU" dirty="0"/>
              <a:t>. </a:t>
            </a:r>
            <a:r>
              <a:rPr lang="ru-RU" dirty="0" err="1"/>
              <a:t>Сонце</a:t>
            </a:r>
            <a:r>
              <a:rPr lang="ru-RU" dirty="0"/>
              <a:t> входить в знак </a:t>
            </a:r>
            <a:r>
              <a:rPr lang="ru-RU" dirty="0" err="1"/>
              <a:t>Стрільця</a:t>
            </a:r>
            <a:r>
              <a:rPr lang="ru-RU" dirty="0"/>
              <a:t> 22 листопада, а в </a:t>
            </a:r>
            <a:r>
              <a:rPr lang="ru-RU" dirty="0" err="1"/>
              <a:t>сузір'я</a:t>
            </a:r>
            <a:r>
              <a:rPr lang="ru-RU" dirty="0"/>
              <a:t> — 17 </a:t>
            </a:r>
            <a:r>
              <a:rPr lang="ru-RU" dirty="0" err="1"/>
              <a:t>грудня</a:t>
            </a:r>
            <a:r>
              <a:rPr lang="ru-RU" dirty="0"/>
              <a:t>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спостережень</a:t>
            </a:r>
            <a:r>
              <a:rPr lang="ru-RU" dirty="0"/>
              <a:t> у </a:t>
            </a:r>
            <a:r>
              <a:rPr lang="ru-RU" dirty="0" err="1"/>
              <a:t>червні</a:t>
            </a:r>
            <a:r>
              <a:rPr lang="ru-RU" dirty="0"/>
              <a:t>—</a:t>
            </a:r>
            <a:r>
              <a:rPr lang="ru-RU" dirty="0" err="1"/>
              <a:t>липні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8845"/>
            <a:ext cx="314553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81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1660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Телескоп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807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</a:t>
            </a:r>
            <a:r>
              <a:rPr lang="ru-RU" dirty="0" err="1"/>
              <a:t>зоряного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50 </a:t>
            </a:r>
            <a:r>
              <a:rPr lang="ru-RU" dirty="0" err="1"/>
              <a:t>зірок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54" y="386317"/>
            <a:ext cx="28575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6" y="2836416"/>
            <a:ext cx="623887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1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129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Телець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83383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зодіакальне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Українська</a:t>
            </a:r>
            <a:r>
              <a:rPr lang="ru-RU" dirty="0"/>
              <a:t> народна </a:t>
            </a:r>
            <a:r>
              <a:rPr lang="ru-RU" dirty="0" err="1"/>
              <a:t>назва</a:t>
            </a:r>
            <a:r>
              <a:rPr lang="ru-RU" dirty="0"/>
              <a:t>: </a:t>
            </a:r>
            <a:r>
              <a:rPr lang="ru-RU" dirty="0" err="1"/>
              <a:t>Бик</a:t>
            </a:r>
            <a:r>
              <a:rPr lang="ru-RU" dirty="0" smtClean="0"/>
              <a:t>, Тур</a:t>
            </a:r>
            <a:r>
              <a:rPr lang="ru-RU" dirty="0"/>
              <a:t>, </a:t>
            </a:r>
            <a:r>
              <a:rPr lang="ru-RU" dirty="0" err="1" smtClean="0"/>
              <a:t>Віл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  <a:p>
            <a:r>
              <a:rPr lang="ru-RU" dirty="0" err="1"/>
              <a:t>Сонце</a:t>
            </a:r>
            <a:r>
              <a:rPr lang="ru-RU" dirty="0"/>
              <a:t> проходить через </a:t>
            </a:r>
            <a:r>
              <a:rPr lang="ru-RU" dirty="0" err="1"/>
              <a:t>Телець</a:t>
            </a:r>
            <a:r>
              <a:rPr lang="ru-RU" dirty="0"/>
              <a:t> з 14 </a:t>
            </a:r>
            <a:r>
              <a:rPr lang="ru-RU" dirty="0" err="1"/>
              <a:t>травня</a:t>
            </a:r>
            <a:r>
              <a:rPr lang="ru-RU" dirty="0"/>
              <a:t> по 21 </a:t>
            </a:r>
            <a:r>
              <a:rPr lang="ru-RU" dirty="0" err="1"/>
              <a:t>червня</a:t>
            </a:r>
            <a:r>
              <a:rPr lang="ru-RU" dirty="0"/>
              <a:t>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спостереження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ввечері</a:t>
            </a:r>
            <a:r>
              <a:rPr lang="ru-RU" dirty="0"/>
              <a:t> — у </a:t>
            </a:r>
            <a:r>
              <a:rPr lang="ru-RU" dirty="0" err="1"/>
              <a:t>листопаді</a:t>
            </a:r>
            <a:r>
              <a:rPr lang="ru-RU" dirty="0"/>
              <a:t> — </a:t>
            </a:r>
            <a:r>
              <a:rPr lang="ru-RU" dirty="0" err="1"/>
              <a:t>грудні</a:t>
            </a:r>
            <a:r>
              <a:rPr lang="ru-RU" dirty="0"/>
              <a:t>.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302433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156425"/>
            <a:ext cx="2857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96952"/>
            <a:ext cx="244827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6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1297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Терези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278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зодіакальне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лежить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сузір'ями</a:t>
            </a:r>
            <a:r>
              <a:rPr lang="ru-RU" dirty="0"/>
              <a:t> </a:t>
            </a:r>
            <a:r>
              <a:rPr lang="ru-RU" dirty="0" err="1"/>
              <a:t>Скорпіона</a:t>
            </a:r>
            <a:r>
              <a:rPr lang="ru-RU" dirty="0"/>
              <a:t> і </a:t>
            </a:r>
            <a:r>
              <a:rPr lang="ru-RU" dirty="0" err="1"/>
              <a:t>Діви</a:t>
            </a:r>
            <a:r>
              <a:rPr lang="ru-RU" dirty="0"/>
              <a:t>. </a:t>
            </a:r>
            <a:r>
              <a:rPr lang="ru-RU" dirty="0" err="1"/>
              <a:t>Неозброєним</a:t>
            </a:r>
            <a:r>
              <a:rPr lang="ru-RU" dirty="0"/>
              <a:t> оком в </a:t>
            </a:r>
            <a:r>
              <a:rPr lang="ru-RU" dirty="0" err="1"/>
              <a:t>ньому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виділити</a:t>
            </a:r>
            <a:r>
              <a:rPr lang="ru-RU" dirty="0"/>
              <a:t> 83 </a:t>
            </a:r>
            <a:r>
              <a:rPr lang="ru-RU" dirty="0" err="1"/>
              <a:t>зорі</a:t>
            </a:r>
            <a:r>
              <a:rPr lang="ru-RU" dirty="0"/>
              <a:t>. </a:t>
            </a:r>
            <a:r>
              <a:rPr lang="ru-RU" dirty="0" err="1"/>
              <a:t>Сонце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у </a:t>
            </a:r>
            <a:r>
              <a:rPr lang="ru-RU" dirty="0" err="1"/>
              <a:t>сузір'ї</a:t>
            </a:r>
            <a:r>
              <a:rPr lang="ru-RU" dirty="0"/>
              <a:t> </a:t>
            </a:r>
            <a:r>
              <a:rPr lang="ru-RU" dirty="0" err="1"/>
              <a:t>Терезів</a:t>
            </a:r>
            <a:r>
              <a:rPr lang="ru-RU" dirty="0"/>
              <a:t> з 31 </a:t>
            </a:r>
            <a:r>
              <a:rPr lang="ru-RU" dirty="0" err="1"/>
              <a:t>жовтня</a:t>
            </a:r>
            <a:r>
              <a:rPr lang="ru-RU" dirty="0"/>
              <a:t> по 22 листопада[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2800"/>
            <a:ext cx="3073524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08" y="2852936"/>
            <a:ext cx="6096000" cy="380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26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1964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Трикутник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3440" y="9087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</a:t>
            </a:r>
            <a:r>
              <a:rPr lang="ru-RU" dirty="0" err="1"/>
              <a:t>зоряного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25 </a:t>
            </a:r>
            <a:r>
              <a:rPr lang="ru-RU" dirty="0" err="1"/>
              <a:t>зір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у </a:t>
            </a:r>
            <a:r>
              <a:rPr lang="ru-RU" dirty="0" err="1"/>
              <a:t>грудні-січні</a:t>
            </a:r>
            <a:r>
              <a:rPr lang="ru-RU" dirty="0"/>
              <a:t>.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58633"/>
            <a:ext cx="28575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http://www.astroclaver.org/media/2012/11/josep-mallol-cafeina-20-novembre-2012-6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25583"/>
            <a:ext cx="5715000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78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1126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Тукан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44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видимі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З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видно.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64904"/>
            <a:ext cx="342788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3" y="1967219"/>
            <a:ext cx="3456384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744416" cy="229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46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1272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Фенікс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247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68 </a:t>
            </a:r>
            <a:r>
              <a:rPr lang="ru-RU" dirty="0" err="1"/>
              <a:t>зір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4"/>
            <a:ext cx="3217540" cy="248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318794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88" y="1844824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14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1785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Хамелеон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4467" y="980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31 зорю, </a:t>
            </a:r>
            <a:r>
              <a:rPr lang="ru-RU" dirty="0" err="1"/>
              <a:t>видиму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207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3" y="2204864"/>
            <a:ext cx="403244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96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1563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Центавр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268760"/>
            <a:ext cx="42302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спостережень</a:t>
            </a:r>
            <a:r>
              <a:rPr lang="ru-RU" dirty="0"/>
              <a:t> у </a:t>
            </a:r>
            <a:r>
              <a:rPr lang="ru-RU" dirty="0" err="1"/>
              <a:t>квітні-травні</a:t>
            </a:r>
            <a:r>
              <a:rPr lang="ru-RU" dirty="0" smtClean="0"/>
              <a:t>.</a:t>
            </a:r>
          </a:p>
          <a:p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 з </a:t>
            </a:r>
            <a:r>
              <a:rPr lang="ru-RU" dirty="0" err="1"/>
              <a:t>найпівденніших</a:t>
            </a:r>
            <a:r>
              <a:rPr lang="ru-RU" dirty="0"/>
              <a:t> </a:t>
            </a:r>
            <a:r>
              <a:rPr lang="ru-RU" dirty="0" err="1"/>
              <a:t>сузір'їв</a:t>
            </a:r>
            <a:r>
              <a:rPr lang="ru-RU" dirty="0"/>
              <a:t>, </a:t>
            </a:r>
            <a:r>
              <a:rPr lang="ru-RU" dirty="0" err="1"/>
              <a:t>відомих</a:t>
            </a:r>
            <a:r>
              <a:rPr lang="ru-RU" dirty="0"/>
              <a:t> у </a:t>
            </a:r>
            <a:r>
              <a:rPr lang="ru-RU" dirty="0" err="1"/>
              <a:t>давнину</a:t>
            </a:r>
            <a:r>
              <a:rPr lang="ru-RU" dirty="0"/>
              <a:t>. </a:t>
            </a:r>
            <a:r>
              <a:rPr lang="ru-RU" dirty="0" err="1"/>
              <a:t>Спочатку</a:t>
            </a:r>
            <a:r>
              <a:rPr lang="ru-RU" dirty="0"/>
              <a:t> до </a:t>
            </a:r>
            <a:r>
              <a:rPr lang="ru-RU" dirty="0" err="1"/>
              <a:t>нього</a:t>
            </a:r>
            <a:r>
              <a:rPr lang="ru-RU" dirty="0"/>
              <a:t> включали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зорі</a:t>
            </a:r>
            <a:r>
              <a:rPr lang="ru-RU" dirty="0"/>
              <a:t>, з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пізніше</a:t>
            </a:r>
            <a:r>
              <a:rPr lang="ru-RU" dirty="0"/>
              <a:t> </a:t>
            </a:r>
            <a:r>
              <a:rPr lang="ru-RU" dirty="0" err="1"/>
              <a:t>утворене</a:t>
            </a:r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Південний</a:t>
            </a:r>
            <a:r>
              <a:rPr lang="ru-RU" dirty="0"/>
              <a:t> </a:t>
            </a:r>
            <a:r>
              <a:rPr lang="ru-RU" dirty="0" err="1"/>
              <a:t>Хрест</a:t>
            </a:r>
            <a:r>
              <a:rPr lang="ru-RU" dirty="0"/>
              <a:t>.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3" y="3845024"/>
            <a:ext cx="4863669" cy="28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95896"/>
            <a:ext cx="3577580" cy="328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04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1266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Цефей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148 </a:t>
            </a:r>
            <a:r>
              <a:rPr lang="ru-RU" dirty="0" err="1"/>
              <a:t>зір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  <a:p>
            <a:endParaRPr lang="ru-RU" dirty="0"/>
          </a:p>
          <a:p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</a:t>
            </a:r>
            <a:r>
              <a:rPr lang="ru-RU" dirty="0" err="1"/>
              <a:t>ввечері</a:t>
            </a:r>
            <a:r>
              <a:rPr lang="ru-RU" dirty="0"/>
              <a:t> — у </a:t>
            </a:r>
            <a:r>
              <a:rPr lang="ru-RU" dirty="0" err="1"/>
              <a:t>вересні-грудні</a:t>
            </a:r>
            <a:r>
              <a:rPr lang="ru-RU" dirty="0"/>
              <a:t>.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6632"/>
            <a:ext cx="3384376" cy="297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82188"/>
            <a:ext cx="2592288" cy="367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26" y="3269125"/>
            <a:ext cx="5715000" cy="34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0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2304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Великий Пес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718263"/>
            <a:ext cx="29878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сузір'я</a:t>
            </a:r>
            <a:r>
              <a:rPr lang="ru-RU" dirty="0" smtClean="0"/>
              <a:t> </a:t>
            </a:r>
            <a:r>
              <a:rPr lang="ru-RU" dirty="0" err="1" smtClean="0"/>
              <a:t>Південної</a:t>
            </a:r>
            <a:r>
              <a:rPr lang="ru-RU" dirty="0" smtClean="0"/>
              <a:t> </a:t>
            </a:r>
            <a:r>
              <a:rPr lang="ru-RU" dirty="0" err="1" smtClean="0"/>
              <a:t>півкулі</a:t>
            </a:r>
            <a:r>
              <a:rPr lang="ru-RU" dirty="0" smtClean="0"/>
              <a:t> неба. </a:t>
            </a:r>
            <a:r>
              <a:rPr lang="ru-RU" dirty="0" err="1" smtClean="0"/>
              <a:t>Відоме</a:t>
            </a:r>
            <a:r>
              <a:rPr lang="ru-RU" dirty="0" smtClean="0"/>
              <a:t> з </a:t>
            </a:r>
            <a:r>
              <a:rPr lang="ru-RU" dirty="0" err="1" smtClean="0"/>
              <a:t>давніх</a:t>
            </a:r>
            <a:r>
              <a:rPr lang="ru-RU" dirty="0" smtClean="0"/>
              <a:t> </a:t>
            </a:r>
            <a:r>
              <a:rPr lang="ru-RU" dirty="0" err="1" smtClean="0"/>
              <a:t>давен</a:t>
            </a:r>
            <a:r>
              <a:rPr lang="ru-RU" dirty="0" smtClean="0"/>
              <a:t>. </a:t>
            </a:r>
            <a:r>
              <a:rPr lang="ru-RU" dirty="0" err="1" smtClean="0"/>
              <a:t>Одне</a:t>
            </a:r>
            <a:r>
              <a:rPr lang="ru-RU" dirty="0" smtClean="0"/>
              <a:t> з 48 </a:t>
            </a:r>
            <a:r>
              <a:rPr lang="ru-RU" dirty="0" err="1" smtClean="0"/>
              <a:t>сузір'їв</a:t>
            </a:r>
            <a:r>
              <a:rPr lang="ru-RU" dirty="0" smtClean="0"/>
              <a:t>, </a:t>
            </a:r>
            <a:r>
              <a:rPr lang="ru-RU" dirty="0" err="1" smtClean="0"/>
              <a:t>включених</a:t>
            </a:r>
            <a:r>
              <a:rPr lang="ru-RU" dirty="0" smtClean="0"/>
              <a:t> до каталогу </a:t>
            </a:r>
            <a:r>
              <a:rPr lang="ru-RU" dirty="0" err="1" smtClean="0"/>
              <a:t>зоряного</a:t>
            </a:r>
            <a:r>
              <a:rPr lang="ru-RU" dirty="0" smtClean="0"/>
              <a:t> неба Птолемея. Великий Пес, </a:t>
            </a:r>
            <a:r>
              <a:rPr lang="ru-RU" dirty="0" err="1" smtClean="0"/>
              <a:t>Малий</a:t>
            </a:r>
            <a:r>
              <a:rPr lang="ru-RU" dirty="0" smtClean="0"/>
              <a:t> Пес та </a:t>
            </a:r>
            <a:r>
              <a:rPr lang="ru-RU" dirty="0" err="1" smtClean="0"/>
              <a:t>Гончі</a:t>
            </a:r>
            <a:r>
              <a:rPr lang="ru-RU" dirty="0" smtClean="0"/>
              <a:t> Пси є собаками </a:t>
            </a:r>
            <a:r>
              <a:rPr lang="ru-RU" dirty="0" err="1" smtClean="0"/>
              <a:t>мисливця</a:t>
            </a:r>
            <a:r>
              <a:rPr lang="ru-RU" dirty="0" smtClean="0"/>
              <a:t> </a:t>
            </a:r>
            <a:r>
              <a:rPr lang="ru-RU" dirty="0" err="1" smtClean="0"/>
              <a:t>Оріона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сузір'ї</a:t>
            </a:r>
            <a:r>
              <a:rPr lang="ru-RU" dirty="0" smtClean="0"/>
              <a:t> </a:t>
            </a:r>
            <a:r>
              <a:rPr lang="ru-RU" dirty="0" err="1" smtClean="0"/>
              <a:t>знаходиться</a:t>
            </a:r>
            <a:r>
              <a:rPr lang="ru-RU" dirty="0" smtClean="0"/>
              <a:t> </a:t>
            </a:r>
            <a:r>
              <a:rPr lang="ru-RU" dirty="0" err="1" smtClean="0"/>
              <a:t>найяскравіша</a:t>
            </a:r>
            <a:r>
              <a:rPr lang="ru-RU" dirty="0" smtClean="0"/>
              <a:t> </a:t>
            </a:r>
            <a:r>
              <a:rPr lang="ru-RU" dirty="0" err="1" smtClean="0"/>
              <a:t>зірка</a:t>
            </a:r>
            <a:r>
              <a:rPr lang="ru-RU" dirty="0" smtClean="0"/>
              <a:t> на </a:t>
            </a:r>
            <a:r>
              <a:rPr lang="ru-RU" dirty="0" err="1" smtClean="0"/>
              <a:t>небі</a:t>
            </a:r>
            <a:r>
              <a:rPr lang="ru-RU" dirty="0" smtClean="0"/>
              <a:t> — </a:t>
            </a:r>
            <a:r>
              <a:rPr lang="ru-RU" dirty="0" err="1" smtClean="0"/>
              <a:t>Сіріус</a:t>
            </a:r>
            <a:r>
              <a:rPr lang="ru-RU" dirty="0" smtClean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древня </a:t>
            </a:r>
            <a:r>
              <a:rPr lang="ru-RU" dirty="0" err="1" smtClean="0"/>
              <a:t>шумерська</a:t>
            </a:r>
            <a:r>
              <a:rPr lang="ru-RU" dirty="0" smtClean="0"/>
              <a:t> </a:t>
            </a:r>
            <a:r>
              <a:rPr lang="ru-RU" dirty="0" err="1" smtClean="0"/>
              <a:t>назва</a:t>
            </a:r>
            <a:r>
              <a:rPr lang="ru-RU" dirty="0" smtClean="0"/>
              <a:t> — «собака </a:t>
            </a:r>
            <a:r>
              <a:rPr lang="ru-RU" dirty="0" err="1" smtClean="0"/>
              <a:t>сонця</a:t>
            </a:r>
            <a:r>
              <a:rPr lang="ru-RU" dirty="0" smtClean="0"/>
              <a:t>». Греки </a:t>
            </a:r>
            <a:r>
              <a:rPr lang="ru-RU" dirty="0" err="1" smtClean="0"/>
              <a:t>називали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просто «собака», а </a:t>
            </a:r>
            <a:r>
              <a:rPr lang="ru-RU" dirty="0" err="1" smtClean="0"/>
              <a:t>римляни</a:t>
            </a:r>
            <a:r>
              <a:rPr lang="ru-RU" dirty="0" smtClean="0"/>
              <a:t> — «собачка».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назви</a:t>
            </a:r>
            <a:r>
              <a:rPr lang="ru-RU" dirty="0" smtClean="0"/>
              <a:t> і походить </a:t>
            </a:r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 err="1" smtClean="0"/>
              <a:t>сузір'я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612" y="726399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4176464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4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1589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Циркуль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З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не видно.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13089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61048"/>
            <a:ext cx="271348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1"/>
            <a:ext cx="5124450" cy="475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43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1061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Чаша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20 </a:t>
            </a:r>
            <a:r>
              <a:rPr lang="ru-RU" dirty="0" err="1"/>
              <a:t>зір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</a:t>
            </a:r>
            <a:r>
              <a:rPr lang="ru-RU" dirty="0" err="1"/>
              <a:t>ввечері</a:t>
            </a:r>
            <a:r>
              <a:rPr lang="ru-RU" dirty="0"/>
              <a:t> — у </a:t>
            </a:r>
            <a:r>
              <a:rPr lang="ru-RU" dirty="0" err="1"/>
              <a:t>квітні-травні</a:t>
            </a:r>
            <a:r>
              <a:rPr lang="ru-RU" dirty="0"/>
              <a:t>.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96752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453650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07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950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Щит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692696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неба. </a:t>
            </a:r>
            <a:r>
              <a:rPr lang="ru-RU" dirty="0" err="1"/>
              <a:t>Займає</a:t>
            </a:r>
            <a:r>
              <a:rPr lang="ru-RU" dirty="0"/>
              <a:t> на </a:t>
            </a:r>
            <a:r>
              <a:rPr lang="ru-RU" dirty="0" err="1"/>
              <a:t>небі</a:t>
            </a:r>
            <a:r>
              <a:rPr lang="ru-RU" dirty="0"/>
              <a:t> </a:t>
            </a:r>
            <a:r>
              <a:rPr lang="ru-RU" dirty="0" err="1"/>
              <a:t>площу</a:t>
            </a:r>
            <a:r>
              <a:rPr lang="ru-RU" dirty="0"/>
              <a:t> в 109,1 квадратного градуса, </a:t>
            </a:r>
            <a:r>
              <a:rPr lang="ru-RU" dirty="0" err="1"/>
              <a:t>містить</a:t>
            </a:r>
            <a:r>
              <a:rPr lang="ru-RU" dirty="0"/>
              <a:t> 28 </a:t>
            </a:r>
            <a:r>
              <a:rPr lang="ru-RU" dirty="0" err="1"/>
              <a:t>зірок</a:t>
            </a:r>
            <a:r>
              <a:rPr lang="ru-RU" dirty="0"/>
              <a:t>, </a:t>
            </a:r>
            <a:r>
              <a:rPr lang="ru-RU" dirty="0" err="1"/>
              <a:t>видимих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  <a:p>
            <a:endParaRPr lang="ru-RU" dirty="0"/>
          </a:p>
          <a:p>
            <a:r>
              <a:rPr lang="ru-RU" dirty="0"/>
              <a:t>У </a:t>
            </a:r>
            <a:r>
              <a:rPr lang="ru-RU" dirty="0" err="1"/>
              <a:t>Щиті</a:t>
            </a:r>
            <a:r>
              <a:rPr lang="ru-RU" dirty="0"/>
              <a:t> </a:t>
            </a:r>
            <a:r>
              <a:rPr lang="ru-RU" dirty="0" err="1"/>
              <a:t>розташовується</a:t>
            </a:r>
            <a:r>
              <a:rPr lang="ru-RU" dirty="0"/>
              <a:t> </a:t>
            </a:r>
            <a:r>
              <a:rPr lang="ru-RU" dirty="0" err="1"/>
              <a:t>найяскравіша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Чумацького</a:t>
            </a:r>
            <a:r>
              <a:rPr lang="ru-RU" dirty="0"/>
              <a:t> Шляху. </a:t>
            </a:r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видимості</a:t>
            </a:r>
            <a:r>
              <a:rPr lang="ru-RU" dirty="0"/>
              <a:t> </a:t>
            </a:r>
            <a:r>
              <a:rPr lang="ru-RU" dirty="0" err="1"/>
              <a:t>ввечері</a:t>
            </a:r>
            <a:r>
              <a:rPr lang="ru-RU" dirty="0"/>
              <a:t> — у </a:t>
            </a:r>
            <a:r>
              <a:rPr lang="ru-RU" dirty="0" err="1"/>
              <a:t>липні-серпні</a:t>
            </a:r>
            <a:r>
              <a:rPr lang="ru-RU" dirty="0"/>
              <a:t>.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28575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964" y="2492896"/>
            <a:ext cx="47625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7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1369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Ящірка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998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сузір'я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</a:t>
            </a:r>
            <a:r>
              <a:rPr lang="ru-RU" dirty="0" err="1"/>
              <a:t>зоряного</a:t>
            </a:r>
            <a:r>
              <a:rPr lang="ru-RU" dirty="0"/>
              <a:t> неба. </a:t>
            </a:r>
            <a:r>
              <a:rPr lang="ru-RU" dirty="0" err="1"/>
              <a:t>Містить</a:t>
            </a:r>
            <a:r>
              <a:rPr lang="ru-RU" dirty="0"/>
              <a:t> 63 </a:t>
            </a:r>
            <a:r>
              <a:rPr lang="ru-RU" dirty="0" err="1"/>
              <a:t>зорі</a:t>
            </a:r>
            <a:r>
              <a:rPr lang="ru-RU" dirty="0"/>
              <a:t>, </a:t>
            </a:r>
            <a:r>
              <a:rPr lang="ru-RU" dirty="0" err="1"/>
              <a:t>видимі</a:t>
            </a:r>
            <a:r>
              <a:rPr lang="ru-RU" dirty="0"/>
              <a:t> </a:t>
            </a:r>
            <a:r>
              <a:rPr lang="ru-RU" dirty="0" err="1"/>
              <a:t>неозброєним</a:t>
            </a:r>
            <a:r>
              <a:rPr lang="ru-RU" dirty="0"/>
              <a:t> оком.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4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4896544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39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7296"/>
            <a:ext cx="3400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Джерела</a:t>
            </a:r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9888" y="1628800"/>
            <a:ext cx="6174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http://uk.wikipedia.org/wiki/%</a:t>
            </a:r>
            <a:r>
              <a:rPr lang="en-US" dirty="0" smtClean="0">
                <a:hlinkClick r:id="rId2"/>
              </a:rPr>
              <a:t>D0%A1%D1%83%D0%B7%D1%96%D1%80%27%D1%8F</a:t>
            </a:r>
            <a:endParaRPr lang="uk-UA" dirty="0" smtClean="0"/>
          </a:p>
          <a:p>
            <a:r>
              <a:rPr lang="en-US" dirty="0">
                <a:hlinkClick r:id="rId3"/>
              </a:rPr>
              <a:t>http://znaimo.com.ua/%D0%A1%D1%83%D0%B7%D1%96%D1%80_%</a:t>
            </a:r>
            <a:r>
              <a:rPr lang="en-US" dirty="0" smtClean="0">
                <a:hlinkClick r:id="rId3"/>
              </a:rPr>
              <a:t>D1%8F</a:t>
            </a:r>
            <a:endParaRPr lang="uk-UA" dirty="0" smtClean="0"/>
          </a:p>
          <a:p>
            <a:r>
              <a:rPr lang="en-US" dirty="0">
                <a:hlinkClick r:id="rId4"/>
              </a:rPr>
              <a:t>http://referat.repetitor.ua/%</a:t>
            </a:r>
            <a:r>
              <a:rPr lang="en-US" dirty="0" smtClean="0">
                <a:hlinkClick r:id="rId4"/>
              </a:rPr>
              <a:t>D0%A1%D1%83%D0%B7%D1%96%D1%80%D1%8F</a:t>
            </a:r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77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9784" y="2543538"/>
            <a:ext cx="6276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Дякую</a:t>
            </a:r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 </a:t>
            </a:r>
            <a:r>
              <a:rPr lang="ru-RU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увагу</a:t>
            </a:r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 ☺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411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171</TotalTime>
  <Words>3443</Words>
  <Application>Microsoft Office PowerPoint</Application>
  <PresentationFormat>Экран (4:3)</PresentationFormat>
  <Paragraphs>276</Paragraphs>
  <Slides>95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6" baseType="lpstr">
      <vt:lpstr>BlackTie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51</cp:revision>
  <dcterms:created xsi:type="dcterms:W3CDTF">2014-03-12T12:19:45Z</dcterms:created>
  <dcterms:modified xsi:type="dcterms:W3CDTF">2014-03-12T18:17:40Z</dcterms:modified>
</cp:coreProperties>
</file>