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57" r:id="rId4"/>
    <p:sldId id="258" r:id="rId5"/>
    <p:sldId id="265" r:id="rId6"/>
    <p:sldId id="268" r:id="rId7"/>
    <p:sldId id="259" r:id="rId8"/>
    <p:sldId id="260" r:id="rId9"/>
    <p:sldId id="267" r:id="rId10"/>
    <p:sldId id="26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975" autoAdjust="0"/>
    <p:restoredTop sz="92559" autoAdjust="0"/>
  </p:normalViewPr>
  <p:slideViewPr>
    <p:cSldViewPr>
      <p:cViewPr varScale="1">
        <p:scale>
          <a:sx n="68" d="100"/>
          <a:sy n="68" d="100"/>
        </p:scale>
        <p:origin x="-1212"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E890A2-5E53-42FE-A995-375646722845}" type="datetimeFigureOut">
              <a:rPr lang="uk-UA" smtClean="0"/>
              <a:t>27.10.2014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024B6-FF5B-4B2E-8A19-F889443525F2}" type="slidenum">
              <a:rPr lang="uk-UA" smtClean="0"/>
              <a:t>‹#›</a:t>
            </a:fld>
            <a:endParaRPr lang="uk-UA"/>
          </a:p>
        </p:txBody>
      </p:sp>
    </p:spTree>
    <p:extLst>
      <p:ext uri="{BB962C8B-B14F-4D97-AF65-F5344CB8AC3E}">
        <p14:creationId xmlns:p14="http://schemas.microsoft.com/office/powerpoint/2010/main" val="373777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27.10.2014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27.10.2014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27.10.2014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7505" y="2564904"/>
            <a:ext cx="8712967" cy="1470025"/>
          </a:xfrm>
        </p:spPr>
        <p:txBody>
          <a:bodyPr>
            <a:noAutofit/>
          </a:bodyPr>
          <a:lstStyle/>
          <a:p>
            <a:r>
              <a:rPr lang="uk-UA" sz="6000" dirty="0" smtClean="0">
                <a:latin typeface="Arial Narrow" panose="020B0606020202030204" pitchFamily="34" charset="0"/>
              </a:rPr>
              <a:t>Аральська описова експедиція і </a:t>
            </a:r>
            <a:br>
              <a:rPr lang="uk-UA" sz="6000" dirty="0" smtClean="0">
                <a:latin typeface="Arial Narrow" panose="020B0606020202030204" pitchFamily="34" charset="0"/>
              </a:rPr>
            </a:br>
            <a:r>
              <a:rPr lang="uk-UA" sz="6000" dirty="0" smtClean="0">
                <a:latin typeface="Arial Narrow" panose="020B0606020202030204" pitchFamily="34" charset="0"/>
              </a:rPr>
              <a:t>Тарас Григорович Шевченко</a:t>
            </a:r>
            <a:endParaRPr lang="uk-UA" sz="6000" dirty="0">
              <a:latin typeface="Arial Narrow" panose="020B0606020202030204" pitchFamily="34" charset="0"/>
            </a:endParaRPr>
          </a:p>
        </p:txBody>
      </p:sp>
    </p:spTree>
    <p:extLst>
      <p:ext uri="{BB962C8B-B14F-4D97-AF65-F5344CB8AC3E}">
        <p14:creationId xmlns:p14="http://schemas.microsoft.com/office/powerpoint/2010/main" val="6957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User\Desktop\17.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429" y="598597"/>
            <a:ext cx="4536504" cy="56608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36096" y="1720840"/>
            <a:ext cx="2736303" cy="3416320"/>
          </a:xfrm>
          <a:prstGeom prst="rect">
            <a:avLst/>
          </a:prstGeom>
          <a:noFill/>
        </p:spPr>
        <p:txBody>
          <a:bodyPr wrap="square" rtlCol="0">
            <a:spAutoFit/>
          </a:bodyPr>
          <a:lstStyle/>
          <a:p>
            <a:r>
              <a:rPr lang="uk-UA" dirty="0" smtClean="0">
                <a:solidFill>
                  <a:schemeClr val="bg1"/>
                </a:solidFill>
              </a:rPr>
              <a:t>Отож, Шевченко, який долею випадку потрапив до складу </a:t>
            </a:r>
            <a:r>
              <a:rPr lang="uk-UA" dirty="0" err="1" smtClean="0">
                <a:solidFill>
                  <a:schemeClr val="bg1"/>
                </a:solidFill>
              </a:rPr>
              <a:t>Аральської</a:t>
            </a:r>
            <a:r>
              <a:rPr lang="uk-UA" dirty="0" smtClean="0">
                <a:solidFill>
                  <a:schemeClr val="bg1"/>
                </a:solidFill>
              </a:rPr>
              <a:t> дослідницької експедиції, який був всього лише рекрутом, але зумів налагодити  хороші відносини з офіцерським складом команди, зумів зробити величезний вклад в дослідженні та описі Аральського моря.</a:t>
            </a:r>
            <a:endParaRPr lang="uk-UA" dirty="0">
              <a:solidFill>
                <a:schemeClr val="bg1"/>
              </a:solidFill>
            </a:endParaRPr>
          </a:p>
        </p:txBody>
      </p:sp>
    </p:spTree>
    <p:extLst>
      <p:ext uri="{BB962C8B-B14F-4D97-AF65-F5344CB8AC3E}">
        <p14:creationId xmlns:p14="http://schemas.microsoft.com/office/powerpoint/2010/main" val="2935930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35306" y="1859339"/>
            <a:ext cx="7763350" cy="3139321"/>
          </a:xfrm>
          <a:prstGeom prst="rect">
            <a:avLst/>
          </a:prstGeom>
          <a:noFill/>
        </p:spPr>
        <p:txBody>
          <a:bodyPr wrap="square" rtlCol="0">
            <a:spAutoFit/>
          </a:bodyPr>
          <a:lstStyle/>
          <a:p>
            <a:r>
              <a:rPr lang="vi-VN" b="1" i="1" u="sng" dirty="0">
                <a:solidFill>
                  <a:schemeClr val="bg1"/>
                </a:solidFill>
                <a:latin typeface="Times New Roman" panose="02020603050405020304" pitchFamily="18" charset="0"/>
                <a:cs typeface="Times New Roman" panose="02020603050405020304" pitchFamily="18" charset="0"/>
              </a:rPr>
              <a:t>Ара́льське мо́ре</a:t>
            </a:r>
            <a:r>
              <a:rPr lang="vi-VN" dirty="0">
                <a:solidFill>
                  <a:schemeClr val="bg1"/>
                </a:solidFill>
                <a:latin typeface="Times New Roman" panose="02020603050405020304" pitchFamily="18" charset="0"/>
                <a:cs typeface="Times New Roman" panose="02020603050405020304" pitchFamily="18" charset="0"/>
              </a:rPr>
              <a:t> (тюрк. арал — «острів») — безстічне, солоне озеро в Туранській низовині в пустельній зоні на території Казахстану й Узбекистану.</a:t>
            </a:r>
          </a:p>
          <a:p>
            <a:r>
              <a:rPr lang="vi-VN" dirty="0" smtClean="0">
                <a:solidFill>
                  <a:schemeClr val="bg1"/>
                </a:solidFill>
                <a:latin typeface="Times New Roman" panose="02020603050405020304" pitchFamily="18" charset="0"/>
                <a:cs typeface="Times New Roman" panose="02020603050405020304" pitchFamily="18" charset="0"/>
              </a:rPr>
              <a:t>Від </a:t>
            </a:r>
            <a:r>
              <a:rPr lang="vi-VN" dirty="0">
                <a:solidFill>
                  <a:schemeClr val="bg1"/>
                </a:solidFill>
                <a:latin typeface="Times New Roman" panose="02020603050405020304" pitchFamily="18" charset="0"/>
                <a:cs typeface="Times New Roman" panose="02020603050405020304" pitchFamily="18" charset="0"/>
              </a:rPr>
              <a:t>початку 1960-х рівень моря сильно </a:t>
            </a:r>
            <a:r>
              <a:rPr lang="vi-VN" dirty="0" smtClean="0">
                <a:solidFill>
                  <a:schemeClr val="bg1"/>
                </a:solidFill>
                <a:latin typeface="Times New Roman" panose="02020603050405020304" pitchFamily="18" charset="0"/>
                <a:cs typeface="Times New Roman" panose="02020603050405020304" pitchFamily="18" charset="0"/>
              </a:rPr>
              <a:t>знизився; </a:t>
            </a:r>
            <a:r>
              <a:rPr lang="vi-VN" dirty="0">
                <a:solidFill>
                  <a:schemeClr val="bg1"/>
                </a:solidFill>
                <a:latin typeface="Times New Roman" panose="02020603050405020304" pitchFamily="18" charset="0"/>
                <a:cs typeface="Times New Roman" panose="02020603050405020304" pitchFamily="18" charset="0"/>
              </a:rPr>
              <a:t>зараз озеро в основному пересохло, за винятком найглибших </a:t>
            </a:r>
            <a:r>
              <a:rPr lang="vi-VN" dirty="0" smtClean="0">
                <a:solidFill>
                  <a:schemeClr val="bg1"/>
                </a:solidFill>
                <a:latin typeface="Times New Roman" panose="02020603050405020304" pitchFamily="18" charset="0"/>
                <a:cs typeface="Times New Roman" panose="02020603050405020304" pitchFamily="18" charset="0"/>
              </a:rPr>
              <a:t>частин</a:t>
            </a:r>
            <a:r>
              <a:rPr lang="uk-UA" dirty="0">
                <a:solidFill>
                  <a:schemeClr val="bg1"/>
                </a:solidFill>
                <a:latin typeface="Times New Roman" panose="02020603050405020304" pitchFamily="18" charset="0"/>
                <a:cs typeface="Times New Roman" panose="02020603050405020304" pitchFamily="18" charset="0"/>
              </a:rPr>
              <a:t>.</a:t>
            </a:r>
            <a:r>
              <a:rPr lang="vi-VN" dirty="0" smtClean="0">
                <a:solidFill>
                  <a:schemeClr val="bg1"/>
                </a:solidFill>
                <a:latin typeface="Times New Roman" panose="02020603050405020304" pitchFamily="18" charset="0"/>
                <a:cs typeface="Times New Roman" panose="02020603050405020304" pitchFamily="18" charset="0"/>
              </a:rPr>
              <a:t> </a:t>
            </a:r>
            <a:r>
              <a:rPr lang="vi-VN" dirty="0">
                <a:solidFill>
                  <a:schemeClr val="bg1"/>
                </a:solidFill>
                <a:latin typeface="Times New Roman" panose="02020603050405020304" pitchFamily="18" charset="0"/>
                <a:cs typeface="Times New Roman" panose="02020603050405020304" pitchFamily="18" charset="0"/>
              </a:rPr>
              <a:t>Площа Аральського моря до початку висихання становила 66 458 км². Найбільша глибина була 68 м, середня — 15,5 м. У морі було багато островів загальною площею 2 345 км². Найбільші острови: Кугарал, Відродження, Барса-Кельмес.</a:t>
            </a:r>
          </a:p>
          <a:p>
            <a:r>
              <a:rPr lang="vi-VN" dirty="0" smtClean="0">
                <a:solidFill>
                  <a:schemeClr val="bg1"/>
                </a:solidFill>
                <a:latin typeface="Times New Roman" panose="02020603050405020304" pitchFamily="18" charset="0"/>
                <a:cs typeface="Times New Roman" panose="02020603050405020304" pitchFamily="18" charset="0"/>
              </a:rPr>
              <a:t>Солоність </a:t>
            </a:r>
            <a:r>
              <a:rPr lang="vi-VN" dirty="0">
                <a:solidFill>
                  <a:schemeClr val="bg1"/>
                </a:solidFill>
                <a:latin typeface="Times New Roman" panose="02020603050405020304" pitchFamily="18" charset="0"/>
                <a:cs typeface="Times New Roman" panose="02020603050405020304" pitchFamily="18" charset="0"/>
              </a:rPr>
              <a:t>Аральського моря становила 10-11</a:t>
            </a:r>
            <a:r>
              <a:rPr lang="vi-VN" dirty="0" smtClean="0">
                <a:solidFill>
                  <a:schemeClr val="bg1"/>
                </a:solidFill>
                <a:latin typeface="Times New Roman" panose="02020603050405020304" pitchFamily="18" charset="0"/>
                <a:cs typeface="Times New Roman" panose="02020603050405020304" pitchFamily="18" charset="0"/>
              </a:rPr>
              <a:t>‰</a:t>
            </a:r>
            <a:r>
              <a:rPr lang="uk-UA" dirty="0" smtClean="0">
                <a:solidFill>
                  <a:schemeClr val="bg1"/>
                </a:solidFill>
                <a:latin typeface="Times New Roman" panose="02020603050405020304" pitchFamily="18" charset="0"/>
                <a:cs typeface="Times New Roman" panose="02020603050405020304" pitchFamily="18" charset="0"/>
              </a:rPr>
              <a:t>( проміле)</a:t>
            </a:r>
            <a:r>
              <a:rPr lang="vi-VN" dirty="0" smtClean="0">
                <a:solidFill>
                  <a:schemeClr val="bg1"/>
                </a:solidFill>
                <a:latin typeface="Times New Roman" panose="02020603050405020304" pitchFamily="18" charset="0"/>
                <a:cs typeface="Times New Roman" panose="02020603050405020304" pitchFamily="18" charset="0"/>
              </a:rPr>
              <a:t>. </a:t>
            </a:r>
            <a:r>
              <a:rPr lang="vi-VN" dirty="0">
                <a:solidFill>
                  <a:schemeClr val="bg1"/>
                </a:solidFill>
                <a:latin typeface="Times New Roman" panose="02020603050405020304" pitchFamily="18" charset="0"/>
                <a:cs typeface="Times New Roman" panose="02020603050405020304" pitchFamily="18" charset="0"/>
              </a:rPr>
              <a:t>Північна частина Аральського моря взимку </a:t>
            </a:r>
            <a:r>
              <a:rPr lang="vi-VN" dirty="0" smtClean="0">
                <a:solidFill>
                  <a:schemeClr val="bg1"/>
                </a:solidFill>
                <a:latin typeface="Times New Roman" panose="02020603050405020304" pitchFamily="18" charset="0"/>
                <a:cs typeface="Times New Roman" panose="02020603050405020304" pitchFamily="18" charset="0"/>
              </a:rPr>
              <a:t>замерзала.Судноплавство </a:t>
            </a:r>
            <a:r>
              <a:rPr lang="vi-VN" dirty="0">
                <a:solidFill>
                  <a:schemeClr val="bg1"/>
                </a:solidFill>
                <a:latin typeface="Times New Roman" panose="02020603050405020304" pitchFamily="18" charset="0"/>
                <a:cs typeface="Times New Roman" panose="02020603050405020304" pitchFamily="18" charset="0"/>
              </a:rPr>
              <a:t>тривало близько 7 місяців</a:t>
            </a:r>
            <a:r>
              <a:rPr lang="vi-VN" dirty="0" smtClean="0">
                <a:solidFill>
                  <a:schemeClr val="bg1"/>
                </a:solidFill>
                <a:latin typeface="Times New Roman" panose="02020603050405020304" pitchFamily="18" charset="0"/>
                <a:cs typeface="Times New Roman" panose="02020603050405020304" pitchFamily="18" charset="0"/>
              </a:rPr>
              <a:t>.</a:t>
            </a:r>
            <a:endParaRPr lang="vi-VN"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5930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45840" y="1305341"/>
            <a:ext cx="3816424" cy="4524315"/>
          </a:xfrm>
          <a:prstGeom prst="rect">
            <a:avLst/>
          </a:prstGeom>
          <a:noFill/>
        </p:spPr>
        <p:txBody>
          <a:bodyPr wrap="square" rtlCol="0">
            <a:spAutoFit/>
          </a:bodyPr>
          <a:lstStyle/>
          <a:p>
            <a:r>
              <a:rPr lang="uk-UA" dirty="0" smtClean="0">
                <a:solidFill>
                  <a:schemeClr val="bg1"/>
                </a:solidFill>
                <a:latin typeface="Times New Roman" panose="02020603050405020304" pitchFamily="18" charset="0"/>
                <a:cs typeface="Times New Roman" panose="02020603050405020304" pitchFamily="18" charset="0"/>
              </a:rPr>
              <a:t>В 1848-1849 роках  Військове міністерство царської Росії організувало науково-дослідницьку експедицію для промірювання, пошуку, вивчення та дослідження кількості природних ресурсів. Очолив експедицію Олексій </a:t>
            </a:r>
            <a:r>
              <a:rPr lang="uk-UA" dirty="0" err="1" smtClean="0">
                <a:solidFill>
                  <a:schemeClr val="bg1"/>
                </a:solidFill>
                <a:latin typeface="Times New Roman" panose="02020603050405020304" pitchFamily="18" charset="0"/>
                <a:cs typeface="Times New Roman" panose="02020603050405020304" pitchFamily="18" charset="0"/>
              </a:rPr>
              <a:t>Бутаков</a:t>
            </a:r>
            <a:r>
              <a:rPr lang="uk-UA" dirty="0" smtClean="0">
                <a:solidFill>
                  <a:schemeClr val="bg1"/>
                </a:solidFill>
                <a:latin typeface="Times New Roman" panose="02020603050405020304" pitchFamily="18" charset="0"/>
                <a:cs typeface="Times New Roman" panose="02020603050405020304" pitchFamily="18" charset="0"/>
              </a:rPr>
              <a:t>. Саме він подбав про те, щоб Шевченко ввійшов у склад команди, як художник. Тільки в подорожі він міг писати й малювати, тому саме цей період в творчості Тараса Шевченка можна вважати одним з найпродуктивніших. </a:t>
            </a:r>
          </a:p>
          <a:p>
            <a:r>
              <a:rPr lang="uk-UA" dirty="0" smtClean="0">
                <a:solidFill>
                  <a:schemeClr val="bg1"/>
                </a:solidFill>
                <a:latin typeface="Times New Roman" panose="02020603050405020304" pitchFamily="18" charset="0"/>
                <a:cs typeface="Times New Roman" panose="02020603050405020304" pitchFamily="18" charset="0"/>
              </a:rPr>
              <a:t> </a:t>
            </a:r>
            <a:endParaRPr lang="uk-UA" dirty="0">
              <a:solidFill>
                <a:schemeClr val="bg1"/>
              </a:solidFill>
              <a:latin typeface="Times New Roman" panose="02020603050405020304" pitchFamily="18" charset="0"/>
              <a:cs typeface="Times New Roman" panose="02020603050405020304" pitchFamily="18" charset="0"/>
            </a:endParaRPr>
          </a:p>
        </p:txBody>
      </p:sp>
      <p:pic>
        <p:nvPicPr>
          <p:cNvPr id="3074" name="Picture 2" descr="C:\Users\User\Desktop\3831926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537" y="586801"/>
            <a:ext cx="4392488" cy="5684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52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6028" y="1859339"/>
            <a:ext cx="7701906" cy="3139321"/>
          </a:xfrm>
          <a:prstGeom prst="rect">
            <a:avLst/>
          </a:prstGeom>
          <a:noFill/>
        </p:spPr>
        <p:txBody>
          <a:bodyPr wrap="square" rtlCol="0">
            <a:spAutoFit/>
          </a:bodyPr>
          <a:lstStyle/>
          <a:p>
            <a:pPr fontAlgn="base"/>
            <a:r>
              <a:rPr lang="uk-UA" dirty="0" smtClean="0">
                <a:solidFill>
                  <a:schemeClr val="bg1"/>
                </a:solidFill>
              </a:rPr>
              <a:t>В Оренбурзі для експедиції  була збудована шхуна «</a:t>
            </a:r>
            <a:r>
              <a:rPr lang="uk-UA" dirty="0" smtClean="0">
                <a:solidFill>
                  <a:schemeClr val="bg1"/>
                </a:solidFill>
              </a:rPr>
              <a:t>Константан</a:t>
            </a:r>
            <a:r>
              <a:rPr lang="uk-UA" dirty="0" smtClean="0">
                <a:solidFill>
                  <a:schemeClr val="bg1"/>
                </a:solidFill>
              </a:rPr>
              <a:t>».</a:t>
            </a:r>
            <a:r>
              <a:rPr lang="uk-UA" dirty="0">
                <a:solidFill>
                  <a:schemeClr val="bg1"/>
                </a:solidFill>
              </a:rPr>
              <a:t> Шхуна була досить </a:t>
            </a:r>
            <a:r>
              <a:rPr lang="uk-UA" dirty="0" smtClean="0">
                <a:solidFill>
                  <a:schemeClr val="bg1"/>
                </a:solidFill>
              </a:rPr>
              <a:t>великою: </a:t>
            </a:r>
            <a:r>
              <a:rPr lang="uk-UA" dirty="0">
                <a:solidFill>
                  <a:schemeClr val="bg1"/>
                </a:solidFill>
              </a:rPr>
              <a:t>трюм 14,3 м завдовжки, 4,9 м завширшки і майже 2 м завглибшки. Утім, її ще треба було в розібраному вигляді доправити до моря. Можна тільки уявити собі той караван, який вирушив з Орська до форту </a:t>
            </a:r>
            <a:r>
              <a:rPr lang="uk-UA" dirty="0" err="1">
                <a:solidFill>
                  <a:schemeClr val="bg1"/>
                </a:solidFill>
              </a:rPr>
              <a:t>Раїм</a:t>
            </a:r>
            <a:r>
              <a:rPr lang="uk-UA" dirty="0">
                <a:solidFill>
                  <a:schemeClr val="bg1"/>
                </a:solidFill>
              </a:rPr>
              <a:t>. Возовий транспорт експедиції складався з 1,5 тис. башкирських однокінних підвід, які рухалися під прикриттям роти піхотинців, двох сотень оренбурзьких козаків і двох гармат з </a:t>
            </a:r>
            <a:r>
              <a:rPr lang="uk-UA" dirty="0" smtClean="0">
                <a:solidFill>
                  <a:schemeClr val="bg1"/>
                </a:solidFill>
              </a:rPr>
              <a:t>обслугою. Був ще </a:t>
            </a:r>
            <a:r>
              <a:rPr lang="uk-UA" dirty="0">
                <a:solidFill>
                  <a:schemeClr val="bg1"/>
                </a:solidFill>
              </a:rPr>
              <a:t>й верблюжий транспорт – 3 тис. </a:t>
            </a:r>
            <a:r>
              <a:rPr lang="uk-UA" dirty="0" smtClean="0">
                <a:solidFill>
                  <a:schemeClr val="bg1"/>
                </a:solidFill>
              </a:rPr>
              <a:t> верблюдів </a:t>
            </a:r>
            <a:r>
              <a:rPr lang="uk-UA" dirty="0">
                <a:solidFill>
                  <a:schemeClr val="bg1"/>
                </a:solidFill>
              </a:rPr>
              <a:t>із 560 погоничами-казахами, яких прикривали 150 уральських козаків. </a:t>
            </a:r>
            <a:r>
              <a:rPr lang="uk-UA" dirty="0" smtClean="0">
                <a:solidFill>
                  <a:schemeClr val="bg1"/>
                </a:solidFill>
              </a:rPr>
              <a:t> </a:t>
            </a:r>
            <a:r>
              <a:rPr lang="ru-RU" dirty="0" err="1" smtClean="0">
                <a:solidFill>
                  <a:schemeClr val="bg1"/>
                </a:solidFill>
              </a:rPr>
              <a:t>Подорож</a:t>
            </a:r>
            <a:r>
              <a:rPr lang="ru-RU" dirty="0" smtClean="0">
                <a:solidFill>
                  <a:schemeClr val="bg1"/>
                </a:solidFill>
              </a:rPr>
              <a:t> </a:t>
            </a:r>
            <a:r>
              <a:rPr lang="ru-RU" dirty="0">
                <a:solidFill>
                  <a:schemeClr val="bg1"/>
                </a:solidFill>
              </a:rPr>
              <a:t>до </a:t>
            </a:r>
            <a:r>
              <a:rPr lang="ru-RU" dirty="0" err="1">
                <a:solidFill>
                  <a:schemeClr val="bg1"/>
                </a:solidFill>
              </a:rPr>
              <a:t>Раїма</a:t>
            </a:r>
            <a:r>
              <a:rPr lang="ru-RU" dirty="0">
                <a:solidFill>
                  <a:schemeClr val="bg1"/>
                </a:solidFill>
              </a:rPr>
              <a:t>, </a:t>
            </a:r>
            <a:r>
              <a:rPr lang="ru-RU" dirty="0" err="1">
                <a:solidFill>
                  <a:schemeClr val="bg1"/>
                </a:solidFill>
              </a:rPr>
              <a:t>почавшись</a:t>
            </a:r>
            <a:r>
              <a:rPr lang="ru-RU" dirty="0">
                <a:solidFill>
                  <a:schemeClr val="bg1"/>
                </a:solidFill>
              </a:rPr>
              <a:t> 11 </a:t>
            </a:r>
            <a:r>
              <a:rPr lang="ru-RU" dirty="0" err="1">
                <a:solidFill>
                  <a:schemeClr val="bg1"/>
                </a:solidFill>
              </a:rPr>
              <a:t>травня</a:t>
            </a:r>
            <a:r>
              <a:rPr lang="ru-RU" dirty="0">
                <a:solidFill>
                  <a:schemeClr val="bg1"/>
                </a:solidFill>
              </a:rPr>
              <a:t> 1848 року, </a:t>
            </a:r>
            <a:r>
              <a:rPr lang="ru-RU" dirty="0" err="1">
                <a:solidFill>
                  <a:schemeClr val="bg1"/>
                </a:solidFill>
              </a:rPr>
              <a:t>тривала</a:t>
            </a:r>
            <a:r>
              <a:rPr lang="ru-RU" dirty="0">
                <a:solidFill>
                  <a:schemeClr val="bg1"/>
                </a:solidFill>
              </a:rPr>
              <a:t> 39 </a:t>
            </a:r>
            <a:r>
              <a:rPr lang="ru-RU" dirty="0" err="1">
                <a:solidFill>
                  <a:schemeClr val="bg1"/>
                </a:solidFill>
              </a:rPr>
              <a:t>днів</a:t>
            </a:r>
            <a:r>
              <a:rPr lang="ru-RU" dirty="0">
                <a:solidFill>
                  <a:schemeClr val="bg1"/>
                </a:solidFill>
              </a:rPr>
              <a:t>. Тарас Шевченко </a:t>
            </a:r>
            <a:r>
              <a:rPr lang="ru-RU" dirty="0" err="1">
                <a:solidFill>
                  <a:schemeClr val="bg1"/>
                </a:solidFill>
              </a:rPr>
              <a:t>йшов</a:t>
            </a:r>
            <a:r>
              <a:rPr lang="ru-RU" dirty="0">
                <a:solidFill>
                  <a:schemeClr val="bg1"/>
                </a:solidFill>
              </a:rPr>
              <a:t> </a:t>
            </a:r>
            <a:r>
              <a:rPr lang="ru-RU" dirty="0" err="1">
                <a:solidFill>
                  <a:schemeClr val="bg1"/>
                </a:solidFill>
              </a:rPr>
              <a:t>пішки</a:t>
            </a:r>
            <a:r>
              <a:rPr lang="ru-RU" dirty="0">
                <a:solidFill>
                  <a:schemeClr val="bg1"/>
                </a:solidFill>
              </a:rPr>
              <a:t> в </a:t>
            </a:r>
            <a:r>
              <a:rPr lang="ru-RU" dirty="0" err="1">
                <a:solidFill>
                  <a:schemeClr val="bg1"/>
                </a:solidFill>
              </a:rPr>
              <a:t>авангарді</a:t>
            </a:r>
            <a:r>
              <a:rPr lang="ru-RU" dirty="0">
                <a:solidFill>
                  <a:schemeClr val="bg1"/>
                </a:solidFill>
              </a:rPr>
              <a:t> </a:t>
            </a:r>
            <a:r>
              <a:rPr lang="ru-RU" dirty="0" err="1">
                <a:solidFill>
                  <a:schemeClr val="bg1"/>
                </a:solidFill>
              </a:rPr>
              <a:t>транспортної</a:t>
            </a:r>
            <a:r>
              <a:rPr lang="ru-RU" dirty="0">
                <a:solidFill>
                  <a:schemeClr val="bg1"/>
                </a:solidFill>
              </a:rPr>
              <a:t> колони. На </a:t>
            </a:r>
            <a:r>
              <a:rPr lang="ru-RU" dirty="0" err="1">
                <a:solidFill>
                  <a:schemeClr val="bg1"/>
                </a:solidFill>
              </a:rPr>
              <a:t>ніч</a:t>
            </a:r>
            <a:r>
              <a:rPr lang="ru-RU" dirty="0">
                <a:solidFill>
                  <a:schemeClr val="bg1"/>
                </a:solidFill>
              </a:rPr>
              <a:t> </a:t>
            </a:r>
            <a:r>
              <a:rPr lang="ru-RU" dirty="0" err="1">
                <a:solidFill>
                  <a:schemeClr val="bg1"/>
                </a:solidFill>
              </a:rPr>
              <a:t>йому</a:t>
            </a:r>
            <a:r>
              <a:rPr lang="ru-RU" dirty="0">
                <a:solidFill>
                  <a:schemeClr val="bg1"/>
                </a:solidFill>
              </a:rPr>
              <a:t> давав </a:t>
            </a:r>
            <a:r>
              <a:rPr lang="ru-RU" dirty="0" err="1">
                <a:solidFill>
                  <a:schemeClr val="bg1"/>
                </a:solidFill>
              </a:rPr>
              <a:t>притулок</a:t>
            </a:r>
            <a:r>
              <a:rPr lang="ru-RU" dirty="0">
                <a:solidFill>
                  <a:schemeClr val="bg1"/>
                </a:solidFill>
              </a:rPr>
              <a:t> </a:t>
            </a:r>
            <a:r>
              <a:rPr lang="ru-RU" dirty="0" err="1" smtClean="0">
                <a:solidFill>
                  <a:schemeClr val="bg1"/>
                </a:solidFill>
              </a:rPr>
              <a:t>капітан</a:t>
            </a:r>
            <a:r>
              <a:rPr lang="ru-RU" dirty="0" smtClean="0">
                <a:solidFill>
                  <a:schemeClr val="bg1"/>
                </a:solidFill>
              </a:rPr>
              <a:t> </a:t>
            </a:r>
            <a:r>
              <a:rPr lang="ru-RU" dirty="0" err="1">
                <a:solidFill>
                  <a:schemeClr val="bg1"/>
                </a:solidFill>
              </a:rPr>
              <a:t>Алєксєй</a:t>
            </a:r>
            <a:r>
              <a:rPr lang="ru-RU" dirty="0">
                <a:solidFill>
                  <a:schemeClr val="bg1"/>
                </a:solidFill>
              </a:rPr>
              <a:t> </a:t>
            </a:r>
            <a:r>
              <a:rPr lang="ru-RU" dirty="0" err="1" smtClean="0">
                <a:solidFill>
                  <a:schemeClr val="bg1"/>
                </a:solidFill>
              </a:rPr>
              <a:t>Макшеєв</a:t>
            </a:r>
            <a:r>
              <a:rPr lang="ru-RU" dirty="0" smtClean="0">
                <a:solidFill>
                  <a:schemeClr val="bg1"/>
                </a:solidFill>
              </a:rPr>
              <a:t>.</a:t>
            </a:r>
            <a:endParaRPr lang="uk-UA" dirty="0">
              <a:solidFill>
                <a:schemeClr val="bg1"/>
              </a:solidFill>
            </a:endParaRPr>
          </a:p>
        </p:txBody>
      </p:sp>
    </p:spTree>
    <p:extLst>
      <p:ext uri="{BB962C8B-B14F-4D97-AF65-F5344CB8AC3E}">
        <p14:creationId xmlns:p14="http://schemas.microsoft.com/office/powerpoint/2010/main" val="247573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39626" y="266021"/>
            <a:ext cx="3563888" cy="7571303"/>
          </a:xfrm>
          <a:prstGeom prst="rect">
            <a:avLst/>
          </a:prstGeom>
          <a:noFill/>
        </p:spPr>
        <p:txBody>
          <a:bodyPr wrap="square" rtlCol="0">
            <a:spAutoFit/>
          </a:bodyPr>
          <a:lstStyle/>
          <a:p>
            <a:r>
              <a:rPr lang="uk-UA" dirty="0" smtClean="0">
                <a:solidFill>
                  <a:schemeClr val="bg1"/>
                </a:solidFill>
              </a:rPr>
              <a:t>Через п’ять </a:t>
            </a:r>
            <a:r>
              <a:rPr lang="uk-UA" dirty="0">
                <a:solidFill>
                  <a:schemeClr val="bg1"/>
                </a:solidFill>
              </a:rPr>
              <a:t>тижнів </a:t>
            </a:r>
            <a:r>
              <a:rPr lang="uk-UA" dirty="0" smtClean="0">
                <a:solidFill>
                  <a:schemeClr val="bg1"/>
                </a:solidFill>
              </a:rPr>
              <a:t>шхуна </a:t>
            </a:r>
            <a:r>
              <a:rPr lang="uk-UA" dirty="0">
                <a:solidFill>
                  <a:schemeClr val="bg1"/>
                </a:solidFill>
              </a:rPr>
              <a:t>«</a:t>
            </a:r>
            <a:r>
              <a:rPr lang="uk-UA" dirty="0" smtClean="0">
                <a:solidFill>
                  <a:schemeClr val="bg1"/>
                </a:solidFill>
              </a:rPr>
              <a:t>Константан</a:t>
            </a:r>
            <a:r>
              <a:rPr lang="uk-UA" dirty="0">
                <a:solidFill>
                  <a:schemeClr val="bg1"/>
                </a:solidFill>
              </a:rPr>
              <a:t>» знялася з якоря. На невеликому судні розмістився екіпаж із 27 </a:t>
            </a:r>
            <a:r>
              <a:rPr lang="uk-UA" dirty="0" smtClean="0">
                <a:solidFill>
                  <a:schemeClr val="bg1"/>
                </a:solidFill>
              </a:rPr>
              <a:t>осіб. </a:t>
            </a:r>
            <a:r>
              <a:rPr lang="uk-UA" dirty="0">
                <a:solidFill>
                  <a:schemeClr val="bg1"/>
                </a:solidFill>
              </a:rPr>
              <a:t>Дослідження Аралу тривало 56 днів і завершилося наприкінці вересня. </a:t>
            </a:r>
            <a:r>
              <a:rPr lang="uk-UA" dirty="0" smtClean="0">
                <a:solidFill>
                  <a:schemeClr val="bg1"/>
                </a:solidFill>
              </a:rPr>
              <a:t>Капітан </a:t>
            </a:r>
            <a:r>
              <a:rPr lang="uk-UA" dirty="0" err="1">
                <a:solidFill>
                  <a:schemeClr val="bg1"/>
                </a:solidFill>
              </a:rPr>
              <a:t>Бутаков</a:t>
            </a:r>
            <a:r>
              <a:rPr lang="uk-UA" dirty="0">
                <a:solidFill>
                  <a:schemeClr val="bg1"/>
                </a:solidFill>
              </a:rPr>
              <a:t> вирішив перезимувати зі своєю командою на острові </a:t>
            </a:r>
            <a:r>
              <a:rPr lang="uk-UA" dirty="0" err="1" smtClean="0">
                <a:solidFill>
                  <a:schemeClr val="bg1"/>
                </a:solidFill>
              </a:rPr>
              <a:t>Кос-Арал</a:t>
            </a:r>
            <a:r>
              <a:rPr lang="uk-UA" dirty="0" smtClean="0">
                <a:solidFill>
                  <a:schemeClr val="bg1"/>
                </a:solidFill>
              </a:rPr>
              <a:t>.</a:t>
            </a:r>
            <a:r>
              <a:rPr lang="uk-UA" dirty="0">
                <a:solidFill>
                  <a:schemeClr val="bg1"/>
                </a:solidFill>
              </a:rPr>
              <a:t> </a:t>
            </a:r>
          </a:p>
          <a:p>
            <a:r>
              <a:rPr lang="uk-UA" dirty="0">
                <a:solidFill>
                  <a:schemeClr val="bg1"/>
                </a:solidFill>
              </a:rPr>
              <a:t>Чотири місяці суворої зими учасники експедиції провели в нашвидкуруч збудованому </a:t>
            </a:r>
            <a:r>
              <a:rPr lang="uk-UA" dirty="0" err="1" smtClean="0">
                <a:solidFill>
                  <a:schemeClr val="bg1"/>
                </a:solidFill>
              </a:rPr>
              <a:t>бараці</a:t>
            </a:r>
            <a:r>
              <a:rPr lang="uk-UA" dirty="0">
                <a:solidFill>
                  <a:schemeClr val="bg1"/>
                </a:solidFill>
              </a:rPr>
              <a:t>. Попри тяжкі обставини, для Тараса Шевченка то був час активної мистецької та літературної творчості. Чимало своїх поезій він написав саме тут («Царі», «Марина», «Сотник», «Заступила чорна хмара», «Ну що б, здавалося, слова», «І золотої й дорогої</a:t>
            </a:r>
            <a:r>
              <a:rPr lang="uk-UA" dirty="0" smtClean="0">
                <a:solidFill>
                  <a:schemeClr val="bg1"/>
                </a:solidFill>
              </a:rPr>
              <a:t>», </a:t>
            </a:r>
            <a:r>
              <a:rPr lang="uk-UA" dirty="0">
                <a:solidFill>
                  <a:schemeClr val="bg1"/>
                </a:solidFill>
              </a:rPr>
              <a:t>«У Вільні, городі преславнім</a:t>
            </a:r>
            <a:r>
              <a:rPr lang="uk-UA" dirty="0" smtClean="0">
                <a:solidFill>
                  <a:schemeClr val="bg1"/>
                </a:solidFill>
              </a:rPr>
              <a:t>»,– </a:t>
            </a:r>
            <a:r>
              <a:rPr lang="uk-UA" dirty="0">
                <a:solidFill>
                  <a:schemeClr val="bg1"/>
                </a:solidFill>
              </a:rPr>
              <a:t>загалом </a:t>
            </a:r>
            <a:r>
              <a:rPr lang="uk-UA" dirty="0" smtClean="0">
                <a:solidFill>
                  <a:schemeClr val="bg1"/>
                </a:solidFill>
              </a:rPr>
              <a:t>більше 70  </a:t>
            </a:r>
            <a:r>
              <a:rPr lang="uk-UA" dirty="0">
                <a:solidFill>
                  <a:schemeClr val="bg1"/>
                </a:solidFill>
              </a:rPr>
              <a:t>поезій</a:t>
            </a:r>
            <a:r>
              <a:rPr lang="uk-UA" dirty="0" smtClean="0">
                <a:solidFill>
                  <a:schemeClr val="bg1"/>
                </a:solidFill>
              </a:rPr>
              <a:t>). </a:t>
            </a:r>
            <a:r>
              <a:rPr lang="uk-UA" dirty="0">
                <a:solidFill>
                  <a:schemeClr val="bg1"/>
                </a:solidFill>
              </a:rPr>
              <a:t/>
            </a:r>
            <a:br>
              <a:rPr lang="uk-UA" dirty="0">
                <a:solidFill>
                  <a:schemeClr val="bg1"/>
                </a:solidFill>
              </a:rPr>
            </a:br>
            <a:endParaRPr lang="uk-UA" dirty="0">
              <a:solidFill>
                <a:schemeClr val="bg1"/>
              </a:solidFill>
            </a:endParaRPr>
          </a:p>
          <a:p>
            <a:r>
              <a:rPr lang="uk-UA" dirty="0">
                <a:solidFill>
                  <a:schemeClr val="bg1"/>
                </a:solidFill>
              </a:rPr>
              <a:t/>
            </a:r>
            <a:br>
              <a:rPr lang="uk-UA" dirty="0">
                <a:solidFill>
                  <a:schemeClr val="bg1"/>
                </a:solidFill>
              </a:rPr>
            </a:br>
            <a:endParaRPr lang="uk-UA" dirty="0">
              <a:solidFill>
                <a:schemeClr val="bg1"/>
              </a:solidFill>
            </a:endParaRPr>
          </a:p>
        </p:txBody>
      </p:sp>
      <p:pic>
        <p:nvPicPr>
          <p:cNvPr id="1026" name="Picture 2" descr="C:\Users\User\Desktop\01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0439" y="266941"/>
            <a:ext cx="4594207" cy="294603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010439" y="3225196"/>
            <a:ext cx="4938235" cy="3693319"/>
          </a:xfrm>
          <a:prstGeom prst="rect">
            <a:avLst/>
          </a:prstGeom>
          <a:noFill/>
        </p:spPr>
        <p:txBody>
          <a:bodyPr wrap="square" rtlCol="0">
            <a:spAutoFit/>
          </a:bodyPr>
          <a:lstStyle/>
          <a:p>
            <a:r>
              <a:rPr lang="uk-UA" dirty="0" smtClean="0">
                <a:solidFill>
                  <a:schemeClr val="bg1"/>
                </a:solidFill>
              </a:rPr>
              <a:t>Прийшла </a:t>
            </a:r>
            <a:r>
              <a:rPr lang="uk-UA" dirty="0">
                <a:solidFill>
                  <a:schemeClr val="bg1"/>
                </a:solidFill>
              </a:rPr>
              <a:t>весна – і експедиція знову вирушила в плавання. Її учасники, по суті, відкривали Аральське море, адже до </a:t>
            </a:r>
            <a:r>
              <a:rPr lang="uk-UA" dirty="0" err="1">
                <a:solidFill>
                  <a:schemeClr val="bg1"/>
                </a:solidFill>
              </a:rPr>
              <a:t>Бутакова</a:t>
            </a:r>
            <a:r>
              <a:rPr lang="uk-UA" dirty="0">
                <a:solidFill>
                  <a:schemeClr val="bg1"/>
                </a:solidFill>
              </a:rPr>
              <a:t> його ніхто не досліджував. На карту заносили острови, про існування яких часом не знали й жителі. </a:t>
            </a:r>
            <a:br>
              <a:rPr lang="uk-UA" dirty="0">
                <a:solidFill>
                  <a:schemeClr val="bg1"/>
                </a:solidFill>
              </a:rPr>
            </a:br>
            <a:r>
              <a:rPr lang="uk-UA" dirty="0">
                <a:solidFill>
                  <a:schemeClr val="bg1"/>
                </a:solidFill>
              </a:rPr>
              <a:t>Серед відкриттів експедиції – поклади кам’яного вугілля на одному з островів. Капітан надавав цьому неабиякого значення, адже вугілля – </a:t>
            </a:r>
            <a:r>
              <a:rPr lang="uk-UA" dirty="0" smtClean="0">
                <a:solidFill>
                  <a:schemeClr val="bg1"/>
                </a:solidFill>
              </a:rPr>
              <a:t>це шанс для розвитку на Аралі пароплавства. </a:t>
            </a:r>
            <a:r>
              <a:rPr lang="ru-RU" dirty="0" err="1" smtClean="0">
                <a:solidFill>
                  <a:schemeClr val="bg1"/>
                </a:solidFill>
              </a:rPr>
              <a:t>Відкрито</a:t>
            </a:r>
            <a:r>
              <a:rPr lang="ru-RU" dirty="0" smtClean="0">
                <a:solidFill>
                  <a:schemeClr val="bg1"/>
                </a:solidFill>
              </a:rPr>
              <a:t> й описано </a:t>
            </a:r>
            <a:r>
              <a:rPr lang="ru-RU" dirty="0" err="1" smtClean="0">
                <a:solidFill>
                  <a:schemeClr val="bg1"/>
                </a:solidFill>
              </a:rPr>
              <a:t>групу</a:t>
            </a:r>
            <a:r>
              <a:rPr lang="ru-RU" dirty="0" smtClean="0">
                <a:solidFill>
                  <a:schemeClr val="bg1"/>
                </a:solidFill>
              </a:rPr>
              <a:t> </a:t>
            </a:r>
            <a:r>
              <a:rPr lang="ru-RU" dirty="0" err="1" smtClean="0">
                <a:solidFill>
                  <a:schemeClr val="bg1"/>
                </a:solidFill>
              </a:rPr>
              <a:t>островів</a:t>
            </a:r>
            <a:r>
              <a:rPr lang="ru-RU" dirty="0" smtClean="0">
                <a:solidFill>
                  <a:schemeClr val="bg1"/>
                </a:solidFill>
              </a:rPr>
              <a:t> — </a:t>
            </a:r>
            <a:r>
              <a:rPr lang="ru-RU" dirty="0" err="1" smtClean="0">
                <a:solidFill>
                  <a:schemeClr val="bg1"/>
                </a:solidFill>
              </a:rPr>
              <a:t>Миколи</a:t>
            </a:r>
            <a:r>
              <a:rPr lang="ru-RU" dirty="0" smtClean="0">
                <a:solidFill>
                  <a:schemeClr val="bg1"/>
                </a:solidFill>
              </a:rPr>
              <a:t> (</a:t>
            </a:r>
            <a:r>
              <a:rPr lang="ru-RU" dirty="0" err="1" smtClean="0">
                <a:solidFill>
                  <a:schemeClr val="bg1"/>
                </a:solidFill>
              </a:rPr>
              <a:t>згодом</a:t>
            </a:r>
            <a:r>
              <a:rPr lang="ru-RU" dirty="0" smtClean="0">
                <a:solidFill>
                  <a:schemeClr val="bg1"/>
                </a:solidFill>
              </a:rPr>
              <a:t> — </a:t>
            </a:r>
            <a:r>
              <a:rPr lang="ru-RU" dirty="0" err="1" smtClean="0">
                <a:solidFill>
                  <a:schemeClr val="bg1"/>
                </a:solidFill>
              </a:rPr>
              <a:t>Відродження</a:t>
            </a:r>
            <a:r>
              <a:rPr lang="ru-RU" dirty="0" smtClean="0">
                <a:solidFill>
                  <a:schemeClr val="bg1"/>
                </a:solidFill>
              </a:rPr>
              <a:t>), </a:t>
            </a:r>
            <a:r>
              <a:rPr lang="ru-RU" dirty="0" err="1" smtClean="0">
                <a:solidFill>
                  <a:schemeClr val="bg1"/>
                </a:solidFill>
              </a:rPr>
              <a:t>Обручова</a:t>
            </a:r>
            <a:r>
              <a:rPr lang="ru-RU" dirty="0" smtClean="0">
                <a:solidFill>
                  <a:schemeClr val="bg1"/>
                </a:solidFill>
              </a:rPr>
              <a:t>, </a:t>
            </a:r>
            <a:r>
              <a:rPr lang="ru-RU" dirty="0" err="1" smtClean="0">
                <a:solidFill>
                  <a:schemeClr val="bg1"/>
                </a:solidFill>
              </a:rPr>
              <a:t>Наслідника</a:t>
            </a:r>
            <a:r>
              <a:rPr lang="ru-RU" dirty="0" smtClean="0">
                <a:solidFill>
                  <a:schemeClr val="bg1"/>
                </a:solidFill>
              </a:rPr>
              <a:t> (</a:t>
            </a:r>
            <a:r>
              <a:rPr lang="ru-RU" dirty="0" err="1" smtClean="0">
                <a:solidFill>
                  <a:schemeClr val="bg1"/>
                </a:solidFill>
              </a:rPr>
              <a:t>згодом</a:t>
            </a:r>
            <a:r>
              <a:rPr lang="ru-RU" dirty="0" smtClean="0">
                <a:solidFill>
                  <a:schemeClr val="bg1"/>
                </a:solidFill>
              </a:rPr>
              <a:t> — </a:t>
            </a:r>
            <a:r>
              <a:rPr lang="ru-RU" dirty="0" err="1" smtClean="0">
                <a:solidFill>
                  <a:schemeClr val="bg1"/>
                </a:solidFill>
              </a:rPr>
              <a:t>Комсомольський</a:t>
            </a:r>
            <a:r>
              <a:rPr lang="ru-RU" dirty="0" smtClean="0">
                <a:solidFill>
                  <a:schemeClr val="bg1"/>
                </a:solidFill>
              </a:rPr>
              <a:t>) та </a:t>
            </a:r>
            <a:r>
              <a:rPr lang="ru-RU" dirty="0" err="1" smtClean="0">
                <a:solidFill>
                  <a:schemeClr val="bg1"/>
                </a:solidFill>
              </a:rPr>
              <a:t>Костянтина</a:t>
            </a:r>
            <a:r>
              <a:rPr lang="ru-RU" dirty="0" smtClean="0">
                <a:solidFill>
                  <a:schemeClr val="bg1"/>
                </a:solidFill>
              </a:rPr>
              <a:t>. </a:t>
            </a:r>
            <a:endParaRPr lang="uk-UA" dirty="0">
              <a:solidFill>
                <a:schemeClr val="bg1"/>
              </a:solidFill>
            </a:endParaRPr>
          </a:p>
        </p:txBody>
      </p:sp>
    </p:spTree>
    <p:extLst>
      <p:ext uri="{BB962C8B-B14F-4D97-AF65-F5344CB8AC3E}">
        <p14:creationId xmlns:p14="http://schemas.microsoft.com/office/powerpoint/2010/main" val="2935930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User\Desktop\1023129-i_01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4176" y="0"/>
            <a:ext cx="5045610" cy="6857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214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9518" y="548680"/>
            <a:ext cx="3357478" cy="2308324"/>
          </a:xfrm>
          <a:prstGeom prst="rect">
            <a:avLst/>
          </a:prstGeom>
          <a:noFill/>
        </p:spPr>
        <p:txBody>
          <a:bodyPr wrap="square" rtlCol="0">
            <a:spAutoFit/>
          </a:bodyPr>
          <a:lstStyle/>
          <a:p>
            <a:pPr algn="ctr"/>
            <a:r>
              <a:rPr lang="uk-UA" dirty="0" smtClean="0">
                <a:solidFill>
                  <a:schemeClr val="bg1"/>
                </a:solidFill>
                <a:latin typeface="Times New Roman" panose="02020603050405020304" pitchFamily="18" charset="0"/>
                <a:cs typeface="Times New Roman" panose="02020603050405020304" pitchFamily="18" charset="0"/>
              </a:rPr>
              <a:t>В подорожі Тарас Григорович виконав більше сорока ескізів олівцем і аквареллю. Серед них «</a:t>
            </a:r>
            <a:r>
              <a:rPr lang="ru-RU" dirty="0" smtClean="0">
                <a:solidFill>
                  <a:schemeClr val="bg1"/>
                </a:solidFill>
                <a:latin typeface="Times New Roman" panose="02020603050405020304" pitchFamily="18" charset="0"/>
                <a:cs typeface="Times New Roman" panose="02020603050405020304" pitchFamily="18" charset="0"/>
              </a:rPr>
              <a:t>Форт Кара-</a:t>
            </a:r>
            <a:r>
              <a:rPr lang="ru-RU" dirty="0" err="1" smtClean="0">
                <a:solidFill>
                  <a:schemeClr val="bg1"/>
                </a:solidFill>
                <a:latin typeface="Times New Roman" panose="02020603050405020304" pitchFamily="18" charset="0"/>
                <a:cs typeface="Times New Roman" panose="02020603050405020304" pitchFamily="18" charset="0"/>
              </a:rPr>
              <a:t>Бутак</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Джангис-агач</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Шатро</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експедиції</a:t>
            </a:r>
            <a:r>
              <a:rPr lang="ru-RU" dirty="0">
                <a:solidFill>
                  <a:schemeClr val="bg1"/>
                </a:solidFill>
                <a:latin typeface="Times New Roman" panose="02020603050405020304" pitchFamily="18" charset="0"/>
                <a:cs typeface="Times New Roman" panose="02020603050405020304" pitchFamily="18" charset="0"/>
              </a:rPr>
              <a:t> на </a:t>
            </a:r>
            <a:r>
              <a:rPr lang="ru-RU" dirty="0" err="1" smtClean="0">
                <a:solidFill>
                  <a:schemeClr val="bg1"/>
                </a:solidFill>
                <a:latin typeface="Times New Roman" panose="02020603050405020304" pitchFamily="18" charset="0"/>
                <a:cs typeface="Times New Roman" panose="02020603050405020304" pitchFamily="18" charset="0"/>
              </a:rPr>
              <a:t>острові</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Крутий</a:t>
            </a:r>
            <a:r>
              <a:rPr lang="ru-RU" dirty="0" smtClean="0">
                <a:solidFill>
                  <a:schemeClr val="bg1"/>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берег </a:t>
            </a:r>
            <a:r>
              <a:rPr lang="ru-RU" dirty="0" err="1">
                <a:solidFill>
                  <a:schemeClr val="bg1"/>
                </a:solidFill>
                <a:latin typeface="Times New Roman" panose="02020603050405020304" pitchFamily="18" charset="0"/>
                <a:cs typeface="Times New Roman" panose="02020603050405020304" pitchFamily="18" charset="0"/>
              </a:rPr>
              <a:t>Аральського</a:t>
            </a:r>
            <a:r>
              <a:rPr lang="ru-RU" dirty="0">
                <a:solidFill>
                  <a:schemeClr val="bg1"/>
                </a:solidFill>
                <a:latin typeface="Times New Roman" panose="02020603050405020304" pitchFamily="18" charset="0"/>
                <a:cs typeface="Times New Roman" panose="02020603050405020304" pitchFamily="18" charset="0"/>
              </a:rPr>
              <a:t> </a:t>
            </a:r>
            <a:r>
              <a:rPr lang="ru-RU" dirty="0" smtClean="0">
                <a:solidFill>
                  <a:schemeClr val="bg1"/>
                </a:solidFill>
                <a:latin typeface="Times New Roman" panose="02020603050405020304" pitchFamily="18" charset="0"/>
                <a:cs typeface="Times New Roman" panose="02020603050405020304" pitchFamily="18" charset="0"/>
              </a:rPr>
              <a:t>моря». </a:t>
            </a:r>
            <a:endParaRPr lang="ru-RU" dirty="0">
              <a:solidFill>
                <a:schemeClr val="bg1"/>
              </a:solidFill>
              <a:latin typeface="Times New Roman" panose="02020603050405020304" pitchFamily="18" charset="0"/>
              <a:cs typeface="Times New Roman" panose="02020603050405020304" pitchFamily="18" charset="0"/>
            </a:endParaRPr>
          </a:p>
          <a:p>
            <a:endParaRPr lang="uk-UA" dirty="0">
              <a:solidFill>
                <a:schemeClr val="bg1"/>
              </a:solidFill>
              <a:latin typeface="Times New Roman" panose="02020603050405020304" pitchFamily="18" charset="0"/>
              <a:cs typeface="Times New Roman" panose="02020603050405020304" pitchFamily="18" charset="0"/>
            </a:endParaRPr>
          </a:p>
        </p:txBody>
      </p:sp>
      <p:pic>
        <p:nvPicPr>
          <p:cNvPr id="4098" name="Picture 2" descr="C:\Users\User\Desktop\00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3416" y="147382"/>
            <a:ext cx="3207101" cy="216078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ser\Desktop\005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064" y="2283796"/>
            <a:ext cx="3595590" cy="2152861"/>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User\Desktop\02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2633" y="4353994"/>
            <a:ext cx="3757884" cy="216078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Users\User\Desktop\025.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112" y="3645024"/>
            <a:ext cx="3885881" cy="2171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930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220072" y="889843"/>
            <a:ext cx="3528392" cy="4801314"/>
          </a:xfrm>
          <a:prstGeom prst="rect">
            <a:avLst/>
          </a:prstGeom>
          <a:noFill/>
        </p:spPr>
        <p:txBody>
          <a:bodyPr wrap="square" rtlCol="0">
            <a:spAutoFit/>
          </a:bodyPr>
          <a:lstStyle/>
          <a:p>
            <a:r>
              <a:rPr lang="uk-UA" dirty="0" smtClean="0">
                <a:solidFill>
                  <a:schemeClr val="bg1"/>
                </a:solidFill>
                <a:latin typeface="Times New Roman" panose="02020603050405020304" pitchFamily="18" charset="0"/>
                <a:cs typeface="Times New Roman" panose="02020603050405020304" pitchFamily="18" charset="0"/>
              </a:rPr>
              <a:t>Після експедиції </a:t>
            </a:r>
            <a:r>
              <a:rPr lang="uk-UA" dirty="0">
                <a:solidFill>
                  <a:schemeClr val="bg1"/>
                </a:solidFill>
                <a:latin typeface="Times New Roman" panose="02020603050405020304" pitchFamily="18" charset="0"/>
                <a:cs typeface="Times New Roman" panose="02020603050405020304" pitchFamily="18" charset="0"/>
              </a:rPr>
              <a:t>Ш</a:t>
            </a:r>
            <a:r>
              <a:rPr lang="uk-UA" dirty="0" smtClean="0">
                <a:solidFill>
                  <a:schemeClr val="bg1"/>
                </a:solidFill>
                <a:latin typeface="Times New Roman" panose="02020603050405020304" pitchFamily="18" charset="0"/>
                <a:cs typeface="Times New Roman" panose="02020603050405020304" pitchFamily="18" charset="0"/>
              </a:rPr>
              <a:t>евченко залишився в Оренбурзі для оформлення альбому, який мав складатися з краєвидів Аральського моря та  гідрографічних карт. </a:t>
            </a:r>
            <a:r>
              <a:rPr lang="ru-RU" dirty="0" err="1">
                <a:solidFill>
                  <a:schemeClr val="bg1"/>
                </a:solidFill>
                <a:latin typeface="Times New Roman" panose="02020603050405020304" pitchFamily="18" charset="0"/>
                <a:cs typeface="Times New Roman" panose="02020603050405020304" pitchFamily="18" charset="0"/>
              </a:rPr>
              <a:t>Цей</a:t>
            </a:r>
            <a:r>
              <a:rPr lang="ru-RU" dirty="0">
                <a:solidFill>
                  <a:schemeClr val="bg1"/>
                </a:solidFill>
                <a:latin typeface="Times New Roman" panose="02020603050405020304" pitchFamily="18" charset="0"/>
                <a:cs typeface="Times New Roman" panose="02020603050405020304" pitchFamily="18" charset="0"/>
              </a:rPr>
              <a:t> альбом </a:t>
            </a:r>
            <a:r>
              <a:rPr lang="ru-RU" dirty="0" err="1">
                <a:solidFill>
                  <a:schemeClr val="bg1"/>
                </a:solidFill>
                <a:latin typeface="Times New Roman" panose="02020603050405020304" pitchFamily="18" charset="0"/>
                <a:cs typeface="Times New Roman" panose="02020603050405020304" pitchFamily="18" charset="0"/>
              </a:rPr>
              <a:t>пізніше</a:t>
            </a:r>
            <a:r>
              <a:rPr lang="ru-RU" dirty="0">
                <a:solidFill>
                  <a:schemeClr val="bg1"/>
                </a:solidFill>
                <a:latin typeface="Times New Roman" panose="02020603050405020304" pitchFamily="18" charset="0"/>
                <a:cs typeface="Times New Roman" panose="02020603050405020304" pitchFamily="18" charset="0"/>
              </a:rPr>
              <a:t> повернули </a:t>
            </a:r>
            <a:r>
              <a:rPr lang="ru-RU" dirty="0" err="1" smtClean="0">
                <a:solidFill>
                  <a:schemeClr val="bg1"/>
                </a:solidFill>
                <a:latin typeface="Times New Roman" panose="02020603050405020304" pitchFamily="18" charset="0"/>
                <a:cs typeface="Times New Roman" panose="02020603050405020304" pitchFamily="18" charset="0"/>
              </a:rPr>
              <a:t>Шевченкові</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Подальша</a:t>
            </a:r>
            <a:r>
              <a:rPr lang="ru-RU" dirty="0" smtClean="0">
                <a:solidFill>
                  <a:schemeClr val="bg1"/>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доля альбома </a:t>
            </a:r>
            <a:r>
              <a:rPr lang="ru-RU" dirty="0" err="1">
                <a:solidFill>
                  <a:schemeClr val="bg1"/>
                </a:solidFill>
                <a:latin typeface="Times New Roman" panose="02020603050405020304" pitchFamily="18" charset="0"/>
                <a:cs typeface="Times New Roman" panose="02020603050405020304" pitchFamily="18" charset="0"/>
              </a:rPr>
              <a:t>невідома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Після</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експедиції</a:t>
            </a:r>
            <a:r>
              <a:rPr lang="ru-RU" dirty="0">
                <a:solidFill>
                  <a:schemeClr val="bg1"/>
                </a:solidFill>
                <a:latin typeface="Times New Roman" panose="02020603050405020304" pitchFamily="18" charset="0"/>
                <a:cs typeface="Times New Roman" panose="02020603050405020304" pitchFamily="18" charset="0"/>
              </a:rPr>
              <a:t> на Бутакова </a:t>
            </a:r>
            <a:r>
              <a:rPr lang="ru-RU" dirty="0" err="1">
                <a:solidFill>
                  <a:schemeClr val="bg1"/>
                </a:solidFill>
                <a:latin typeface="Times New Roman" panose="02020603050405020304" pitchFamily="18" charset="0"/>
                <a:cs typeface="Times New Roman" panose="02020603050405020304" pitchFamily="18" charset="0"/>
              </a:rPr>
              <a:t>чекали</a:t>
            </a:r>
            <a:r>
              <a:rPr lang="ru-RU" dirty="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величезні</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неприємності</a:t>
            </a:r>
            <a:r>
              <a:rPr lang="ru-RU" dirty="0" smtClean="0">
                <a:solidFill>
                  <a:schemeClr val="bg1"/>
                </a:solidFill>
                <a:latin typeface="Times New Roman" panose="02020603050405020304" pitchFamily="18" charset="0"/>
                <a:cs typeface="Times New Roman" panose="02020603050405020304" pitchFamily="18" charset="0"/>
              </a:rPr>
              <a:t>. </a:t>
            </a:r>
            <a:r>
              <a:rPr lang="ru-RU" dirty="0" smtClean="0">
                <a:solidFill>
                  <a:schemeClr val="bg1"/>
                </a:solidFill>
              </a:rPr>
              <a:t>«За </a:t>
            </a:r>
            <a:r>
              <a:rPr lang="ru-RU" dirty="0" err="1">
                <a:solidFill>
                  <a:schemeClr val="bg1"/>
                </a:solidFill>
              </a:rPr>
              <a:t>упущення</a:t>
            </a:r>
            <a:r>
              <a:rPr lang="ru-RU" dirty="0">
                <a:solidFill>
                  <a:schemeClr val="bg1"/>
                </a:solidFill>
              </a:rPr>
              <a:t> </a:t>
            </a:r>
            <a:r>
              <a:rPr lang="ru-RU" dirty="0" err="1">
                <a:solidFill>
                  <a:schemeClr val="bg1"/>
                </a:solidFill>
              </a:rPr>
              <a:t>зі</a:t>
            </a:r>
            <a:r>
              <a:rPr lang="ru-RU" dirty="0">
                <a:solidFill>
                  <a:schemeClr val="bg1"/>
                </a:solidFill>
              </a:rPr>
              <a:t> </a:t>
            </a:r>
            <a:r>
              <a:rPr lang="ru-RU" dirty="0" err="1">
                <a:solidFill>
                  <a:schemeClr val="bg1"/>
                </a:solidFill>
              </a:rPr>
              <a:t>спостереження</a:t>
            </a:r>
            <a:r>
              <a:rPr lang="ru-RU" dirty="0">
                <a:solidFill>
                  <a:schemeClr val="bg1"/>
                </a:solidFill>
              </a:rPr>
              <a:t> за </a:t>
            </a:r>
            <a:r>
              <a:rPr lang="ru-RU" dirty="0" err="1">
                <a:solidFill>
                  <a:schemeClr val="bg1"/>
                </a:solidFill>
              </a:rPr>
              <a:t>рядовим</a:t>
            </a:r>
            <a:r>
              <a:rPr lang="ru-RU" dirty="0">
                <a:solidFill>
                  <a:schemeClr val="bg1"/>
                </a:solidFill>
              </a:rPr>
              <a:t> </a:t>
            </a:r>
            <a:r>
              <a:rPr lang="ru-RU" dirty="0" err="1">
                <a:solidFill>
                  <a:schemeClr val="bg1"/>
                </a:solidFill>
              </a:rPr>
              <a:t>Шевченком</a:t>
            </a:r>
            <a:r>
              <a:rPr lang="ru-RU" dirty="0">
                <a:solidFill>
                  <a:schemeClr val="bg1"/>
                </a:solidFill>
              </a:rPr>
              <a:t>» </a:t>
            </a:r>
            <a:r>
              <a:rPr lang="ru-RU" dirty="0" err="1">
                <a:solidFill>
                  <a:schemeClr val="bg1"/>
                </a:solidFill>
              </a:rPr>
              <a:t>йому</a:t>
            </a:r>
            <a:r>
              <a:rPr lang="ru-RU" dirty="0">
                <a:solidFill>
                  <a:schemeClr val="bg1"/>
                </a:solidFill>
              </a:rPr>
              <a:t> </a:t>
            </a:r>
            <a:r>
              <a:rPr lang="ru-RU" dirty="0" err="1">
                <a:solidFill>
                  <a:schemeClr val="bg1"/>
                </a:solidFill>
              </a:rPr>
              <a:t>оголосили</a:t>
            </a:r>
            <a:r>
              <a:rPr lang="ru-RU" dirty="0">
                <a:solidFill>
                  <a:schemeClr val="bg1"/>
                </a:solidFill>
              </a:rPr>
              <a:t> «</a:t>
            </a:r>
            <a:r>
              <a:rPr lang="ru-RU" dirty="0" err="1">
                <a:solidFill>
                  <a:schemeClr val="bg1"/>
                </a:solidFill>
              </a:rPr>
              <a:t>найсуворішу</a:t>
            </a:r>
            <a:r>
              <a:rPr lang="ru-RU" dirty="0">
                <a:solidFill>
                  <a:schemeClr val="bg1"/>
                </a:solidFill>
              </a:rPr>
              <a:t> </a:t>
            </a:r>
            <a:r>
              <a:rPr lang="ru-RU" dirty="0" err="1">
                <a:solidFill>
                  <a:schemeClr val="bg1"/>
                </a:solidFill>
              </a:rPr>
              <a:t>догану</a:t>
            </a:r>
            <a:r>
              <a:rPr lang="ru-RU" dirty="0">
                <a:solidFill>
                  <a:schemeClr val="bg1"/>
                </a:solidFill>
              </a:rPr>
              <a:t>». </a:t>
            </a:r>
            <a:r>
              <a:rPr lang="ru-RU" dirty="0" err="1">
                <a:solidFill>
                  <a:schemeClr val="bg1"/>
                </a:solidFill>
              </a:rPr>
              <a:t>Крім</a:t>
            </a:r>
            <a:r>
              <a:rPr lang="ru-RU" dirty="0">
                <a:solidFill>
                  <a:schemeClr val="bg1"/>
                </a:solidFill>
              </a:rPr>
              <a:t> того, Бутакову заборонили </a:t>
            </a:r>
            <a:r>
              <a:rPr lang="ru-RU" dirty="0" err="1">
                <a:solidFill>
                  <a:schemeClr val="bg1"/>
                </a:solidFill>
              </a:rPr>
              <a:t>публікацію</a:t>
            </a:r>
            <a:r>
              <a:rPr lang="ru-RU" dirty="0">
                <a:solidFill>
                  <a:schemeClr val="bg1"/>
                </a:solidFill>
              </a:rPr>
              <a:t> </a:t>
            </a:r>
            <a:r>
              <a:rPr lang="ru-RU" dirty="0" err="1">
                <a:solidFill>
                  <a:schemeClr val="bg1"/>
                </a:solidFill>
              </a:rPr>
              <a:t>результатів</a:t>
            </a:r>
            <a:r>
              <a:rPr lang="ru-RU" dirty="0">
                <a:solidFill>
                  <a:schemeClr val="bg1"/>
                </a:solidFill>
              </a:rPr>
              <a:t> </a:t>
            </a:r>
            <a:r>
              <a:rPr lang="ru-RU" dirty="0" err="1" smtClean="0">
                <a:solidFill>
                  <a:schemeClr val="bg1"/>
                </a:solidFill>
              </a:rPr>
              <a:t>зйомки</a:t>
            </a:r>
            <a:r>
              <a:rPr lang="ru-RU" dirty="0" smtClean="0">
                <a:solidFill>
                  <a:schemeClr val="bg1"/>
                </a:solidFill>
              </a:rPr>
              <a:t>, а </a:t>
            </a:r>
            <a:r>
              <a:rPr lang="ru-RU" dirty="0" err="1">
                <a:solidFill>
                  <a:schemeClr val="bg1"/>
                </a:solidFill>
              </a:rPr>
              <a:t>Шевченка</a:t>
            </a:r>
            <a:r>
              <a:rPr lang="ru-RU" dirty="0">
                <a:solidFill>
                  <a:schemeClr val="bg1"/>
                </a:solidFill>
              </a:rPr>
              <a:t> заслано в </a:t>
            </a:r>
            <a:r>
              <a:rPr lang="ru-RU" dirty="0" err="1">
                <a:solidFill>
                  <a:schemeClr val="bg1"/>
                </a:solidFill>
              </a:rPr>
              <a:t>Новопетровське</a:t>
            </a:r>
            <a:r>
              <a:rPr lang="ru-RU" dirty="0">
                <a:solidFill>
                  <a:schemeClr val="bg1"/>
                </a:solidFill>
              </a:rPr>
              <a:t> </a:t>
            </a:r>
            <a:r>
              <a:rPr lang="ru-RU" dirty="0" err="1">
                <a:solidFill>
                  <a:schemeClr val="bg1"/>
                </a:solidFill>
              </a:rPr>
              <a:t>укріплення</a:t>
            </a:r>
            <a:r>
              <a:rPr lang="ru-RU" dirty="0">
                <a:solidFill>
                  <a:schemeClr val="bg1"/>
                </a:solidFill>
              </a:rPr>
              <a:t>.</a:t>
            </a:r>
            <a:endParaRPr lang="uk-UA" dirty="0">
              <a:solidFill>
                <a:schemeClr val="bg1"/>
              </a:solidFill>
              <a:latin typeface="Times New Roman" panose="02020603050405020304" pitchFamily="18" charset="0"/>
              <a:cs typeface="Times New Roman" panose="02020603050405020304" pitchFamily="18" charset="0"/>
            </a:endParaRPr>
          </a:p>
        </p:txBody>
      </p:sp>
      <p:pic>
        <p:nvPicPr>
          <p:cNvPr id="5122" name="Picture 2" descr="C:\Users\User\Desktop\14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04664"/>
            <a:ext cx="4541886" cy="2850034"/>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User\Desktop\01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3682606"/>
            <a:ext cx="4541886" cy="2708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930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Шхуни_біля_форту_Косарал (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390652" y="0"/>
            <a:ext cx="1001526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1520" y="1997838"/>
            <a:ext cx="1835821" cy="2862322"/>
          </a:xfrm>
          <a:prstGeom prst="rect">
            <a:avLst/>
          </a:prstGeom>
          <a:noFill/>
        </p:spPr>
        <p:txBody>
          <a:bodyPr wrap="square" rtlCol="0">
            <a:spAutoFit/>
          </a:bodyPr>
          <a:lstStyle/>
          <a:p>
            <a:pPr algn="ctr"/>
            <a:r>
              <a:rPr lang="uk-UA" dirty="0" smtClean="0">
                <a:solidFill>
                  <a:schemeClr val="bg1"/>
                </a:solidFill>
                <a:latin typeface="Times New Roman" panose="02020603050405020304" pitchFamily="18" charset="0"/>
                <a:cs typeface="Times New Roman" panose="02020603050405020304" pitchFamily="18" charset="0"/>
              </a:rPr>
              <a:t>Сьогодні, ж Аральське море міліє, і хтозна, чи через десять років від моря не залишиться тільки назва і ескізи Тараса Григоровича Шевченка. </a:t>
            </a:r>
            <a:endParaRPr lang="uk-UA" dirty="0">
              <a:solidFill>
                <a:schemeClr val="bg1"/>
              </a:solidFill>
              <a:latin typeface="Times New Roman" panose="02020603050405020304" pitchFamily="18" charset="0"/>
              <a:cs typeface="Times New Roman" panose="02020603050405020304" pitchFamily="18" charset="0"/>
            </a:endParaRPr>
          </a:p>
        </p:txBody>
      </p:sp>
      <p:pic>
        <p:nvPicPr>
          <p:cNvPr id="6148" name="Picture 4" descr="C:\Users\User\Desktop\AralSea1989_201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341" y="603802"/>
            <a:ext cx="6647524" cy="5650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394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540</Words>
  <Application>Microsoft Office PowerPoint</Application>
  <PresentationFormat>Экран (4:3)</PresentationFormat>
  <Paragraphs>15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Аральська описова експедиція і  Тарас Григорович Шевченко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Аральська описова експедиція і  Тарас Григорович Шевченко</dc:title>
  <dc:creator>User</dc:creator>
  <cp:lastModifiedBy>Svitlana</cp:lastModifiedBy>
  <cp:revision>22</cp:revision>
  <dcterms:created xsi:type="dcterms:W3CDTF">2014-10-12T16:42:57Z</dcterms:created>
  <dcterms:modified xsi:type="dcterms:W3CDTF">2014-10-27T17:51:26Z</dcterms:modified>
</cp:coreProperties>
</file>