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 id="256" r:id="rId3"/>
    <p:sldId id="257" r:id="rId4"/>
    <p:sldId id="258" r:id="rId5"/>
    <p:sldId id="259" r:id="rId6"/>
    <p:sldId id="260" r:id="rId7"/>
    <p:sldId id="261" r:id="rId8"/>
    <p:sldId id="262" r:id="rId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96" y="6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CCABC66-BA0B-4F0C-8ACD-E7509137EB07}" type="datetimeFigureOut">
              <a:rPr lang="ru-RU" smtClean="0"/>
              <a:t>31.03.2014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9AECCCD-F82B-4C86-89E4-98999A989A06}" type="slidenum">
              <a:rPr lang="ru-RU" smtClean="0"/>
              <a:t>‹#›</a:t>
            </a:fld>
            <a:endParaRPr lang="ru-RU"/>
          </a:p>
        </p:txBody>
      </p:sp>
    </p:spTree>
    <p:extLst>
      <p:ext uri="{BB962C8B-B14F-4D97-AF65-F5344CB8AC3E}">
        <p14:creationId xmlns:p14="http://schemas.microsoft.com/office/powerpoint/2010/main" val="897565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CCABC66-BA0B-4F0C-8ACD-E7509137EB07}" type="datetimeFigureOut">
              <a:rPr lang="ru-RU" smtClean="0"/>
              <a:t>31.03.2014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9AECCCD-F82B-4C86-89E4-98999A989A06}" type="slidenum">
              <a:rPr lang="ru-RU" smtClean="0"/>
              <a:t>‹#›</a:t>
            </a:fld>
            <a:endParaRPr lang="ru-RU"/>
          </a:p>
        </p:txBody>
      </p:sp>
    </p:spTree>
    <p:extLst>
      <p:ext uri="{BB962C8B-B14F-4D97-AF65-F5344CB8AC3E}">
        <p14:creationId xmlns:p14="http://schemas.microsoft.com/office/powerpoint/2010/main" val="3373093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CCABC66-BA0B-4F0C-8ACD-E7509137EB07}" type="datetimeFigureOut">
              <a:rPr lang="ru-RU" smtClean="0"/>
              <a:t>31.03.2014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9AECCCD-F82B-4C86-89E4-98999A989A06}" type="slidenum">
              <a:rPr lang="ru-RU" smtClean="0"/>
              <a:t>‹#›</a:t>
            </a:fld>
            <a:endParaRPr lang="ru-RU"/>
          </a:p>
        </p:txBody>
      </p:sp>
    </p:spTree>
    <p:extLst>
      <p:ext uri="{BB962C8B-B14F-4D97-AF65-F5344CB8AC3E}">
        <p14:creationId xmlns:p14="http://schemas.microsoft.com/office/powerpoint/2010/main" val="1496689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CCABC66-BA0B-4F0C-8ACD-E7509137EB07}" type="datetimeFigureOut">
              <a:rPr lang="ru-RU" smtClean="0"/>
              <a:t>31.03.2014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9AECCCD-F82B-4C86-89E4-98999A989A06}" type="slidenum">
              <a:rPr lang="ru-RU" smtClean="0"/>
              <a:t>‹#›</a:t>
            </a:fld>
            <a:endParaRPr lang="ru-RU"/>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09525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CCABC66-BA0B-4F0C-8ACD-E7509137EB07}" type="datetimeFigureOut">
              <a:rPr lang="ru-RU" smtClean="0"/>
              <a:t>31.03.2014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9AECCCD-F82B-4C86-89E4-98999A989A06}" type="slidenum">
              <a:rPr lang="ru-RU" smtClean="0"/>
              <a:t>‹#›</a:t>
            </a:fld>
            <a:endParaRPr lang="ru-RU"/>
          </a:p>
        </p:txBody>
      </p:sp>
    </p:spTree>
    <p:extLst>
      <p:ext uri="{BB962C8B-B14F-4D97-AF65-F5344CB8AC3E}">
        <p14:creationId xmlns:p14="http://schemas.microsoft.com/office/powerpoint/2010/main" val="3100940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1CCABC66-BA0B-4F0C-8ACD-E7509137EB07}" type="datetimeFigureOut">
              <a:rPr lang="ru-RU" smtClean="0"/>
              <a:t>31.03.2014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9AECCCD-F82B-4C86-89E4-98999A989A06}" type="slidenum">
              <a:rPr lang="ru-RU" smtClean="0"/>
              <a:t>‹#›</a:t>
            </a:fld>
            <a:endParaRPr lang="ru-RU"/>
          </a:p>
        </p:txBody>
      </p:sp>
    </p:spTree>
    <p:extLst>
      <p:ext uri="{BB962C8B-B14F-4D97-AF65-F5344CB8AC3E}">
        <p14:creationId xmlns:p14="http://schemas.microsoft.com/office/powerpoint/2010/main" val="3402656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1CCABC66-BA0B-4F0C-8ACD-E7509137EB07}" type="datetimeFigureOut">
              <a:rPr lang="ru-RU" smtClean="0"/>
              <a:t>31.03.2014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9AECCCD-F82B-4C86-89E4-98999A989A06}" type="slidenum">
              <a:rPr lang="ru-RU" smtClean="0"/>
              <a:t>‹#›</a:t>
            </a:fld>
            <a:endParaRPr lang="ru-RU"/>
          </a:p>
        </p:txBody>
      </p:sp>
    </p:spTree>
    <p:extLst>
      <p:ext uri="{BB962C8B-B14F-4D97-AF65-F5344CB8AC3E}">
        <p14:creationId xmlns:p14="http://schemas.microsoft.com/office/powerpoint/2010/main" val="4109898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CCABC66-BA0B-4F0C-8ACD-E7509137EB07}" type="datetimeFigureOut">
              <a:rPr lang="ru-RU" smtClean="0"/>
              <a:t>31.03.2014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9AECCCD-F82B-4C86-89E4-98999A989A06}" type="slidenum">
              <a:rPr lang="ru-RU" smtClean="0"/>
              <a:t>‹#›</a:t>
            </a:fld>
            <a:endParaRPr lang="ru-RU"/>
          </a:p>
        </p:txBody>
      </p:sp>
    </p:spTree>
    <p:extLst>
      <p:ext uri="{BB962C8B-B14F-4D97-AF65-F5344CB8AC3E}">
        <p14:creationId xmlns:p14="http://schemas.microsoft.com/office/powerpoint/2010/main" val="2147370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CCABC66-BA0B-4F0C-8ACD-E7509137EB07}" type="datetimeFigureOut">
              <a:rPr lang="ru-RU" smtClean="0"/>
              <a:t>31.03.2014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9AECCCD-F82B-4C86-89E4-98999A989A06}" type="slidenum">
              <a:rPr lang="ru-RU" smtClean="0"/>
              <a:t>‹#›</a:t>
            </a:fld>
            <a:endParaRPr lang="ru-RU"/>
          </a:p>
        </p:txBody>
      </p:sp>
    </p:spTree>
    <p:extLst>
      <p:ext uri="{BB962C8B-B14F-4D97-AF65-F5344CB8AC3E}">
        <p14:creationId xmlns:p14="http://schemas.microsoft.com/office/powerpoint/2010/main" val="64920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CCABC66-BA0B-4F0C-8ACD-E7509137EB07}" type="datetimeFigureOut">
              <a:rPr lang="ru-RU" smtClean="0"/>
              <a:t>31.03.2014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9AECCCD-F82B-4C86-89E4-98999A989A06}" type="slidenum">
              <a:rPr lang="ru-RU" smtClean="0"/>
              <a:t>‹#›</a:t>
            </a:fld>
            <a:endParaRPr lang="ru-RU"/>
          </a:p>
        </p:txBody>
      </p:sp>
    </p:spTree>
    <p:extLst>
      <p:ext uri="{BB962C8B-B14F-4D97-AF65-F5344CB8AC3E}">
        <p14:creationId xmlns:p14="http://schemas.microsoft.com/office/powerpoint/2010/main" val="4130759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ru-RU" smtClean="0"/>
              <a:t>Образец заголовка</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CCABC66-BA0B-4F0C-8ACD-E7509137EB07}" type="datetimeFigureOut">
              <a:rPr lang="ru-RU" smtClean="0"/>
              <a:t>31.03.2014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9AECCCD-F82B-4C86-89E4-98999A989A06}" type="slidenum">
              <a:rPr lang="ru-RU" smtClean="0"/>
              <a:t>‹#›</a:t>
            </a:fld>
            <a:endParaRPr lang="ru-RU"/>
          </a:p>
        </p:txBody>
      </p:sp>
    </p:spTree>
    <p:extLst>
      <p:ext uri="{BB962C8B-B14F-4D97-AF65-F5344CB8AC3E}">
        <p14:creationId xmlns:p14="http://schemas.microsoft.com/office/powerpoint/2010/main" val="319528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CCABC66-BA0B-4F0C-8ACD-E7509137EB07}" type="datetimeFigureOut">
              <a:rPr lang="ru-RU" smtClean="0"/>
              <a:t>31.03.2014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9AECCCD-F82B-4C86-89E4-98999A989A06}" type="slidenum">
              <a:rPr lang="ru-RU" smtClean="0"/>
              <a:t>‹#›</a:t>
            </a:fld>
            <a:endParaRPr lang="ru-RU"/>
          </a:p>
        </p:txBody>
      </p:sp>
    </p:spTree>
    <p:extLst>
      <p:ext uri="{BB962C8B-B14F-4D97-AF65-F5344CB8AC3E}">
        <p14:creationId xmlns:p14="http://schemas.microsoft.com/office/powerpoint/2010/main" val="222655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913795" y="2912232"/>
            <a:ext cx="5107208" cy="287896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912232"/>
            <a:ext cx="5095357" cy="287896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CCABC66-BA0B-4F0C-8ACD-E7509137EB07}" type="datetimeFigureOut">
              <a:rPr lang="ru-RU" smtClean="0"/>
              <a:t>31.03.2014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9AECCCD-F82B-4C86-89E4-98999A989A06}" type="slidenum">
              <a:rPr lang="ru-RU" smtClean="0"/>
              <a:t>‹#›</a:t>
            </a:fld>
            <a:endParaRPr lang="ru-RU"/>
          </a:p>
        </p:txBody>
      </p:sp>
    </p:spTree>
    <p:extLst>
      <p:ext uri="{BB962C8B-B14F-4D97-AF65-F5344CB8AC3E}">
        <p14:creationId xmlns:p14="http://schemas.microsoft.com/office/powerpoint/2010/main" val="4208357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CCABC66-BA0B-4F0C-8ACD-E7509137EB07}" type="datetimeFigureOut">
              <a:rPr lang="ru-RU" smtClean="0"/>
              <a:t>31.03.2014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9AECCCD-F82B-4C86-89E4-98999A989A06}" type="slidenum">
              <a:rPr lang="ru-RU" smtClean="0"/>
              <a:t>‹#›</a:t>
            </a:fld>
            <a:endParaRPr lang="ru-RU"/>
          </a:p>
        </p:txBody>
      </p:sp>
    </p:spTree>
    <p:extLst>
      <p:ext uri="{BB962C8B-B14F-4D97-AF65-F5344CB8AC3E}">
        <p14:creationId xmlns:p14="http://schemas.microsoft.com/office/powerpoint/2010/main" val="3678231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CABC66-BA0B-4F0C-8ACD-E7509137EB07}" type="datetimeFigureOut">
              <a:rPr lang="ru-RU" smtClean="0"/>
              <a:t>31.03.2014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9AECCCD-F82B-4C86-89E4-98999A989A06}" type="slidenum">
              <a:rPr lang="ru-RU" smtClean="0"/>
              <a:t>‹#›</a:t>
            </a:fld>
            <a:endParaRPr lang="ru-RU"/>
          </a:p>
        </p:txBody>
      </p:sp>
    </p:spTree>
    <p:extLst>
      <p:ext uri="{BB962C8B-B14F-4D97-AF65-F5344CB8AC3E}">
        <p14:creationId xmlns:p14="http://schemas.microsoft.com/office/powerpoint/2010/main" val="846763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ru-RU" smtClean="0"/>
              <a:t>Образец заголовка</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CCABC66-BA0B-4F0C-8ACD-E7509137EB07}" type="datetimeFigureOut">
              <a:rPr lang="ru-RU" smtClean="0"/>
              <a:t>31.03.2014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9AECCCD-F82B-4C86-89E4-98999A989A06}" type="slidenum">
              <a:rPr lang="ru-RU" smtClean="0"/>
              <a:t>‹#›</a:t>
            </a:fld>
            <a:endParaRPr lang="ru-RU"/>
          </a:p>
        </p:txBody>
      </p:sp>
    </p:spTree>
    <p:extLst>
      <p:ext uri="{BB962C8B-B14F-4D97-AF65-F5344CB8AC3E}">
        <p14:creationId xmlns:p14="http://schemas.microsoft.com/office/powerpoint/2010/main" val="1163656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CCABC66-BA0B-4F0C-8ACD-E7509137EB07}" type="datetimeFigureOut">
              <a:rPr lang="ru-RU" smtClean="0"/>
              <a:t>31.03.2014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9AECCCD-F82B-4C86-89E4-98999A989A06}" type="slidenum">
              <a:rPr lang="ru-RU" smtClean="0"/>
              <a:t>‹#›</a:t>
            </a:fld>
            <a:endParaRPr lang="ru-RU"/>
          </a:p>
        </p:txBody>
      </p:sp>
    </p:spTree>
    <p:extLst>
      <p:ext uri="{BB962C8B-B14F-4D97-AF65-F5344CB8AC3E}">
        <p14:creationId xmlns:p14="http://schemas.microsoft.com/office/powerpoint/2010/main" val="4292616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1CCABC66-BA0B-4F0C-8ACD-E7509137EB07}" type="datetimeFigureOut">
              <a:rPr lang="ru-RU" smtClean="0"/>
              <a:t>31.03.2014</a:t>
            </a:fld>
            <a:endParaRPr lang="ru-RU"/>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99AECCCD-F82B-4C86-89E4-98999A989A06}" type="slidenum">
              <a:rPr lang="ru-RU" smtClean="0"/>
              <a:t>‹#›</a:t>
            </a:fld>
            <a:endParaRPr lang="ru-RU"/>
          </a:p>
        </p:txBody>
      </p:sp>
    </p:spTree>
    <p:extLst>
      <p:ext uri="{BB962C8B-B14F-4D97-AF65-F5344CB8AC3E}">
        <p14:creationId xmlns:p14="http://schemas.microsoft.com/office/powerpoint/2010/main" val="363605660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uk.wikipedia.org/wiki/%D0%A4%D0%B0%D0%B9%D0%BB:%D0%93%D0%BE%D0%BD%D1%87%D0%B0%D1%80_%D0%9E.jpg" TargetMode="Externa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uk.wikipedia.org/wiki/%D0%A4%D0%B0%D0%B9%D0%BB:%D0%9E%D0%BB%D0%B5%D1%81%D1%8C-%D0%93%D0%BE%D0%BD%D1%87%D0%B0%D1%80.JPG" TargetMode="Externa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2"/>
            <a:ext cx="12160336" cy="6858002"/>
          </a:xfrm>
          <a:prstGeom prst="rect">
            <a:avLst/>
          </a:prstGeom>
        </p:spPr>
      </p:pic>
      <p:pic>
        <p:nvPicPr>
          <p:cNvPr id="5" name="Рисунок 4"/>
          <p:cNvPicPr>
            <a:picLocks noChangeAspect="1"/>
          </p:cNvPicPr>
          <p:nvPr/>
        </p:nvPicPr>
        <p:blipFill>
          <a:blip r:embed="rId3"/>
          <a:stretch>
            <a:fillRect/>
          </a:stretch>
        </p:blipFill>
        <p:spPr>
          <a:xfrm>
            <a:off x="6445333" y="375219"/>
            <a:ext cx="4503716" cy="61191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491341" y="1235034"/>
            <a:ext cx="6360721" cy="3139321"/>
          </a:xfrm>
          <a:prstGeom prst="rect">
            <a:avLst/>
          </a:prstGeom>
          <a:noFill/>
        </p:spPr>
        <p:txBody>
          <a:bodyPr wrap="square" rtlCol="0">
            <a:spAutoFit/>
          </a:bodyPr>
          <a:lstStyle/>
          <a:p>
            <a:pPr algn="ctr"/>
            <a:r>
              <a:rPr lang="ru-RU" sz="6600" dirty="0" smtClean="0">
                <a:effectLst>
                  <a:outerShdw blurRad="38100" dist="38100" dir="2700000" algn="tl">
                    <a:srgbClr val="000000">
                      <a:alpha val="43137"/>
                    </a:srgbClr>
                  </a:outerShdw>
                </a:effectLst>
                <a:latin typeface="Barocco Floral Initial" panose="02000503000000020004" pitchFamily="2" charset="0"/>
              </a:rPr>
              <a:t>Олесь</a:t>
            </a:r>
          </a:p>
          <a:p>
            <a:pPr algn="ctr"/>
            <a:r>
              <a:rPr lang="ru-RU" sz="6600" dirty="0">
                <a:effectLst>
                  <a:outerShdw blurRad="38100" dist="38100" dir="2700000" algn="tl">
                    <a:srgbClr val="000000">
                      <a:alpha val="43137"/>
                    </a:srgbClr>
                  </a:outerShdw>
                </a:effectLst>
                <a:latin typeface="Barocco Floral Initial" panose="02000503000000020004" pitchFamily="2" charset="0"/>
              </a:rPr>
              <a:t>Г</a:t>
            </a:r>
            <a:r>
              <a:rPr lang="ru-RU" sz="6600" dirty="0" smtClean="0">
                <a:effectLst>
                  <a:outerShdw blurRad="38100" dist="38100" dir="2700000" algn="tl">
                    <a:srgbClr val="000000">
                      <a:alpha val="43137"/>
                    </a:srgbClr>
                  </a:outerShdw>
                </a:effectLst>
                <a:latin typeface="Barocco Floral Initial" panose="02000503000000020004" pitchFamily="2" charset="0"/>
              </a:rPr>
              <a:t>ончар</a:t>
            </a:r>
          </a:p>
          <a:p>
            <a:pPr algn="ctr"/>
            <a:r>
              <a:rPr lang="ru-RU" sz="6600" dirty="0" smtClean="0">
                <a:effectLst>
                  <a:outerShdw blurRad="38100" dist="38100" dir="2700000" algn="tl">
                    <a:srgbClr val="000000">
                      <a:alpha val="43137"/>
                    </a:srgbClr>
                  </a:outerShdw>
                </a:effectLst>
                <a:latin typeface="Barocco Floral Initial" panose="02000503000000020004" pitchFamily="2" charset="0"/>
              </a:rPr>
              <a:t>1918-1995</a:t>
            </a:r>
            <a:endParaRPr lang="ru-RU" sz="6600" dirty="0">
              <a:effectLst>
                <a:outerShdw blurRad="38100" dist="38100" dir="2700000" algn="tl">
                  <a:srgbClr val="000000">
                    <a:alpha val="43137"/>
                  </a:srgbClr>
                </a:outerShdw>
              </a:effectLst>
              <a:latin typeface="Barocco Floral Initial" panose="02000503000000020004" pitchFamily="2" charset="0"/>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124561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Rot="1" noChangeArrowheads="1"/>
          </p:cNvSpPr>
          <p:nvPr/>
        </p:nvSpPr>
        <p:spPr>
          <a:xfrm>
            <a:off x="0" y="1690295"/>
            <a:ext cx="8509247" cy="4191000"/>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nSpc>
                <a:spcPct val="90000"/>
              </a:lnSpc>
              <a:buFont typeface="Wingdings" panose="05000000000000000000" pitchFamily="2" charset="2"/>
              <a:buNone/>
            </a:pPr>
            <a:r>
              <a:rPr lang="uk-UA" sz="2800" dirty="0" smtClean="0"/>
              <a:t>    (* 3 квітня 1918, </a:t>
            </a:r>
            <a:r>
              <a:rPr lang="uk-UA" sz="2800" dirty="0" err="1" smtClean="0"/>
              <a:t>Ломівка</a:t>
            </a:r>
            <a:r>
              <a:rPr lang="uk-UA" sz="2800" dirty="0" smtClean="0"/>
              <a:t> — † 14 липня 1995, Київ) — український радянський письменник, літературний критик, громадський діяч. Лауреат Сталінської премії (1948), перший лауреат премії імені Тараса Шевченка (9 березня 1962), голова Спілки письменників України (1959–1971), академік НАН України (</a:t>
            </a:r>
            <a:r>
              <a:rPr lang="uk-UA" sz="2800" u="sng" dirty="0" smtClean="0"/>
              <a:t>1978</a:t>
            </a:r>
            <a:r>
              <a:rPr lang="uk-UA" sz="2800" dirty="0" smtClean="0"/>
              <a:t>). </a:t>
            </a:r>
            <a:endParaRPr lang="uk-UA" sz="2800" dirty="0"/>
          </a:p>
        </p:txBody>
      </p:sp>
      <p:pic>
        <p:nvPicPr>
          <p:cNvPr id="4" name="Рисунок 3"/>
          <p:cNvPicPr>
            <a:picLocks noChangeAspect="1"/>
          </p:cNvPicPr>
          <p:nvPr/>
        </p:nvPicPr>
        <p:blipFill>
          <a:blip r:embed="rId2"/>
          <a:stretch>
            <a:fillRect/>
          </a:stretch>
        </p:blipFill>
        <p:spPr>
          <a:xfrm>
            <a:off x="8509247" y="1569660"/>
            <a:ext cx="3154631" cy="4984317"/>
          </a:xfrm>
          <a:prstGeom prst="rect">
            <a:avLst/>
          </a:prstGeom>
        </p:spPr>
      </p:pic>
      <p:sp>
        <p:nvSpPr>
          <p:cNvPr id="5" name="Прямоугольник 4"/>
          <p:cNvSpPr/>
          <p:nvPr/>
        </p:nvSpPr>
        <p:spPr>
          <a:xfrm>
            <a:off x="0" y="0"/>
            <a:ext cx="12192000" cy="1569660"/>
          </a:xfrm>
          <a:prstGeom prst="rect">
            <a:avLst/>
          </a:prstGeom>
        </p:spPr>
        <p:txBody>
          <a:bodyPr wrap="square">
            <a:spAutoFit/>
          </a:bodyPr>
          <a:lstStyle/>
          <a:p>
            <a:pPr algn="ctr"/>
            <a:r>
              <a:rPr lang="ru-RU" sz="4800" dirty="0" err="1" smtClean="0">
                <a:latin typeface="Barocco Floral Initial" panose="02000503000000020004" pitchFamily="2" charset="0"/>
              </a:rPr>
              <a:t>Оле́сь</a:t>
            </a:r>
            <a:r>
              <a:rPr lang="ru-RU" sz="4800" dirty="0" smtClean="0">
                <a:latin typeface="Barocco Floral Initial" panose="02000503000000020004" pitchFamily="2" charset="0"/>
              </a:rPr>
              <a:t> (</a:t>
            </a:r>
            <a:r>
              <a:rPr lang="ru-RU" sz="4800" dirty="0" err="1" smtClean="0">
                <a:latin typeface="Barocco Floral Initial" panose="02000503000000020004" pitchFamily="2" charset="0"/>
              </a:rPr>
              <a:t>Олекса́ндр</a:t>
            </a:r>
            <a:r>
              <a:rPr lang="ru-RU" sz="4800" dirty="0" smtClean="0">
                <a:latin typeface="Barocco Floral Initial" panose="02000503000000020004" pitchFamily="2" charset="0"/>
              </a:rPr>
              <a:t>) </a:t>
            </a:r>
            <a:r>
              <a:rPr lang="ru-RU" sz="4800" dirty="0" err="1" smtClean="0">
                <a:latin typeface="Barocco Floral Initial" panose="02000503000000020004" pitchFamily="2" charset="0"/>
              </a:rPr>
              <a:t>Тере́нтійович</a:t>
            </a:r>
            <a:r>
              <a:rPr lang="ru-RU" sz="4800" dirty="0" smtClean="0">
                <a:latin typeface="Barocco Floral Initial" panose="02000503000000020004" pitchFamily="2" charset="0"/>
              </a:rPr>
              <a:t> </a:t>
            </a:r>
            <a:r>
              <a:rPr lang="ru-RU" sz="4800" dirty="0" err="1" smtClean="0">
                <a:latin typeface="Barocco Floral Initial" panose="02000503000000020004" pitchFamily="2" charset="0"/>
              </a:rPr>
              <a:t>Гонча́р</a:t>
            </a:r>
            <a:endParaRPr lang="ru-RU" sz="4800" dirty="0">
              <a:latin typeface="Barocco Floral Initial" panose="02000503000000020004" pitchFamily="2"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0000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Rot="1" noChangeArrowheads="1"/>
          </p:cNvSpPr>
          <p:nvPr/>
        </p:nvSpPr>
        <p:spPr>
          <a:xfrm>
            <a:off x="323850" y="1557338"/>
            <a:ext cx="7775121" cy="4608512"/>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nSpc>
                <a:spcPct val="80000"/>
              </a:lnSpc>
              <a:buFont typeface="Wingdings" panose="05000000000000000000" pitchFamily="2" charset="2"/>
              <a:buNone/>
            </a:pPr>
            <a:r>
              <a:rPr lang="uk-UA" sz="2400" dirty="0" smtClean="0"/>
              <a:t>        Народився 3 квітня 1918 року в селі </a:t>
            </a:r>
            <a:r>
              <a:rPr lang="uk-UA" sz="2400" dirty="0" err="1" smtClean="0"/>
              <a:t>Ломівка</a:t>
            </a:r>
            <a:r>
              <a:rPr lang="uk-UA" sz="2400" dirty="0" smtClean="0"/>
              <a:t> неподалік Катеринослава (нині у межах Дніпропетровська) в родині Терентія Сидоровича та Тетяни Гаврилівни </a:t>
            </a:r>
            <a:r>
              <a:rPr lang="uk-UA" sz="2400" dirty="0" err="1" smtClean="0"/>
              <a:t>Біличенків</a:t>
            </a:r>
            <a:r>
              <a:rPr lang="uk-UA" sz="2400" dirty="0" smtClean="0"/>
              <a:t>.</a:t>
            </a:r>
          </a:p>
          <a:p>
            <a:pPr>
              <a:lnSpc>
                <a:spcPct val="80000"/>
              </a:lnSpc>
              <a:buFont typeface="Wingdings" panose="05000000000000000000" pitchFamily="2" charset="2"/>
              <a:buNone/>
            </a:pPr>
            <a:r>
              <a:rPr lang="uk-UA" sz="2400" dirty="0" smtClean="0"/>
              <a:t>        Після смерті матері, коли хлопцеві було 3 роки, із </a:t>
            </a:r>
            <a:r>
              <a:rPr lang="uk-UA" sz="2400" dirty="0" err="1" smtClean="0"/>
              <a:t>Ломівки</a:t>
            </a:r>
            <a:r>
              <a:rPr lang="uk-UA" sz="2400" dirty="0" smtClean="0"/>
              <a:t> його забрали на виховання дід і бабуся в слободу Суху Полтавської області. Бабуся замінила майбутньому письменникові матір. 1927 року при вступі до школи був записаний як Гончар (дівоче прізвище матері, прізвище бабусі та дідуся по матері).</a:t>
            </a:r>
          </a:p>
          <a:p>
            <a:pPr>
              <a:lnSpc>
                <a:spcPct val="80000"/>
              </a:lnSpc>
              <a:buFont typeface="Wingdings" panose="05000000000000000000" pitchFamily="2" charset="2"/>
              <a:buNone/>
            </a:pPr>
            <a:r>
              <a:rPr lang="uk-UA" sz="2400" dirty="0" smtClean="0"/>
              <a:t/>
            </a:r>
            <a:br>
              <a:rPr lang="uk-UA" sz="2400" dirty="0" smtClean="0"/>
            </a:br>
            <a:endParaRPr lang="uk-UA" sz="2400" dirty="0"/>
          </a:p>
        </p:txBody>
      </p:sp>
      <p:pic>
        <p:nvPicPr>
          <p:cNvPr id="3" name="Picture 5" descr="Гончар О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151" y="993775"/>
            <a:ext cx="2820562" cy="4332823"/>
          </a:xfrm>
          <a:prstGeom prst="rect">
            <a:avLst/>
          </a:prstGeom>
          <a:noFill/>
          <a:effectLst>
            <a:reflection blurRad="6350" stA="50000" endA="300" endPos="38500" dist="50800" dir="5400000" sy="-100000" algn="bl" rotWithShape="0"/>
          </a:effectLst>
          <a:scene3d>
            <a:camera prst="perspectiveLeft"/>
            <a:lightRig rig="threePt" dir="t"/>
          </a:scene3d>
          <a:extLst>
            <a:ext uri="{909E8E84-426E-40DD-AFC4-6F175D3DCCD1}">
              <a14:hiddenFill xmlns:a14="http://schemas.microsoft.com/office/drawing/2010/main">
                <a:solidFill>
                  <a:srgbClr val="FFFFFF"/>
                </a:solidFill>
              </a14:hiddenFill>
            </a:ext>
          </a:extLst>
        </p:spPr>
      </p:pic>
      <p:sp>
        <p:nvSpPr>
          <p:cNvPr id="4" name="Rectangle 6"/>
          <p:cNvSpPr>
            <a:spLocks noChangeArrowheads="1"/>
          </p:cNvSpPr>
          <p:nvPr/>
        </p:nvSpPr>
        <p:spPr bwMode="auto">
          <a:xfrm>
            <a:off x="1403165" y="90488"/>
            <a:ext cx="648017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95220" anchor="ctr">
            <a:spAutoFit/>
          </a:bodyPr>
          <a:lstStyle/>
          <a:p>
            <a:pPr algn="ctr"/>
            <a:r>
              <a:rPr lang="uk-UA" sz="7200" u="sng" dirty="0">
                <a:latin typeface="Barocco Floral Initial" panose="02000503000000020004" pitchFamily="2" charset="0"/>
              </a:rPr>
              <a:t>Біографія</a:t>
            </a:r>
          </a:p>
          <a:p>
            <a:pPr eaLnBrk="0" hangingPunct="0"/>
            <a:endParaRPr lang="uk-UA" u="sng" dirty="0">
              <a:latin typeface="Barocco Floral Initial" panose="02000503000000020004" pitchFamily="2"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13647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Rot="1" noChangeArrowheads="1"/>
          </p:cNvSpPr>
          <p:nvPr/>
        </p:nvSpPr>
        <p:spPr bwMode="auto">
          <a:xfrm>
            <a:off x="323850" y="404813"/>
            <a:ext cx="7818046" cy="569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Font typeface="Wingdings" panose="05000000000000000000"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anose="05000000000000000000" pitchFamily="2" charset="2"/>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80000"/>
              </a:lnSpc>
              <a:spcBef>
                <a:spcPct val="20000"/>
              </a:spcBef>
              <a:spcAft>
                <a:spcPct val="0"/>
              </a:spcAft>
              <a:buClr>
                <a:srgbClr val="99FF66"/>
              </a:buClr>
              <a:buSzTx/>
              <a:buFont typeface="Wingdings" panose="05000000000000000000" pitchFamily="2" charset="2"/>
              <a:buNone/>
              <a:tabLst/>
              <a:defRPr/>
            </a:pPr>
            <a:r>
              <a:rPr kumimoji="0" lang="uk-UA" sz="22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Тридцяті роки в житті Олеся Гончара — період формування його як митця. До вступу в Харківський університет (1938) він навчався в технікумі журналістики, працював у районній (на Полтавщині) та обласній комсомольській газеті в Харкові і дедалі впевненіше пробував свої творчі сили як письменник.</a:t>
            </a:r>
            <a:endParaRPr kumimoji="0" lang="uk-UA" sz="22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hlinkClick r:id="rId2"/>
            </a:endParaRPr>
          </a:p>
          <a:p>
            <a:pPr marL="342900" marR="0" lvl="0" indent="-342900" algn="l" defTabSz="914400" rtl="0" eaLnBrk="1" fontAlgn="base" latinLnBrk="0" hangingPunct="1">
              <a:lnSpc>
                <a:spcPct val="80000"/>
              </a:lnSpc>
              <a:spcBef>
                <a:spcPct val="20000"/>
              </a:spcBef>
              <a:spcAft>
                <a:spcPct val="0"/>
              </a:spcAft>
              <a:buClr>
                <a:srgbClr val="99FF66"/>
              </a:buClr>
              <a:buSzTx/>
              <a:buFont typeface="Wingdings" panose="05000000000000000000" pitchFamily="2" charset="2"/>
              <a:buNone/>
              <a:tabLst/>
              <a:defRPr/>
            </a:pPr>
            <a:r>
              <a:rPr kumimoji="0" lang="uk-UA" sz="22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hlinkClick r:id="rId2"/>
              </a:rPr>
              <a:t> </a:t>
            </a:r>
            <a:r>
              <a:rPr kumimoji="0" lang="uk-UA" sz="22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У вересні 1938 року вступив на філологічний факультет Харківського державного університету. Через багато років письменник згадував: «Коли я переступив поріг університету, у всьому місті, гадаю, не було людини, щасливішої за мене, здійснилася заповітна мрія: з радісним завмиранням серця ступив я в цей сонячний храм науки…»</a:t>
            </a:r>
          </a:p>
          <a:p>
            <a:pPr marL="342900" marR="0" lvl="0" indent="-342900" algn="l" defTabSz="914400" rtl="0" eaLnBrk="1" fontAlgn="base" latinLnBrk="0" hangingPunct="1">
              <a:lnSpc>
                <a:spcPct val="80000"/>
              </a:lnSpc>
              <a:spcBef>
                <a:spcPct val="20000"/>
              </a:spcBef>
              <a:spcAft>
                <a:spcPct val="0"/>
              </a:spcAft>
              <a:buClr>
                <a:srgbClr val="99FF66"/>
              </a:buClr>
              <a:buSzTx/>
              <a:buFont typeface="Wingdings" panose="05000000000000000000" pitchFamily="2" charset="2"/>
              <a:buNone/>
              <a:tabLst/>
              <a:defRPr/>
            </a:pPr>
            <a:r>
              <a:rPr kumimoji="0" lang="uk-UA" sz="22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Ранні оповідання й повісті («Черешні цвітуть», «Іван Мостовий» тощо) Гончар присвятив людям, яких добре знав, з якими не раз стрічався в житті. 1936 р., коли почалася громадянська війна в Іспанії, молодий Гончар гаряче мріяв потрапити в саму гущу тих подій. Цьому бажанню тоді не судилося збутися, але через п'ять років він таки «кинув синій портфель» і разом з іншими студентами Харківського університету пішов добровольцем на фронт.</a:t>
            </a:r>
          </a:p>
        </p:txBody>
      </p:sp>
      <p:pic>
        <p:nvPicPr>
          <p:cNvPr id="3" name="Рисунок 2"/>
          <p:cNvPicPr>
            <a:picLocks noChangeAspect="1"/>
          </p:cNvPicPr>
          <p:nvPr/>
        </p:nvPicPr>
        <p:blipFill>
          <a:blip r:embed="rId3"/>
          <a:stretch>
            <a:fillRect/>
          </a:stretch>
        </p:blipFill>
        <p:spPr>
          <a:xfrm>
            <a:off x="8141896" y="547626"/>
            <a:ext cx="3895725" cy="581025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547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Rot="1" noChangeArrowheads="1"/>
          </p:cNvSpPr>
          <p:nvPr/>
        </p:nvSpPr>
        <p:spPr>
          <a:xfrm>
            <a:off x="250825" y="333375"/>
            <a:ext cx="5329238" cy="6121400"/>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nSpc>
                <a:spcPct val="80000"/>
              </a:lnSpc>
              <a:buFont typeface="Wingdings" panose="05000000000000000000" pitchFamily="2" charset="2"/>
              <a:buNone/>
            </a:pPr>
            <a:r>
              <a:rPr lang="uk-UA" sz="1900" dirty="0" smtClean="0"/>
              <a:t>        У червні 1941 р. </a:t>
            </a:r>
            <a:r>
              <a:rPr lang="uk-UA" sz="1900" dirty="0" err="1" smtClean="0"/>
              <a:t>О.Гончар</a:t>
            </a:r>
            <a:r>
              <a:rPr lang="uk-UA" sz="1900" dirty="0" smtClean="0"/>
              <a:t> у складі студентського батальйону пішов добровольцем на фронт. Про долю цього батальйону письменник написав у романі «Людина і зброя», за який був нагороджений державною премією ім. Т. Шевченка. Воєнні умови (він був старшим сержантом, старшиною мінометної батареї) не дуже сприятливі для творчості. Але й за таких нелегких обставин О. Гончар не розлучався з олівцем та блокнотом.     </a:t>
            </a:r>
          </a:p>
          <a:p>
            <a:pPr>
              <a:lnSpc>
                <a:spcPct val="80000"/>
              </a:lnSpc>
              <a:buFont typeface="Wingdings" panose="05000000000000000000" pitchFamily="2" charset="2"/>
              <a:buNone/>
            </a:pPr>
            <a:r>
              <a:rPr lang="uk-UA" sz="1900" dirty="0" smtClean="0"/>
              <a:t>       Вірші, що народжувалися в перервах між боями, сам письменник назве згодом «конспектами почуттів», «поетичними чернетками для майбутніх творів». Сьогоднішнє прочитання їх переконує, що це справді так. Ліричний герой «Атаки», «Думи про Батьківщину», «Братів» та інших фронтових поезій Гончара духовно, </a:t>
            </a:r>
            <a:r>
              <a:rPr lang="uk-UA" sz="1900" dirty="0" err="1" smtClean="0"/>
              <a:t>емоційно</a:t>
            </a:r>
            <a:r>
              <a:rPr lang="uk-UA" sz="1900" dirty="0" smtClean="0"/>
              <a:t> близький до героїв повоєнних його романів і новел, передусім «Прапороносців».</a:t>
            </a:r>
          </a:p>
          <a:p>
            <a:pPr>
              <a:lnSpc>
                <a:spcPct val="80000"/>
              </a:lnSpc>
              <a:buFont typeface="Wingdings" panose="05000000000000000000" pitchFamily="2" charset="2"/>
              <a:buNone/>
            </a:pPr>
            <a:endParaRPr lang="uk-UA" sz="1900" dirty="0"/>
          </a:p>
        </p:txBody>
      </p:sp>
      <p:grpSp>
        <p:nvGrpSpPr>
          <p:cNvPr id="7" name="Группа 6"/>
          <p:cNvGrpSpPr/>
          <p:nvPr/>
        </p:nvGrpSpPr>
        <p:grpSpPr>
          <a:xfrm>
            <a:off x="7574890" y="549274"/>
            <a:ext cx="3932299" cy="5281510"/>
            <a:chOff x="6102350" y="549274"/>
            <a:chExt cx="3041650" cy="4283444"/>
          </a:xfrm>
        </p:grpSpPr>
        <p:pic>
          <p:nvPicPr>
            <p:cNvPr id="5" name="Picture 5" descr="200px-%D0%93%D0%BE%D0%BD%D1%87%D0%B0%D1%80_%D0%9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549274"/>
              <a:ext cx="2380074" cy="363602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6102350" y="4001721"/>
              <a:ext cx="30416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uk-UA" sz="1500" dirty="0"/>
                <a:t>Олесь Гончар — студент Харківського університету, </a:t>
              </a:r>
              <a:r>
                <a:rPr lang="uk-UA" sz="1500" dirty="0" smtClean="0"/>
                <a:t>1938</a:t>
              </a:r>
              <a:r>
                <a:rPr lang="uk-UA" sz="1500" dirty="0"/>
                <a:t> р.</a:t>
              </a:r>
              <a:r>
                <a:rPr lang="uk-UA" dirty="0"/>
                <a:t> </a:t>
              </a:r>
            </a:p>
          </p:txBody>
        </p:sp>
      </p:gr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28739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Rot="1" noChangeArrowheads="1"/>
          </p:cNvSpPr>
          <p:nvPr/>
        </p:nvSpPr>
        <p:spPr bwMode="auto">
          <a:xfrm>
            <a:off x="468313" y="476250"/>
            <a:ext cx="5588103" cy="597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Font typeface="Wingdings" panose="05000000000000000000"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anose="05000000000000000000" pitchFamily="2" charset="2"/>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80000"/>
              </a:lnSpc>
              <a:spcBef>
                <a:spcPct val="20000"/>
              </a:spcBef>
              <a:spcAft>
                <a:spcPct val="0"/>
              </a:spcAft>
              <a:buClr>
                <a:srgbClr val="99FF66"/>
              </a:buClr>
              <a:buSzTx/>
              <a:buFont typeface="Wingdings" panose="05000000000000000000" pitchFamily="2" charset="2"/>
              <a:buNone/>
              <a:tabLst/>
              <a:defRPr/>
            </a:pPr>
            <a:r>
              <a:rPr kumimoji="0" lang="uk-UA" sz="20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a:t>
            </a:r>
            <a:r>
              <a:rPr kumimoji="0" lang="uk-UA" sz="18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Робота над «Прапороносцями» тривала три повоєнних роки у місті Дніпропетровськ, де він жив у районі </a:t>
            </a:r>
            <a:r>
              <a:rPr kumimoji="0" lang="uk-UA" sz="1800" b="0" i="0" u="none" strike="noStrike" kern="1200" cap="none" spc="0" normalizeH="0" baseline="0" noProof="0" dirty="0" err="1" smtClean="0">
                <a:ln>
                  <a:noFill/>
                </a:ln>
                <a:solidFill>
                  <a:srgbClr val="FFFFFF"/>
                </a:solidFill>
                <a:effectLst>
                  <a:outerShdw blurRad="38100" dist="38100" dir="2700000" algn="tl">
                    <a:srgbClr val="000000"/>
                  </a:outerShdw>
                </a:effectLst>
                <a:uLnTx/>
                <a:uFillTx/>
                <a:latin typeface="Arial"/>
                <a:cs typeface="Arial"/>
              </a:rPr>
              <a:t>Ломівка</a:t>
            </a:r>
            <a:r>
              <a:rPr kumimoji="0" lang="uk-UA" sz="18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в домі у своєї сестри, що ще досі проживає там (2013 р.). В цей час, правда, Олесь Гончар публікує ще кілька новел і повість «Земля гуде», завершує навчання в ВНЗ (Дніпропетровський університет, 1946), але головним підсумком цих років стає трилогія «Прапороносці».</a:t>
            </a:r>
            <a:r>
              <a:rPr kumimoji="0" lang="uk-UA" sz="18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hlinkClick r:id="rId2" tooltip="Збільшити"/>
              </a:rPr>
              <a:t> </a:t>
            </a:r>
            <a:endParaRPr kumimoji="0" lang="uk-UA" sz="18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endParaRPr>
          </a:p>
          <a:p>
            <a:pPr marL="342900" marR="0" lvl="0" indent="-342900" algn="l" defTabSz="914400" rtl="0" eaLnBrk="1" fontAlgn="base" latinLnBrk="0" hangingPunct="1">
              <a:lnSpc>
                <a:spcPct val="80000"/>
              </a:lnSpc>
              <a:spcBef>
                <a:spcPct val="20000"/>
              </a:spcBef>
              <a:spcAft>
                <a:spcPct val="0"/>
              </a:spcAft>
              <a:buClr>
                <a:srgbClr val="99FF66"/>
              </a:buClr>
              <a:buSzTx/>
              <a:buFont typeface="Wingdings" panose="05000000000000000000" pitchFamily="2" charset="2"/>
              <a:buNone/>
              <a:tabLst/>
              <a:defRPr/>
            </a:pPr>
            <a:r>
              <a:rPr kumimoji="0" lang="uk-UA" sz="18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На сторінках журналу «Вітчизна», а згодом і окремим виданням з'явилися всі три частини роману («Альпи», 1946; «Голубий Дунай», 1947; «Злата Прага», 1948). Високу оцінку творові, відзначеному двома Сталінськими преміями, дали тоді Юрій Яновський, Павло Тичина, Олександр Фадєєв, Остап Вишня.</a:t>
            </a:r>
          </a:p>
          <a:p>
            <a:pPr marL="342900" marR="0" lvl="0" indent="-342900" algn="l" defTabSz="914400" rtl="0" eaLnBrk="1" fontAlgn="base" latinLnBrk="0" hangingPunct="1">
              <a:lnSpc>
                <a:spcPct val="80000"/>
              </a:lnSpc>
              <a:spcBef>
                <a:spcPct val="20000"/>
              </a:spcBef>
              <a:spcAft>
                <a:spcPct val="0"/>
              </a:spcAft>
              <a:buClr>
                <a:srgbClr val="99FF66"/>
              </a:buClr>
              <a:buSzTx/>
              <a:buFont typeface="Wingdings" panose="05000000000000000000" pitchFamily="2" charset="2"/>
              <a:buNone/>
              <a:tabLst/>
              <a:defRPr/>
            </a:pPr>
            <a:r>
              <a:rPr kumimoji="0" lang="uk-UA" sz="18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У 1959–1971 роках Олесь Гончар — голова правління Спілки письменників України, у 1959–1986 роках — секретар правління Спілки письменників СРСР.</a:t>
            </a:r>
          </a:p>
          <a:p>
            <a:pPr marL="342900" marR="0" lvl="0" indent="-342900" algn="l" defTabSz="914400" rtl="0" eaLnBrk="1" fontAlgn="base" latinLnBrk="0" hangingPunct="1">
              <a:lnSpc>
                <a:spcPct val="80000"/>
              </a:lnSpc>
              <a:spcBef>
                <a:spcPct val="20000"/>
              </a:spcBef>
              <a:spcAft>
                <a:spcPct val="0"/>
              </a:spcAft>
              <a:buClr>
                <a:srgbClr val="99FF66"/>
              </a:buClr>
              <a:buSzTx/>
              <a:buFont typeface="Wingdings" panose="05000000000000000000" pitchFamily="2" charset="2"/>
              <a:buNone/>
              <a:tabLst/>
              <a:defRPr/>
            </a:pPr>
            <a:r>
              <a:rPr kumimoji="0" lang="uk-UA" sz="18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Від 1973 р. — голова Українського республіканського комітету захисту миру, член Всесвітньої Ради Миру, академік Академії наук України.</a:t>
            </a:r>
          </a:p>
        </p:txBody>
      </p:sp>
      <p:grpSp>
        <p:nvGrpSpPr>
          <p:cNvPr id="5" name="Группа 4"/>
          <p:cNvGrpSpPr/>
          <p:nvPr/>
        </p:nvGrpSpPr>
        <p:grpSpPr>
          <a:xfrm>
            <a:off x="6899564" y="765175"/>
            <a:ext cx="4170899" cy="4595913"/>
            <a:chOff x="5724525" y="765175"/>
            <a:chExt cx="3529013" cy="3906919"/>
          </a:xfrm>
        </p:grpSpPr>
        <p:pic>
          <p:nvPicPr>
            <p:cNvPr id="3" name="Picture 5" descr="210px-%D0%9E%D0%BB%D0%B5%D1%81%D1%8C-%D0%93%D0%BE%D0%BD%D1%87%D0%B0%D1%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765175"/>
              <a:ext cx="3203575" cy="28686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a:spLocks noChangeArrowheads="1"/>
            </p:cNvSpPr>
            <p:nvPr/>
          </p:nvSpPr>
          <p:spPr bwMode="auto">
            <a:xfrm>
              <a:off x="5724525" y="4122657"/>
              <a:ext cx="3529013" cy="54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uk-UA" dirty="0">
                  <a:solidFill>
                    <a:srgbClr val="FFFFFF"/>
                  </a:solidFill>
                  <a:latin typeface="Arial" panose="020B0604020202020204" pitchFamily="34" charset="0"/>
                  <a:cs typeface="Arial" panose="020B0604020202020204" pitchFamily="34" charset="0"/>
                </a:rPr>
                <a:t>Надгробок Олеся Гончара </a:t>
              </a:r>
              <a:r>
                <a:rPr lang="uk-UA" dirty="0" smtClean="0">
                  <a:solidFill>
                    <a:srgbClr val="FFFFFF"/>
                  </a:solidFill>
                  <a:latin typeface="Arial" panose="020B0604020202020204" pitchFamily="34" charset="0"/>
                  <a:cs typeface="Arial" panose="020B0604020202020204" pitchFamily="34" charset="0"/>
                </a:rPr>
                <a:t>на Байковому </a:t>
              </a:r>
              <a:r>
                <a:rPr lang="uk-UA" dirty="0">
                  <a:solidFill>
                    <a:srgbClr val="FFFFFF"/>
                  </a:solidFill>
                  <a:latin typeface="Arial" panose="020B0604020202020204" pitchFamily="34" charset="0"/>
                  <a:cs typeface="Arial" panose="020B0604020202020204" pitchFamily="34" charset="0"/>
                </a:rPr>
                <a:t>цвинтарі в Києві </a:t>
              </a:r>
            </a:p>
          </p:txBody>
        </p:sp>
      </p:gr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06779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Rot="1" noChangeArrowheads="1"/>
          </p:cNvSpPr>
          <p:nvPr/>
        </p:nvSpPr>
        <p:spPr bwMode="auto">
          <a:xfrm>
            <a:off x="154379" y="273999"/>
            <a:ext cx="11899076"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Font typeface="Wingdings" panose="05000000000000000000"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anose="05000000000000000000" pitchFamily="2" charset="2"/>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80000"/>
              </a:lnSpc>
              <a:spcBef>
                <a:spcPct val="20000"/>
              </a:spcBef>
              <a:spcAft>
                <a:spcPct val="0"/>
              </a:spcAft>
              <a:buClr>
                <a:srgbClr val="99FF66"/>
              </a:buClr>
              <a:buSzTx/>
              <a:buFont typeface="Wingdings" panose="05000000000000000000" pitchFamily="2" charset="2"/>
              <a:buChar char="§"/>
              <a:tabLst/>
              <a:defRPr/>
            </a:pPr>
            <a:r>
              <a:rPr kumimoji="0" lang="uk-UA" sz="17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Письменник Володимир Яворівський у 1980 році написав, що до шістдесяти років Гончар зміг</a:t>
            </a:r>
          </a:p>
          <a:p>
            <a:pPr marL="742950" marR="0" lvl="1" indent="-285750" algn="l" defTabSz="914400" rtl="0" eaLnBrk="1" fontAlgn="base" latinLnBrk="0" hangingPunct="1">
              <a:lnSpc>
                <a:spcPct val="80000"/>
              </a:lnSpc>
              <a:spcBef>
                <a:spcPct val="20000"/>
              </a:spcBef>
              <a:spcAft>
                <a:spcPct val="0"/>
              </a:spcAft>
              <a:buClr>
                <a:srgbClr val="00CC00"/>
              </a:buClr>
              <a:buSzTx/>
              <a:buFont typeface="Wingdings" panose="05000000000000000000" pitchFamily="2" charset="2"/>
              <a:buChar char="§"/>
              <a:tabLst/>
              <a:defRPr/>
            </a:pPr>
            <a:r>
              <a:rPr kumimoji="0" lang="uk-UA" sz="1700" b="0" i="1"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досягти виключно всього, чого </a:t>
            </a:r>
            <a:r>
              <a:rPr kumimoji="0" lang="uk-UA" sz="1700" b="0" i="1" u="none" strike="noStrike" kern="1200" cap="none" spc="0" normalizeH="0" baseline="0" noProof="0" dirty="0" err="1" smtClean="0">
                <a:ln>
                  <a:noFill/>
                </a:ln>
                <a:solidFill>
                  <a:srgbClr val="FFFFFF"/>
                </a:solidFill>
                <a:effectLst>
                  <a:outerShdw blurRad="38100" dist="38100" dir="2700000" algn="tl">
                    <a:srgbClr val="000000"/>
                  </a:outerShdw>
                </a:effectLst>
                <a:uLnTx/>
                <a:uFillTx/>
                <a:latin typeface="Arial"/>
                <a:cs typeface="Arial"/>
              </a:rPr>
              <a:t>спроможен</a:t>
            </a:r>
            <a:r>
              <a:rPr kumimoji="0" lang="uk-UA" sz="1700" b="0" i="1"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досягти письменник на високому перевалі життя в нашій країні: бути Героєм Соціалістичної праці, бути депутатом Верховної Ради СРСР… Бути кандидатом у члени Центрального Комітету КПРС (брати участь у розв’язанні усіх </a:t>
            </a:r>
            <a:r>
              <a:rPr kumimoji="0" lang="uk-UA" sz="1700" b="0" i="1" u="none" strike="noStrike" kern="1200" cap="none" spc="0" normalizeH="0" baseline="0" noProof="0" dirty="0" err="1" smtClean="0">
                <a:ln>
                  <a:noFill/>
                </a:ln>
                <a:solidFill>
                  <a:srgbClr val="FFFFFF"/>
                </a:solidFill>
                <a:effectLst>
                  <a:outerShdw blurRad="38100" dist="38100" dir="2700000" algn="tl">
                    <a:srgbClr val="000000"/>
                  </a:outerShdw>
                </a:effectLst>
                <a:uLnTx/>
                <a:uFillTx/>
                <a:latin typeface="Arial"/>
                <a:cs typeface="Arial"/>
              </a:rPr>
              <a:t>найглобальніших</a:t>
            </a:r>
            <a:r>
              <a:rPr kumimoji="0" lang="uk-UA" sz="1700" b="0" i="1"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проблем, які вирішуються не лише в країні, а й на планеті!)</a:t>
            </a:r>
            <a:endParaRPr kumimoji="0" lang="uk-UA" sz="17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endParaRPr>
          </a:p>
          <a:p>
            <a:pPr marL="342900" marR="0" lvl="0" indent="-342900" algn="l" defTabSz="914400" rtl="0" eaLnBrk="1" fontAlgn="base" latinLnBrk="0" hangingPunct="1">
              <a:lnSpc>
                <a:spcPct val="80000"/>
              </a:lnSpc>
              <a:spcBef>
                <a:spcPct val="20000"/>
              </a:spcBef>
              <a:spcAft>
                <a:spcPct val="0"/>
              </a:spcAft>
              <a:buClr>
                <a:srgbClr val="99FF66"/>
              </a:buClr>
              <a:buSzTx/>
              <a:buFont typeface="Wingdings" panose="05000000000000000000" pitchFamily="2" charset="2"/>
              <a:buChar char="§"/>
              <a:tabLst/>
              <a:defRPr/>
            </a:pPr>
            <a:r>
              <a:rPr kumimoji="0" lang="uk-UA" sz="17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Працю на ниві художньої прози Олесь Гончар постійно поєднує з літературно-критичною творчістю. Почавши ще в студентські роки з досліджень поетики Михайла Коцюбинського і Василя Стефаника, він згодом створив десятки статей, які вже публікувалися в трьох окремих книгах («Про наше письменство», 1972; «О </a:t>
            </a:r>
            <a:r>
              <a:rPr kumimoji="0" lang="uk-UA" sz="1700" b="0" i="0" u="none" strike="noStrike" kern="1200" cap="none" spc="0" normalizeH="0" baseline="0" noProof="0" dirty="0" err="1" smtClean="0">
                <a:ln>
                  <a:noFill/>
                </a:ln>
                <a:solidFill>
                  <a:srgbClr val="FFFFFF"/>
                </a:solidFill>
                <a:effectLst>
                  <a:outerShdw blurRad="38100" dist="38100" dir="2700000" algn="tl">
                    <a:srgbClr val="000000"/>
                  </a:outerShdw>
                </a:effectLst>
                <a:uLnTx/>
                <a:uFillTx/>
                <a:latin typeface="Arial"/>
                <a:cs typeface="Arial"/>
              </a:rPr>
              <a:t>тех</a:t>
            </a:r>
            <a:r>
              <a:rPr kumimoji="0" lang="uk-UA" sz="17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a:t>
            </a:r>
            <a:r>
              <a:rPr kumimoji="0" lang="uk-UA" sz="1700" b="0" i="0" u="none" strike="noStrike" kern="1200" cap="none" spc="0" normalizeH="0" baseline="0" noProof="0" dirty="0" err="1" smtClean="0">
                <a:ln>
                  <a:noFill/>
                </a:ln>
                <a:solidFill>
                  <a:srgbClr val="FFFFFF"/>
                </a:solidFill>
                <a:effectLst>
                  <a:outerShdw blurRad="38100" dist="38100" dir="2700000" algn="tl">
                    <a:srgbClr val="000000"/>
                  </a:outerShdw>
                </a:effectLst>
                <a:uLnTx/>
                <a:uFillTx/>
                <a:latin typeface="Arial"/>
                <a:cs typeface="Arial"/>
              </a:rPr>
              <a:t>кто</a:t>
            </a:r>
            <a:r>
              <a:rPr kumimoji="0" lang="uk-UA" sz="17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a:t>
            </a:r>
            <a:r>
              <a:rPr kumimoji="0" lang="uk-UA" sz="1700" b="0" i="0" u="none" strike="noStrike" kern="1200" cap="none" spc="0" normalizeH="0" baseline="0" noProof="0" dirty="0" err="1" smtClean="0">
                <a:ln>
                  <a:noFill/>
                </a:ln>
                <a:solidFill>
                  <a:srgbClr val="FFFFFF"/>
                </a:solidFill>
                <a:effectLst>
                  <a:outerShdw blurRad="38100" dist="38100" dir="2700000" algn="tl">
                    <a:srgbClr val="000000"/>
                  </a:outerShdw>
                </a:effectLst>
                <a:uLnTx/>
                <a:uFillTx/>
                <a:latin typeface="Arial"/>
                <a:cs typeface="Arial"/>
              </a:rPr>
              <a:t>дорог</a:t>
            </a:r>
            <a:r>
              <a:rPr kumimoji="0" lang="uk-UA" sz="17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1978; «Письменницькі роздуми», 1980) та входили частково до шеститомного зібрання творів письменника. Твори Гончара перекладалися на 67 мов, а творчий досвід письменника засвоюється і вітчизняними, і зарубіжними майстрами слова.</a:t>
            </a:r>
          </a:p>
          <a:p>
            <a:pPr marL="342900" marR="0" lvl="0" indent="-342900" algn="l" defTabSz="914400" rtl="0" eaLnBrk="1" fontAlgn="base" latinLnBrk="0" hangingPunct="1">
              <a:lnSpc>
                <a:spcPct val="80000"/>
              </a:lnSpc>
              <a:spcBef>
                <a:spcPct val="20000"/>
              </a:spcBef>
              <a:spcAft>
                <a:spcPct val="0"/>
              </a:spcAft>
              <a:buClr>
                <a:srgbClr val="99FF66"/>
              </a:buClr>
              <a:buSzTx/>
              <a:buFont typeface="Wingdings" panose="05000000000000000000" pitchFamily="2" charset="2"/>
              <a:buChar char="§"/>
              <a:tabLst/>
              <a:defRPr/>
            </a:pPr>
            <a:r>
              <a:rPr kumimoji="0" lang="uk-UA" sz="17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Нагороджений багатьма орденами та медалями. Помер 14 липня 1995 року. Похований на Байковому цвинтарі.</a:t>
            </a:r>
          </a:p>
          <a:p>
            <a:pPr marL="342900" marR="0" lvl="0" indent="-342900" algn="l" defTabSz="914400" rtl="0" eaLnBrk="1" fontAlgn="base" latinLnBrk="0" hangingPunct="1">
              <a:lnSpc>
                <a:spcPct val="80000"/>
              </a:lnSpc>
              <a:spcBef>
                <a:spcPct val="20000"/>
              </a:spcBef>
              <a:spcAft>
                <a:spcPct val="0"/>
              </a:spcAft>
              <a:buClr>
                <a:srgbClr val="99FF66"/>
              </a:buClr>
              <a:buSzTx/>
              <a:buFont typeface="Wingdings" panose="05000000000000000000" pitchFamily="2" charset="2"/>
              <a:buChar char="§"/>
              <a:tabLst/>
              <a:defRPr/>
            </a:pPr>
            <a:endParaRPr kumimoji="0" lang="uk-UA" sz="17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endParaRPr>
          </a:p>
        </p:txBody>
      </p:sp>
      <p:grpSp>
        <p:nvGrpSpPr>
          <p:cNvPr id="5" name="Группа 4"/>
          <p:cNvGrpSpPr/>
          <p:nvPr/>
        </p:nvGrpSpPr>
        <p:grpSpPr>
          <a:xfrm>
            <a:off x="1711160" y="4326948"/>
            <a:ext cx="8372475" cy="2447925"/>
            <a:chOff x="468313" y="4410075"/>
            <a:chExt cx="8372475" cy="2447925"/>
          </a:xfrm>
        </p:grpSpPr>
        <p:pic>
          <p:nvPicPr>
            <p:cNvPr id="3" name="Picture 5" descr="Oles_Gonchar_mone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410075"/>
              <a:ext cx="4679950" cy="24479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a:spLocks noChangeArrowheads="1"/>
            </p:cNvSpPr>
            <p:nvPr/>
          </p:nvSpPr>
          <p:spPr bwMode="auto">
            <a:xfrm>
              <a:off x="5219700" y="5373688"/>
              <a:ext cx="36210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uk-UA" dirty="0">
                  <a:solidFill>
                    <a:srgbClr val="FFFFFF"/>
                  </a:solidFill>
                  <a:latin typeface="Arial" panose="020B0604020202020204" pitchFamily="34" charset="0"/>
                  <a:cs typeface="Arial" panose="020B0604020202020204" pitchFamily="34" charset="0"/>
                </a:rPr>
                <a:t>Ювілейна монета на честь Олеся Гончара </a:t>
              </a:r>
            </a:p>
          </p:txBody>
        </p:sp>
      </p:gr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41523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Rot="1" noChangeArrowheads="1"/>
          </p:cNvSpPr>
          <p:nvPr/>
        </p:nvSpPr>
        <p:spPr bwMode="auto">
          <a:xfrm>
            <a:off x="0" y="37522"/>
            <a:ext cx="121920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uk-UA" sz="4400" b="0" i="0" u="sng" strike="noStrike" kern="1200" cap="none" spc="0" normalizeH="0" baseline="0" noProof="0" dirty="0" smtClean="0">
                <a:ln>
                  <a:noFill/>
                </a:ln>
                <a:solidFill>
                  <a:schemeClr val="tx1"/>
                </a:solidFill>
                <a:effectLst>
                  <a:outerShdw blurRad="38100" dist="38100" dir="2700000" algn="tl">
                    <a:srgbClr val="000000"/>
                  </a:outerShdw>
                </a:effectLst>
                <a:uLnTx/>
                <a:uFillTx/>
                <a:latin typeface="Barocco Floral Initial" panose="02000503000000020004" pitchFamily="2" charset="0"/>
                <a:cs typeface="Arial"/>
              </a:rPr>
              <a:t>Пам'ять</a:t>
            </a:r>
            <a:br>
              <a:rPr kumimoji="0" lang="uk-UA" sz="4400" b="0" i="0" u="sng" strike="noStrike" kern="1200" cap="none" spc="0" normalizeH="0" baseline="0" noProof="0" dirty="0" smtClean="0">
                <a:ln>
                  <a:noFill/>
                </a:ln>
                <a:solidFill>
                  <a:schemeClr val="tx1"/>
                </a:solidFill>
                <a:effectLst>
                  <a:outerShdw blurRad="38100" dist="38100" dir="2700000" algn="tl">
                    <a:srgbClr val="000000"/>
                  </a:outerShdw>
                </a:effectLst>
                <a:uLnTx/>
                <a:uFillTx/>
                <a:latin typeface="Barocco Floral Initial" panose="02000503000000020004" pitchFamily="2" charset="0"/>
                <a:cs typeface="Arial"/>
              </a:rPr>
            </a:br>
            <a:endParaRPr kumimoji="0" lang="uk-UA" sz="4400" b="0" i="0" u="sng" strike="noStrike" kern="1200" cap="none" spc="0" normalizeH="0" baseline="0" noProof="0" dirty="0" smtClean="0">
              <a:ln>
                <a:noFill/>
              </a:ln>
              <a:solidFill>
                <a:schemeClr val="tx1"/>
              </a:solidFill>
              <a:effectLst>
                <a:outerShdw blurRad="38100" dist="38100" dir="2700000" algn="tl">
                  <a:srgbClr val="000000"/>
                </a:outerShdw>
              </a:effectLst>
              <a:uLnTx/>
              <a:uFillTx/>
              <a:latin typeface="Barocco Floral Initial" panose="02000503000000020004" pitchFamily="2" charset="0"/>
              <a:cs typeface="Arial"/>
            </a:endParaRPr>
          </a:p>
        </p:txBody>
      </p:sp>
      <p:sp>
        <p:nvSpPr>
          <p:cNvPr id="4" name="Rectangle 3"/>
          <p:cNvSpPr txBox="1">
            <a:spLocks noRot="1" noChangeArrowheads="1"/>
          </p:cNvSpPr>
          <p:nvPr/>
        </p:nvSpPr>
        <p:spPr bwMode="auto">
          <a:xfrm>
            <a:off x="323850" y="908050"/>
            <a:ext cx="4670425" cy="583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Font typeface="Wingdings" panose="05000000000000000000"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anose="05000000000000000000" pitchFamily="2" charset="2"/>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80000"/>
              </a:lnSpc>
              <a:spcBef>
                <a:spcPct val="20000"/>
              </a:spcBef>
              <a:spcAft>
                <a:spcPct val="0"/>
              </a:spcAft>
              <a:buClr>
                <a:srgbClr val="99FF66"/>
              </a:buClr>
              <a:buSzTx/>
              <a:buFont typeface="Wingdings" panose="05000000000000000000" pitchFamily="2" charset="2"/>
              <a:buNone/>
              <a:tabLst/>
              <a:defRPr/>
            </a:pPr>
            <a:r>
              <a:rPr kumimoji="0" lang="uk-UA" sz="20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У селі Сухе Кобеляцького району Полтавської області 28 серпня 2000 було відкрито Державний літературно-меморіальний музей-садибу Олеся Гончара. Щорічно, 3 квітня та 14 липня у музеї проводяться літературно-музичні вечори пам'яті письменника.</a:t>
            </a:r>
          </a:p>
          <a:p>
            <a:pPr marL="342900" marR="0" lvl="0" indent="-342900" algn="l" defTabSz="914400" rtl="0" eaLnBrk="1" fontAlgn="base" latinLnBrk="0" hangingPunct="1">
              <a:lnSpc>
                <a:spcPct val="80000"/>
              </a:lnSpc>
              <a:spcBef>
                <a:spcPct val="20000"/>
              </a:spcBef>
              <a:spcAft>
                <a:spcPct val="0"/>
              </a:spcAft>
              <a:buClr>
                <a:srgbClr val="99FF66"/>
              </a:buClr>
              <a:buSzTx/>
              <a:buFont typeface="Wingdings" panose="05000000000000000000" pitchFamily="2" charset="2"/>
              <a:buNone/>
              <a:tabLst/>
              <a:defRPr/>
            </a:pPr>
            <a:r>
              <a:rPr kumimoji="0" lang="uk-UA" sz="20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Іменем Олеся Гончара названі:</a:t>
            </a:r>
          </a:p>
          <a:p>
            <a:pPr marL="342900" marR="0" lvl="0" indent="-342900" algn="l" defTabSz="914400" rtl="0" eaLnBrk="1" fontAlgn="base" latinLnBrk="0" hangingPunct="1">
              <a:lnSpc>
                <a:spcPct val="80000"/>
              </a:lnSpc>
              <a:spcBef>
                <a:spcPct val="20000"/>
              </a:spcBef>
              <a:spcAft>
                <a:spcPct val="0"/>
              </a:spcAft>
              <a:buClr>
                <a:srgbClr val="99FF66"/>
              </a:buClr>
              <a:buSzTx/>
              <a:buFont typeface="Wingdings" panose="05000000000000000000" pitchFamily="2" charset="2"/>
              <a:buNone/>
              <a:tabLst/>
              <a:defRPr/>
            </a:pPr>
            <a:r>
              <a:rPr kumimoji="0" lang="uk-UA" sz="20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вулиці у містах України:</a:t>
            </a:r>
          </a:p>
          <a:p>
            <a:pPr marL="742950" marR="0" lvl="1" indent="-285750" algn="l" defTabSz="914400" rtl="0" eaLnBrk="1" fontAlgn="base" latinLnBrk="0" hangingPunct="1">
              <a:lnSpc>
                <a:spcPct val="80000"/>
              </a:lnSpc>
              <a:spcBef>
                <a:spcPct val="20000"/>
              </a:spcBef>
              <a:spcAft>
                <a:spcPct val="0"/>
              </a:spcAft>
              <a:buClr>
                <a:srgbClr val="00CC00"/>
              </a:buClr>
              <a:buSzTx/>
              <a:buFont typeface="Wingdings" panose="05000000000000000000" pitchFamily="2" charset="2"/>
              <a:buChar char="§"/>
              <a:tabLst/>
              <a:defRPr/>
            </a:pPr>
            <a:r>
              <a:rPr kumimoji="0" lang="uk-UA" sz="20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вулиця в Києві</a:t>
            </a:r>
          </a:p>
          <a:p>
            <a:pPr marL="742950" marR="0" lvl="1" indent="-285750" algn="l" defTabSz="914400" rtl="0" eaLnBrk="1" fontAlgn="base" latinLnBrk="0" hangingPunct="1">
              <a:lnSpc>
                <a:spcPct val="80000"/>
              </a:lnSpc>
              <a:spcBef>
                <a:spcPct val="20000"/>
              </a:spcBef>
              <a:spcAft>
                <a:spcPct val="0"/>
              </a:spcAft>
              <a:buClr>
                <a:srgbClr val="00CC00"/>
              </a:buClr>
              <a:buSzTx/>
              <a:buFont typeface="Wingdings" panose="05000000000000000000" pitchFamily="2" charset="2"/>
              <a:buChar char="§"/>
              <a:tabLst/>
              <a:defRPr/>
            </a:pPr>
            <a:r>
              <a:rPr kumimoji="0" lang="uk-UA" sz="20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вулиця в Дніпропетровську, до 2003 р. — вул. Кірова, раніше — Цегельна, Полтавська</a:t>
            </a:r>
          </a:p>
          <a:p>
            <a:pPr marL="742950" marR="0" lvl="1" indent="-285750" algn="l" defTabSz="914400" rtl="0" eaLnBrk="1" fontAlgn="base" latinLnBrk="0" hangingPunct="1">
              <a:lnSpc>
                <a:spcPct val="80000"/>
              </a:lnSpc>
              <a:spcBef>
                <a:spcPct val="20000"/>
              </a:spcBef>
              <a:spcAft>
                <a:spcPct val="0"/>
              </a:spcAft>
              <a:buClr>
                <a:srgbClr val="00CC00"/>
              </a:buClr>
              <a:buSzTx/>
              <a:buFont typeface="Wingdings" panose="05000000000000000000" pitchFamily="2" charset="2"/>
              <a:buChar char="§"/>
              <a:tabLst/>
              <a:defRPr/>
            </a:pPr>
            <a:r>
              <a:rPr kumimoji="0" lang="uk-UA" sz="20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вулиця Олеся Гончара в Івано-Франківську</a:t>
            </a:r>
          </a:p>
          <a:p>
            <a:pPr marL="342900" marR="0" lvl="0" indent="-342900" algn="l" defTabSz="914400" rtl="0" eaLnBrk="1" fontAlgn="base" latinLnBrk="0" hangingPunct="1">
              <a:lnSpc>
                <a:spcPct val="80000"/>
              </a:lnSpc>
              <a:spcBef>
                <a:spcPct val="20000"/>
              </a:spcBef>
              <a:spcAft>
                <a:spcPct val="0"/>
              </a:spcAft>
              <a:buClr>
                <a:srgbClr val="99FF66"/>
              </a:buClr>
              <a:buSzTx/>
              <a:buFont typeface="Wingdings" panose="05000000000000000000" pitchFamily="2" charset="2"/>
              <a:buNone/>
              <a:tabLst/>
              <a:defRPr/>
            </a:pPr>
            <a:r>
              <a:rPr kumimoji="0" lang="uk-UA" sz="20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школа № 76 у м. Києві</a:t>
            </a:r>
          </a:p>
          <a:p>
            <a:pPr marL="342900" marR="0" lvl="0" indent="-342900" algn="l" defTabSz="914400" rtl="0" eaLnBrk="1" fontAlgn="base" latinLnBrk="0" hangingPunct="1">
              <a:lnSpc>
                <a:spcPct val="80000"/>
              </a:lnSpc>
              <a:spcBef>
                <a:spcPct val="20000"/>
              </a:spcBef>
              <a:spcAft>
                <a:spcPct val="0"/>
              </a:spcAft>
              <a:buClr>
                <a:srgbClr val="99FF66"/>
              </a:buClr>
              <a:buSzTx/>
              <a:buFont typeface="Wingdings" panose="05000000000000000000" pitchFamily="2" charset="2"/>
              <a:buNone/>
              <a:tabLst/>
              <a:defRPr/>
            </a:pPr>
            <a:r>
              <a:rPr kumimoji="0" lang="uk-UA" sz="2000" b="0"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Дніпропетровський національний університет.</a:t>
            </a:r>
          </a:p>
        </p:txBody>
      </p:sp>
      <p:grpSp>
        <p:nvGrpSpPr>
          <p:cNvPr id="7" name="Группа 6"/>
          <p:cNvGrpSpPr/>
          <p:nvPr/>
        </p:nvGrpSpPr>
        <p:grpSpPr>
          <a:xfrm>
            <a:off x="8444881" y="753485"/>
            <a:ext cx="3589338" cy="5833618"/>
            <a:chOff x="8444881" y="753485"/>
            <a:chExt cx="3589338" cy="5833618"/>
          </a:xfrm>
        </p:grpSpPr>
        <p:sp>
          <p:nvSpPr>
            <p:cNvPr id="5" name="Rectangle 4"/>
            <p:cNvSpPr>
              <a:spLocks noChangeArrowheads="1"/>
            </p:cNvSpPr>
            <p:nvPr/>
          </p:nvSpPr>
          <p:spPr bwMode="auto">
            <a:xfrm>
              <a:off x="8444881" y="5671116"/>
              <a:ext cx="358933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uk-UA" dirty="0">
                  <a:latin typeface="Arial" panose="020B0604020202020204" pitchFamily="34" charset="0"/>
                  <a:cs typeface="Arial" panose="020B0604020202020204" pitchFamily="34" charset="0"/>
                </a:rPr>
                <a:t>Меморіальна дошка О. Гончару на будинку письменників </a:t>
              </a:r>
              <a:r>
                <a:rPr lang="uk-UA" dirty="0" err="1">
                  <a:latin typeface="Arial" panose="020B0604020202020204" pitchFamily="34" charset="0"/>
                  <a:cs typeface="Arial" panose="020B0604020202020204" pitchFamily="34" charset="0"/>
                </a:rPr>
                <a:t>Роліт</a:t>
              </a:r>
              <a:r>
                <a:rPr lang="uk-UA" dirty="0">
                  <a:latin typeface="Arial" panose="020B0604020202020204" pitchFamily="34" charset="0"/>
                  <a:cs typeface="Arial" panose="020B0604020202020204" pitchFamily="34" charset="0"/>
                </a:rPr>
                <a:t> у Києві </a:t>
              </a:r>
            </a:p>
          </p:txBody>
        </p:sp>
        <p:pic>
          <p:nvPicPr>
            <p:cNvPr id="6" name="Picture 6" descr="170px-%D0%9C%D0%94_%D0%93%D0%BE%D0%BD%D1%87%D0%B0%D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4613" y="753485"/>
              <a:ext cx="3069874" cy="465966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1113979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Дамаск</Template>
  <TotalTime>69</TotalTime>
  <Words>66</Words>
  <Application>Microsoft Office PowerPoint</Application>
  <PresentationFormat>Широкоэкранный</PresentationFormat>
  <Paragraphs>35</Paragraphs>
  <Slides>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8</vt:i4>
      </vt:variant>
    </vt:vector>
  </HeadingPairs>
  <TitlesOfParts>
    <vt:vector size="14" baseType="lpstr">
      <vt:lpstr>Arial</vt:lpstr>
      <vt:lpstr>Barocco Floral Initial</vt:lpstr>
      <vt:lpstr>Bookman Old Style</vt:lpstr>
      <vt:lpstr>Rockwell</vt:lpstr>
      <vt:lpstr>Wingdings</vt:lpstr>
      <vt:lpstr>Damask</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Дима</dc:creator>
  <cp:lastModifiedBy>Дима</cp:lastModifiedBy>
  <cp:revision>6</cp:revision>
  <dcterms:created xsi:type="dcterms:W3CDTF">2014-03-31T18:03:41Z</dcterms:created>
  <dcterms:modified xsi:type="dcterms:W3CDTF">2014-03-31T19:12:56Z</dcterms:modified>
</cp:coreProperties>
</file>