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59" r:id="rId24"/>
    <p:sldId id="279" r:id="rId25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>
      <p:cViewPr varScale="1">
        <p:scale>
          <a:sx n="104" d="100"/>
          <a:sy n="104" d="100"/>
        </p:scale>
        <p:origin x="-1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B41D8-2F26-4229-B741-3E0173BEED48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04897-86A9-449B-A71C-D9920A49C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98539-DEA2-438D-B780-27F8DA743B56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411AB-E652-424D-AD7E-B4EF09C20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7D33-68A4-42B9-8B62-1E68E3D66281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2469B-81A0-44DA-AEDD-AB65FD0402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1DD0-994A-4D9B-9E49-9FA1944C015E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4EA0F-47DE-4D85-B258-A971D2097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C56CE-9B88-464C-A06D-05291F23A639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1657C-D4A4-4F30-88A5-889A57E3C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38E33-640E-4CB0-A176-AA7CE1506FAD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E94CB-CA38-4BAB-8AB3-444A88C06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EA57B-C455-40B2-A8C7-A92126658717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D888-FB4B-4784-822D-BA525D7A7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00C34-A0B6-4F7E-980D-1AD7013A3B40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3CAF7-07CF-4741-A4AC-D87431CE7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940A-1DB9-45E8-8319-36A70BF54A2F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0F7A4-C73B-4D99-BB79-2038737CE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DC223-4182-4BAE-A3BA-23344240DB80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313D-25FB-408B-8667-A78258D26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B43E-73D0-43C5-BA94-8602D89FD7BA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9D597-2F20-4581-A849-9C196BD78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B630C9-094B-4931-8B9A-FB3C41B107E0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B79FB1-A53E-4759-8233-AC68E7934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/>
              <a:t>І </a:t>
            </a:r>
            <a:r>
              <a:rPr lang="ru-RU" b="1" dirty="0" err="1"/>
              <a:t>хоч</a:t>
            </a:r>
            <a:r>
              <a:rPr lang="ru-RU" b="1" dirty="0"/>
              <a:t> Поет жив не тут, і </a:t>
            </a:r>
            <a:r>
              <a:rPr lang="ru-RU" b="1" dirty="0" err="1"/>
              <a:t>його</a:t>
            </a:r>
            <a:r>
              <a:rPr lang="ru-RU" b="1" dirty="0"/>
              <a:t> «</a:t>
            </a:r>
            <a:r>
              <a:rPr lang="ru-RU" b="1" dirty="0" err="1"/>
              <a:t>дім</a:t>
            </a:r>
            <a:r>
              <a:rPr lang="ru-RU" b="1" dirty="0"/>
              <a:t> не тут», та все-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/>
              <a:t>таки наша мета – волею </a:t>
            </a:r>
            <a:r>
              <a:rPr lang="ru-RU" b="1" dirty="0" err="1"/>
              <a:t>багатьох</a:t>
            </a:r>
            <a:r>
              <a:rPr lang="ru-RU" b="1" dirty="0"/>
              <a:t> на </a:t>
            </a:r>
            <a:r>
              <a:rPr lang="ru-RU" b="1" dirty="0" err="1"/>
              <a:t>мить</a:t>
            </a:r>
            <a:r>
              <a:rPr lang="ru-RU" b="1" dirty="0"/>
              <a:t> </a:t>
            </a:r>
            <a:r>
              <a:rPr lang="ru-RU" b="1" dirty="0" err="1"/>
              <a:t>затримати</a:t>
            </a:r>
            <a:endParaRPr lang="ru-RU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/>
              <a:t>його</a:t>
            </a:r>
            <a:r>
              <a:rPr lang="ru-RU" b="1" dirty="0"/>
              <a:t> на </a:t>
            </a:r>
            <a:r>
              <a:rPr lang="ru-RU" b="1" dirty="0" err="1"/>
              <a:t>цій</a:t>
            </a:r>
            <a:r>
              <a:rPr lang="ru-RU" b="1" dirty="0"/>
              <a:t> </a:t>
            </a:r>
            <a:r>
              <a:rPr lang="ru-RU" b="1" dirty="0" err="1"/>
              <a:t>Землі</a:t>
            </a:r>
            <a:r>
              <a:rPr lang="ru-RU" b="1" dirty="0"/>
              <a:t>, у </a:t>
            </a:r>
            <a:r>
              <a:rPr lang="ru-RU" b="1" dirty="0" err="1"/>
              <a:t>нашому</a:t>
            </a:r>
            <a:r>
              <a:rPr lang="ru-RU" b="1" dirty="0"/>
              <a:t> </a:t>
            </a:r>
            <a:r>
              <a:rPr lang="ru-RU" b="1" dirty="0" err="1"/>
              <a:t>Місті</a:t>
            </a:r>
            <a:r>
              <a:rPr lang="ru-RU" b="1" dirty="0"/>
              <a:t> і </a:t>
            </a:r>
            <a:r>
              <a:rPr lang="ru-RU" b="1" dirty="0" err="1"/>
              <a:t>саме</a:t>
            </a:r>
            <a:r>
              <a:rPr lang="ru-RU" b="1" dirty="0"/>
              <a:t> </a:t>
            </a:r>
            <a:r>
              <a:rPr lang="ru-RU" b="1" dirty="0" err="1"/>
              <a:t>тоді</a:t>
            </a:r>
            <a:r>
              <a:rPr lang="ru-RU" b="1" dirty="0"/>
              <a:t> – у де-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/>
              <a:t>сятих</a:t>
            </a:r>
            <a:r>
              <a:rPr lang="ru-RU" b="1" dirty="0"/>
              <a:t>, </a:t>
            </a:r>
            <a:r>
              <a:rPr lang="ru-RU" b="1" dirty="0" err="1"/>
              <a:t>двадцятих</a:t>
            </a:r>
            <a:r>
              <a:rPr lang="ru-RU" b="1" dirty="0"/>
              <a:t> і </a:t>
            </a:r>
            <a:r>
              <a:rPr lang="ru-RU" b="1" dirty="0" err="1"/>
              <a:t>тридцятих</a:t>
            </a:r>
            <a:r>
              <a:rPr lang="ru-RU" b="1" dirty="0"/>
              <a:t> роках XX </a:t>
            </a:r>
            <a:r>
              <a:rPr lang="ru-RU" b="1" dirty="0" err="1"/>
              <a:t>століття</a:t>
            </a:r>
            <a:r>
              <a:rPr lang="ru-RU" b="1" dirty="0"/>
              <a:t> –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/>
              <a:t>шляхетна</a:t>
            </a:r>
            <a:r>
              <a:rPr lang="ru-RU" b="1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/>
              <a:t>Ігор</a:t>
            </a:r>
            <a:r>
              <a:rPr lang="ru-RU" b="1" dirty="0"/>
              <a:t> </a:t>
            </a:r>
            <a:r>
              <a:rPr lang="ru-RU" b="1" dirty="0" err="1"/>
              <a:t>Калинець</a:t>
            </a:r>
            <a:endParaRPr lang="ru-RU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765175"/>
            <a:ext cx="48196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7438" y="2108200"/>
            <a:ext cx="1944687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613" y="2205038"/>
            <a:ext cx="2141537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2205038"/>
            <a:ext cx="21463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ПЛОЩА РИНОК,10 НАРОДНИЙ ДІМ.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У журналі «Карби. Мистецький збірник», що вийшов до 10-ліття школи </a:t>
            </a:r>
            <a:r>
              <a:rPr lang="uk-UA" dirty="0" err="1"/>
              <a:t>Новаківського</a:t>
            </a:r>
            <a:r>
              <a:rPr lang="uk-UA" dirty="0"/>
              <a:t>, Антонич помістив статтю «Національне мистецтво», на яку Асоціація звернула увагу. Володимир </a:t>
            </a:r>
            <a:r>
              <a:rPr lang="uk-UA" dirty="0" err="1"/>
              <a:t>Ласовський</a:t>
            </a:r>
            <a:r>
              <a:rPr lang="uk-UA" dirty="0"/>
              <a:t> </a:t>
            </a:r>
            <a:r>
              <a:rPr lang="uk-UA" dirty="0" smtClean="0"/>
              <a:t>у 1939 </a:t>
            </a:r>
            <a:r>
              <a:rPr lang="uk-UA" dirty="0"/>
              <a:t>р. у статті «Два обличчя Антонича» зазначає:«Мало кому відомо, що Антонич був членом АН УМ. Ця приналежність була не випадковою й мала глибший сенс. Б.-І.  Антонич буває у видавництві журналу «Карби» в центральній частині Львова, Народному домі на Театральній, будинку «Просвіти» на площі Ринок, 10.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Новітня тритомна «Історія Львова» (див. Т. 3) серед співробітників Українського товариства бібліофілів у Львові (УТБ,засноване у 1929 р.) на чолі з Євгеном Юлієм </a:t>
            </a:r>
            <a:r>
              <a:rPr lang="uk-UA" dirty="0" err="1"/>
              <a:t>Пеленським</a:t>
            </a:r>
            <a:r>
              <a:rPr lang="uk-UA" dirty="0"/>
              <a:t> та журналу «Українська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книга» як органу Бібліологічної комісії НТШ у Львові названо й Богдана Ігоря Антонича. «2 лютого 1937 УТБ провело в залі «Української бесіди» Народного дому у Львові книжковий ярмарок, що мав </a:t>
            </a:r>
            <a:r>
              <a:rPr lang="uk-UA" dirty="0" smtClean="0"/>
              <a:t>зблизити читачів </a:t>
            </a:r>
            <a:r>
              <a:rPr lang="uk-UA" dirty="0"/>
              <a:t>з письменниками, поширити книжки з автографами» – подає ця ж «Історія Львова» (С. 107-108).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284538"/>
            <a:ext cx="402113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2138" y="476250"/>
            <a:ext cx="3529012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МУЗЕЙ ОЛЕКСИ НОВАКІВСЬКОГО</a:t>
            </a:r>
            <a:br>
              <a:rPr lang="uk-UA" smtClean="0"/>
            </a:br>
            <a:r>
              <a:rPr lang="uk-UA" smtClean="0"/>
              <a:t>«КАЧИНИЙ ДІЛ»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Частий гість він помешкання  художника Олекси </a:t>
            </a:r>
            <a:r>
              <a:rPr lang="uk-UA" dirty="0" err="1"/>
              <a:t>Новаківського</a:t>
            </a:r>
            <a:r>
              <a:rPr lang="uk-UA" dirty="0"/>
              <a:t> – колишня майстерня Яна Стики (вулиця Листопадового Чину). Спілкуючись з молодими художниками , Антонич буває на </a:t>
            </a:r>
            <a:r>
              <a:rPr lang="uk-UA" dirty="0" err="1"/>
              <a:t>Кайзервальді</a:t>
            </a:r>
            <a:r>
              <a:rPr lang="uk-UA" dirty="0"/>
              <a:t> в «будинку під </a:t>
            </a:r>
            <a:r>
              <a:rPr lang="uk-UA" dirty="0" err="1"/>
              <a:t>святовидом</a:t>
            </a:r>
            <a:r>
              <a:rPr lang="uk-UA" dirty="0"/>
              <a:t>» де О. </a:t>
            </a:r>
            <a:r>
              <a:rPr lang="uk-UA" dirty="0" err="1"/>
              <a:t>Новаківський</a:t>
            </a:r>
            <a:r>
              <a:rPr lang="uk-UA" dirty="0"/>
              <a:t> проводить студії та у гуртожитку обдарованої української молоді «Качиний діл» (вул. Котляревського). Про ці дружні відвідини поета згадує Оксана </a:t>
            </a:r>
            <a:r>
              <a:rPr lang="uk-UA" dirty="0" smtClean="0"/>
              <a:t>Керч - </a:t>
            </a:r>
            <a:r>
              <a:rPr lang="uk-UA" dirty="0"/>
              <a:t>дружина В. </a:t>
            </a:r>
            <a:r>
              <a:rPr lang="uk-UA" dirty="0" err="1"/>
              <a:t>Ласовського</a:t>
            </a:r>
            <a:r>
              <a:rPr lang="uk-UA" dirty="0"/>
              <a:t>, у біографічній книзі «Альбатроси». Художник Володимир </a:t>
            </a:r>
            <a:r>
              <a:rPr lang="uk-UA" dirty="0" err="1"/>
              <a:t>Ласовський</a:t>
            </a:r>
            <a:r>
              <a:rPr lang="uk-UA" dirty="0"/>
              <a:t> запрошує до себе Б.-І. Антонича  до свого помешкання-майстерні на Личакові, де працює згодом  над портретом Б.І. Антонича.  Найпершим львівським другом напевно був Володимир </a:t>
            </a:r>
            <a:r>
              <a:rPr lang="uk-UA" dirty="0" err="1"/>
              <a:t>Ласовський</a:t>
            </a:r>
            <a:r>
              <a:rPr lang="uk-UA" dirty="0"/>
              <a:t>. Із подальших контактів з Антоничем можемо з певністю сказати: це був дуже близький товариш </a:t>
            </a:r>
            <a:r>
              <a:rPr lang="uk-UA" dirty="0" smtClean="0"/>
              <a:t>Поета.</a:t>
            </a:r>
            <a:endParaRPr lang="uk-UA" dirty="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3968" y="1268760"/>
            <a:ext cx="3240088" cy="3933825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ПОМЕШКАННЯ ЛАСОВСЬКОГО – ЛИЧАКІВСЬКА  - КУТОВА</a:t>
            </a:r>
          </a:p>
        </p:txBody>
      </p:sp>
      <p:sp>
        <p:nvSpPr>
          <p:cNvPr id="24578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uk-UA" dirty="0" smtClean="0"/>
              <a:t>Невіддільна від В.</a:t>
            </a:r>
            <a:r>
              <a:rPr lang="uk-UA" dirty="0" err="1" smtClean="0"/>
              <a:t>Ласовського</a:t>
            </a:r>
            <a:r>
              <a:rPr lang="uk-UA" dirty="0" smtClean="0"/>
              <a:t> у Львові  Оксана </a:t>
            </a:r>
            <a:r>
              <a:rPr lang="uk-UA" dirty="0" err="1" smtClean="0"/>
              <a:t>Гаращак</a:t>
            </a:r>
            <a:r>
              <a:rPr lang="uk-UA" dirty="0" smtClean="0"/>
              <a:t>, його дружина. У листі до Є. </a:t>
            </a:r>
            <a:r>
              <a:rPr lang="uk-UA" dirty="0" err="1" smtClean="0"/>
              <a:t>Пеленського</a:t>
            </a:r>
            <a:r>
              <a:rPr lang="uk-UA" dirty="0" smtClean="0"/>
              <a:t> від 22 липня 1934 р. Антонич пише: «А </a:t>
            </a:r>
            <a:r>
              <a:rPr lang="en-US" dirty="0" smtClean="0"/>
              <a:t>propos, </a:t>
            </a:r>
            <a:r>
              <a:rPr lang="uk-UA" dirty="0" smtClean="0"/>
              <a:t>власне відбувся шлюб </a:t>
            </a:r>
            <a:r>
              <a:rPr lang="uk-UA" dirty="0" err="1" smtClean="0"/>
              <a:t>Ласовськогоз</a:t>
            </a:r>
            <a:r>
              <a:rPr lang="uk-UA" dirty="0" smtClean="0"/>
              <a:t> Славкою </a:t>
            </a:r>
            <a:r>
              <a:rPr lang="uk-UA" dirty="0" err="1" smtClean="0"/>
              <a:t>Гаращак</a:t>
            </a:r>
            <a:r>
              <a:rPr lang="uk-UA" dirty="0" smtClean="0"/>
              <a:t>». Як згадує Остап Тарнавський, «дім </a:t>
            </a:r>
            <a:r>
              <a:rPr lang="uk-UA" dirty="0" err="1" smtClean="0"/>
              <a:t>Ласовських</a:t>
            </a:r>
            <a:r>
              <a:rPr lang="uk-UA" dirty="0" smtClean="0"/>
              <a:t> в горішній частині Львова, в дільниці Личаків [тепер Кутова, 26], стає осередком для молодих мистців і </a:t>
            </a:r>
            <a:r>
              <a:rPr lang="uk-UA" dirty="0" smtClean="0"/>
              <a:t>літераторів</a:t>
            </a:r>
            <a:r>
              <a:rPr lang="uk-UA" dirty="0" smtClean="0"/>
              <a:t>. В затишному </a:t>
            </a:r>
            <a:r>
              <a:rPr lang="uk-UA" dirty="0" err="1" smtClean="0"/>
              <a:t>партеровому</a:t>
            </a:r>
            <a:r>
              <a:rPr lang="uk-UA" dirty="0" smtClean="0"/>
              <a:t> домі, у формі літери «Г», за дерев’яною </a:t>
            </a:r>
            <a:r>
              <a:rPr lang="uk-UA" dirty="0" err="1" smtClean="0"/>
              <a:t>фірткою</a:t>
            </a:r>
            <a:r>
              <a:rPr lang="uk-UA" dirty="0" smtClean="0"/>
              <a:t>, кипіло мистецьке життя, сповнене все новими задумами </a:t>
            </a:r>
            <a:r>
              <a:rPr lang="uk-UA" dirty="0" smtClean="0"/>
              <a:t>активного </a:t>
            </a:r>
            <a:r>
              <a:rPr lang="uk-UA" dirty="0" smtClean="0"/>
              <a:t>Володимира </a:t>
            </a:r>
            <a:r>
              <a:rPr lang="uk-UA" dirty="0" err="1" smtClean="0"/>
              <a:t>Ласовського</a:t>
            </a:r>
            <a:r>
              <a:rPr lang="uk-UA" dirty="0" smtClean="0"/>
              <a:t> і його завжди бадьорої, сповненої свіжою думкою, приправленою часто добірним дотепом, дружиною Славою.</a:t>
            </a:r>
          </a:p>
          <a:p>
            <a:pPr eaLnBrk="1" hangingPunct="1"/>
            <a:endParaRPr lang="uk-UA" dirty="0" smtClean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24300" y="549275"/>
            <a:ext cx="1885950" cy="1951038"/>
          </a:xfrm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2795588"/>
            <a:ext cx="2376488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6638" y="1989138"/>
            <a:ext cx="2566987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ГОРОДОЦЬКА,50 –ПОМЕШКАННЯ Б.-І. АНТОНИЧА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Наступною  адресою у Львові стало помешкання на вулиці </a:t>
            </a:r>
            <a:r>
              <a:rPr lang="uk-UA" dirty="0" err="1"/>
              <a:t>Городоцькій</a:t>
            </a:r>
            <a:r>
              <a:rPr lang="uk-UA" dirty="0"/>
              <a:t>, 50, де він мешкав у своєї </a:t>
            </a:r>
            <a:r>
              <a:rPr lang="uk-UA" dirty="0" err="1"/>
              <a:t>тети</a:t>
            </a:r>
            <a:r>
              <a:rPr lang="uk-UA" dirty="0"/>
              <a:t>, як тоді називали своїх тіток </a:t>
            </a:r>
            <a:r>
              <a:rPr lang="uk-UA" dirty="0" smtClean="0"/>
              <a:t>добрі </a:t>
            </a:r>
            <a:r>
              <a:rPr lang="uk-UA" dirty="0"/>
              <a:t>племінники. Помешкання на першому поверсі мало чудовий вигляд. З вікна Антонич бачив церкву Святого Юра та Митрополичі палати в яких бував на зустрічах з Митрополитом </a:t>
            </a:r>
            <a:r>
              <a:rPr lang="uk-UA" dirty="0" err="1"/>
              <a:t>Андреем</a:t>
            </a:r>
            <a:r>
              <a:rPr lang="uk-UA" dirty="0"/>
              <a:t> та отцем </a:t>
            </a:r>
            <a:r>
              <a:rPr lang="uk-UA" dirty="0" err="1"/>
              <a:t>Кладочним</a:t>
            </a:r>
            <a:r>
              <a:rPr lang="uk-UA" dirty="0"/>
              <a:t>. Отець </a:t>
            </a:r>
            <a:r>
              <a:rPr lang="uk-UA" dirty="0" err="1"/>
              <a:t>Кладочний</a:t>
            </a:r>
            <a:r>
              <a:rPr lang="uk-UA" dirty="0"/>
              <a:t> був першим слухачем його поезій, </a:t>
            </a:r>
            <a:r>
              <a:rPr lang="uk-UA" dirty="0" err="1"/>
              <a:t>людиної</a:t>
            </a:r>
            <a:r>
              <a:rPr lang="uk-UA" dirty="0"/>
              <a:t>, яка підтримувала молодого поета, який ще і не знав про свій поетичний хист. «</a:t>
            </a:r>
            <a:r>
              <a:rPr lang="uk-UA" dirty="0" err="1"/>
              <a:t>Бувши</a:t>
            </a:r>
            <a:r>
              <a:rPr lang="uk-UA" dirty="0"/>
              <a:t> дуже пильним студентом, Антонич ходив на всі виклади і вправи т. </a:t>
            </a:r>
            <a:r>
              <a:rPr lang="uk-UA" dirty="0" err="1"/>
              <a:t>зв</a:t>
            </a:r>
            <a:r>
              <a:rPr lang="uk-UA" dirty="0"/>
              <a:t>. просемінарі й семінарі, </a:t>
            </a:r>
            <a:r>
              <a:rPr lang="uk-UA" dirty="0" smtClean="0"/>
              <a:t>яких було </a:t>
            </a:r>
            <a:r>
              <a:rPr lang="uk-UA" dirty="0"/>
              <a:t>дуже багато, і майже всі іспити здавав з дуже добрим </a:t>
            </a:r>
            <a:r>
              <a:rPr lang="uk-UA" dirty="0" err="1"/>
              <a:t>вислідом</a:t>
            </a:r>
            <a:r>
              <a:rPr lang="uk-UA" dirty="0"/>
              <a:t>. Вчився дуже інтенсивно, в карти не грав, на забави не ходив, в </a:t>
            </a:r>
            <a:r>
              <a:rPr lang="uk-UA" dirty="0" err="1"/>
              <a:t>каварнях</a:t>
            </a:r>
            <a:r>
              <a:rPr lang="uk-UA" dirty="0"/>
              <a:t> часу не мантачив. Увесь час працював», - писав один з його приятелів. </a:t>
            </a:r>
            <a:endParaRPr lang="uk-UA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Отже </a:t>
            </a:r>
            <a:r>
              <a:rPr lang="uk-UA" dirty="0"/>
              <a:t>помешкання у Львові було його </a:t>
            </a:r>
            <a:r>
              <a:rPr lang="uk-UA" dirty="0" err="1"/>
              <a:t>найулюбленішиим</a:t>
            </a:r>
            <a:r>
              <a:rPr lang="uk-UA" dirty="0"/>
              <a:t> місцем праці, відпочинку. Роздумів, сюди він завжди поспішав, його завжди чекала </a:t>
            </a:r>
            <a:r>
              <a:rPr lang="uk-UA" dirty="0" err="1" smtClean="0"/>
              <a:t>тета</a:t>
            </a:r>
            <a:r>
              <a:rPr lang="uk-UA" dirty="0" smtClean="0"/>
              <a:t>…</a:t>
            </a:r>
            <a:endParaRPr lang="uk-UA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76825" y="3573463"/>
            <a:ext cx="2374900" cy="3157537"/>
          </a:xfrm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404813"/>
            <a:ext cx="4067175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ЦУКЕРНЯ «ОАЗА» СІЧОВИХ СТРІЛЬЦІВ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002276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Третя львівська зупинка – цукерня «Оаза» у Львові . Вона разом з кінотеатром «</a:t>
            </a:r>
            <a:r>
              <a:rPr lang="uk-UA" dirty="0" err="1"/>
              <a:t>Єліт</a:t>
            </a:r>
            <a:r>
              <a:rPr lang="uk-UA" dirty="0"/>
              <a:t>» розташовувалася на вулиці Січових </a:t>
            </a:r>
            <a:r>
              <a:rPr lang="uk-UA" dirty="0" smtClean="0"/>
              <a:t>стрільців,3. </a:t>
            </a:r>
            <a:r>
              <a:rPr lang="uk-UA" dirty="0"/>
              <a:t>Тут Антонич познайомився зі своєю майбутньою нареченою Ольгою Олійник. Вони познайомилися влітку 1934-го в цукерні "Оаза". Ольга ще вчилася в гімназії у Тернополі. Поет був уже відомим у Львові 12 березня 1935-го він пише вірша з посвятою "Для Олечки":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Послухай: б"є весільний бубон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і клени клоняться, мов пави.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В твоє волосся, моя люба,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заплівся місяць кучерявий.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Чому пригасла скрипка трохи,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чому тремтить твоя долоня?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Ніч срібним сяйвом, наче мохом,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обмотує підкови коням.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Побратися </a:t>
            </a:r>
            <a:r>
              <a:rPr lang="uk-UA" dirty="0"/>
              <a:t>вони планували </a:t>
            </a:r>
            <a:r>
              <a:rPr lang="uk-UA" dirty="0" smtClean="0"/>
              <a:t>восени.</a:t>
            </a:r>
            <a:endParaRPr lang="uk-UA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050" y="1565275"/>
            <a:ext cx="5111750" cy="326866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3008313" cy="1162050"/>
          </a:xfrm>
        </p:spPr>
        <p:txBody>
          <a:bodyPr/>
          <a:lstStyle/>
          <a:p>
            <a:pPr eaLnBrk="1" hangingPunct="1"/>
            <a:r>
              <a:rPr lang="uk-UA" dirty="0" err="1" smtClean="0"/>
              <a:t>Левандівка</a:t>
            </a:r>
            <a:r>
              <a:rPr lang="uk-UA" dirty="0" smtClean="0"/>
              <a:t> у Львові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94720" cy="487422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Серед адрес, які розширюють діапазон географічних покажчиків у Львові, що мають </a:t>
            </a:r>
            <a:r>
              <a:rPr lang="uk-UA" dirty="0" err="1"/>
              <a:t>дотичність</a:t>
            </a:r>
            <a:r>
              <a:rPr lang="uk-UA" dirty="0"/>
              <a:t> до поета Антонича, варто назвати робітничий район  </a:t>
            </a:r>
            <a:r>
              <a:rPr lang="uk-UA" dirty="0" err="1"/>
              <a:t>Левандівка</a:t>
            </a:r>
            <a:r>
              <a:rPr lang="uk-UA" dirty="0"/>
              <a:t>. Про участь Антонича у громадській роботі, зокрема у «Просвіті» на </a:t>
            </a:r>
            <a:r>
              <a:rPr lang="uk-UA" dirty="0" err="1"/>
              <a:t>Левандівці</a:t>
            </a:r>
            <a:r>
              <a:rPr lang="uk-UA" dirty="0"/>
              <a:t>, маємо згадку у спогадах музиканта і композитора Романа Савицького. Додамо на початку стисло про саму «Просвіту» з </a:t>
            </a:r>
            <a:r>
              <a:rPr lang="uk-UA" dirty="0" err="1"/>
              <a:t>матеріялу</a:t>
            </a:r>
            <a:r>
              <a:rPr lang="uk-UA" dirty="0"/>
              <a:t>, написаного п. Любою </a:t>
            </a:r>
            <a:r>
              <a:rPr lang="uk-UA" dirty="0" err="1"/>
              <a:t>Олексів</a:t>
            </a:r>
            <a:r>
              <a:rPr lang="uk-UA" dirty="0"/>
              <a:t> зі Львова на основі спогадів Лесі </a:t>
            </a:r>
            <a:r>
              <a:rPr lang="uk-UA" dirty="0" err="1"/>
              <a:t>Нестор-Пазуняк</a:t>
            </a:r>
            <a:r>
              <a:rPr lang="uk-UA" dirty="0"/>
              <a:t> і Катерини Журило-Личак і самої </a:t>
            </a:r>
            <a:r>
              <a:rPr lang="uk-UA" dirty="0" err="1"/>
              <a:t>авторки.Левандівка</a:t>
            </a:r>
            <a:r>
              <a:rPr lang="uk-UA" dirty="0"/>
              <a:t> – західна околиця Львова, заселена переважно залізничниками. На початку </a:t>
            </a:r>
            <a:r>
              <a:rPr lang="en-US" dirty="0"/>
              <a:t>XX </a:t>
            </a:r>
            <a:r>
              <a:rPr lang="uk-UA" dirty="0"/>
              <a:t>ст. українські робітники не мали ні церкви, ні української школи. У жовтні 1909 р. заснували читальню, а в червні 1910 р. збудували приміщення по вул. Шевченка(згодом поляки </a:t>
            </a:r>
            <a:r>
              <a:rPr lang="uk-UA" dirty="0" err="1"/>
              <a:t>переіменували</a:t>
            </a:r>
            <a:r>
              <a:rPr lang="uk-UA" dirty="0"/>
              <a:t> на Широку), до будівництва якого долучилися й Митрополит </a:t>
            </a:r>
            <a:r>
              <a:rPr lang="uk-UA" dirty="0" err="1"/>
              <a:t>Андрей</a:t>
            </a:r>
            <a:r>
              <a:rPr lang="uk-UA" dirty="0"/>
              <a:t> Шептицький та архітектор Іван </a:t>
            </a:r>
            <a:r>
              <a:rPr lang="uk-UA" dirty="0" err="1"/>
              <a:t>Левинський</a:t>
            </a:r>
            <a:r>
              <a:rPr lang="uk-UA" dirty="0"/>
              <a:t>. Як пише виходець із </a:t>
            </a:r>
            <a:r>
              <a:rPr lang="uk-UA" dirty="0" err="1"/>
              <a:t>Левандівки</a:t>
            </a:r>
            <a:r>
              <a:rPr lang="uk-UA" dirty="0"/>
              <a:t> знаменитий футболіст Олександр </a:t>
            </a:r>
            <a:r>
              <a:rPr lang="uk-UA" dirty="0" err="1"/>
              <a:t>Скоцень</a:t>
            </a:r>
            <a:r>
              <a:rPr lang="uk-UA" dirty="0"/>
              <a:t> «З футболом у світ. Спогади» (Торонто, 1985), зала у приміщенні була на 400 місць. На жаль, цей будинок знесли після ІІ Світової війни. Фото </a:t>
            </a:r>
            <a:r>
              <a:rPr lang="uk-UA" dirty="0" err="1"/>
              <a:t>спориди</a:t>
            </a:r>
            <a:r>
              <a:rPr lang="uk-UA" dirty="0"/>
              <a:t> не збережено. Вважалось, що діяльність </a:t>
            </a:r>
            <a:r>
              <a:rPr lang="uk-UA" dirty="0" err="1"/>
              <a:t>левандівської</a:t>
            </a:r>
            <a:r>
              <a:rPr lang="uk-UA" dirty="0"/>
              <a:t> «Просвіти» була найактивнішою, тут діяв оркестр, театральний гурток.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39952" y="1556792"/>
            <a:ext cx="4733925" cy="352901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3008313" cy="1162050"/>
          </a:xfrm>
        </p:spPr>
        <p:txBody>
          <a:bodyPr/>
          <a:lstStyle/>
          <a:p>
            <a:pPr eaLnBrk="1" hangingPunct="1"/>
            <a:r>
              <a:rPr lang="uk-UA" dirty="0" smtClean="0"/>
              <a:t>СТАДІОН «СОКОЛА» У ЛЬВОВІ - СТРИЙСЬКА</a:t>
            </a:r>
          </a:p>
        </p:txBody>
      </p:sp>
      <p:sp>
        <p:nvSpPr>
          <p:cNvPr id="2867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1700808"/>
            <a:ext cx="3008313" cy="4691063"/>
          </a:xfrm>
        </p:spPr>
        <p:txBody>
          <a:bodyPr/>
          <a:lstStyle/>
          <a:p>
            <a:pPr eaLnBrk="1" hangingPunct="1"/>
            <a:r>
              <a:rPr lang="ru-RU" dirty="0" smtClean="0"/>
              <a:t>… </a:t>
            </a:r>
            <a:r>
              <a:rPr lang="ru-RU" dirty="0" err="1" smtClean="0"/>
              <a:t>Площа</a:t>
            </a:r>
            <a:r>
              <a:rPr lang="ru-RU" dirty="0" smtClean="0"/>
              <a:t> «Сокола-</a:t>
            </a:r>
            <a:r>
              <a:rPr lang="ru-RU" dirty="0" err="1" smtClean="0"/>
              <a:t>батька»кишіла</a:t>
            </a:r>
            <a:r>
              <a:rPr lang="ru-RU" dirty="0" smtClean="0"/>
              <a:t> </a:t>
            </a:r>
            <a:r>
              <a:rPr lang="ru-RU" dirty="0" err="1" smtClean="0"/>
              <a:t>молоддю</a:t>
            </a:r>
            <a:r>
              <a:rPr lang="ru-RU" dirty="0" smtClean="0"/>
              <a:t> на </a:t>
            </a:r>
            <a:r>
              <a:rPr lang="ru-RU" dirty="0" err="1" smtClean="0"/>
              <a:t>здвигах</a:t>
            </a:r>
            <a:r>
              <a:rPr lang="ru-RU" dirty="0" smtClean="0"/>
              <a:t> «</a:t>
            </a:r>
            <a:r>
              <a:rPr lang="ru-RU" dirty="0" err="1" smtClean="0"/>
              <a:t>Соколів</a:t>
            </a:r>
            <a:r>
              <a:rPr lang="ru-RU" dirty="0" smtClean="0"/>
              <a:t>», «</a:t>
            </a:r>
            <a:r>
              <a:rPr lang="ru-RU" dirty="0" err="1" smtClean="0"/>
              <a:t>Січей</a:t>
            </a:r>
            <a:r>
              <a:rPr lang="ru-RU" dirty="0" smtClean="0"/>
              <a:t>», «</a:t>
            </a:r>
            <a:r>
              <a:rPr lang="ru-RU" dirty="0" err="1" smtClean="0"/>
              <a:t>Лугів</a:t>
            </a:r>
            <a:r>
              <a:rPr lang="ru-RU" dirty="0" smtClean="0"/>
              <a:t>» та на </a:t>
            </a:r>
            <a:r>
              <a:rPr lang="ru-RU" dirty="0" err="1" smtClean="0"/>
              <a:t>змаганнях</a:t>
            </a:r>
            <a:r>
              <a:rPr lang="ru-RU" dirty="0" smtClean="0"/>
              <a:t> «</a:t>
            </a:r>
            <a:r>
              <a:rPr lang="ru-RU" dirty="0" err="1" smtClean="0"/>
              <a:t>Запорожських</a:t>
            </a:r>
            <a:r>
              <a:rPr lang="ru-RU" dirty="0" smtClean="0"/>
              <a:t> </a:t>
            </a:r>
            <a:r>
              <a:rPr lang="ru-RU" dirty="0" err="1" smtClean="0"/>
              <a:t>ігрищ</a:t>
            </a:r>
            <a:r>
              <a:rPr lang="ru-RU" dirty="0" smtClean="0"/>
              <a:t>», </a:t>
            </a:r>
            <a:r>
              <a:rPr lang="ru-RU" dirty="0" err="1" smtClean="0"/>
              <a:t>свого</a:t>
            </a:r>
            <a:r>
              <a:rPr lang="ru-RU" dirty="0" smtClean="0"/>
              <a:t> роду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Олімпіяди</a:t>
            </a:r>
            <a:r>
              <a:rPr lang="ru-RU" dirty="0" smtClean="0"/>
              <a:t>… На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імпрезах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студентської</a:t>
            </a:r>
            <a:r>
              <a:rPr lang="ru-RU" dirty="0" smtClean="0"/>
              <a:t> </a:t>
            </a:r>
            <a:r>
              <a:rPr lang="ru-RU" dirty="0" err="1" smtClean="0"/>
              <a:t>молоді</a:t>
            </a:r>
            <a:r>
              <a:rPr lang="ru-RU" dirty="0" smtClean="0"/>
              <a:t>, яка брала в них </a:t>
            </a:r>
            <a:r>
              <a:rPr lang="ru-RU" dirty="0" err="1" smtClean="0"/>
              <a:t>активну</a:t>
            </a:r>
            <a:r>
              <a:rPr lang="ru-RU" dirty="0" smtClean="0"/>
              <a:t> участь,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вдячними</a:t>
            </a:r>
            <a:r>
              <a:rPr lang="ru-RU" dirty="0" smtClean="0"/>
              <a:t> </a:t>
            </a:r>
            <a:r>
              <a:rPr lang="ru-RU" dirty="0" err="1" smtClean="0"/>
              <a:t>ентузіястичними</a:t>
            </a:r>
            <a:r>
              <a:rPr lang="ru-RU" dirty="0" smtClean="0"/>
              <a:t> </a:t>
            </a:r>
            <a:r>
              <a:rPr lang="ru-RU" dirty="0" err="1" smtClean="0"/>
              <a:t>співучасниками</a:t>
            </a:r>
            <a:r>
              <a:rPr lang="ru-RU" dirty="0" smtClean="0"/>
              <a:t>» Таким чином. Б.-І. Антонича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бачити</a:t>
            </a:r>
            <a:r>
              <a:rPr lang="ru-RU" dirty="0" smtClean="0"/>
              <a:t> на </a:t>
            </a:r>
            <a:r>
              <a:rPr lang="ru-RU" dirty="0" err="1" smtClean="0"/>
              <a:t>Кайзервальді</a:t>
            </a:r>
            <a:r>
              <a:rPr lang="ru-RU" dirty="0" smtClean="0"/>
              <a:t>, </a:t>
            </a:r>
            <a:r>
              <a:rPr lang="ru-RU" dirty="0" err="1" smtClean="0"/>
              <a:t>Стрийському</a:t>
            </a:r>
            <a:r>
              <a:rPr lang="ru-RU" dirty="0" smtClean="0"/>
              <a:t> парку, на початку </a:t>
            </a:r>
            <a:r>
              <a:rPr lang="ru-RU" dirty="0" err="1" smtClean="0"/>
              <a:t>вулиці</a:t>
            </a:r>
            <a:r>
              <a:rPr lang="ru-RU" dirty="0" smtClean="0"/>
              <a:t> </a:t>
            </a:r>
            <a:r>
              <a:rPr lang="ru-RU" dirty="0" err="1" smtClean="0"/>
              <a:t>стрийської</a:t>
            </a:r>
            <a:r>
              <a:rPr lang="ru-RU" dirty="0" smtClean="0"/>
              <a:t> де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український</a:t>
            </a:r>
            <a:r>
              <a:rPr lang="ru-RU" dirty="0" smtClean="0"/>
              <a:t> </a:t>
            </a:r>
            <a:r>
              <a:rPr lang="ru-RU" dirty="0" err="1" smtClean="0"/>
              <a:t>стадіон</a:t>
            </a:r>
            <a:r>
              <a:rPr lang="ru-RU" dirty="0" smtClean="0"/>
              <a:t>. </a:t>
            </a:r>
            <a:r>
              <a:rPr lang="ru-RU" dirty="0" err="1" smtClean="0"/>
              <a:t>Хоча</a:t>
            </a:r>
            <a:r>
              <a:rPr lang="ru-RU" dirty="0" smtClean="0"/>
              <a:t>, за </a:t>
            </a:r>
            <a:r>
              <a:rPr lang="ru-RU" dirty="0" err="1" smtClean="0"/>
              <a:t>своїм</a:t>
            </a:r>
            <a:r>
              <a:rPr lang="ru-RU" dirty="0" smtClean="0"/>
              <a:t> характером, </a:t>
            </a:r>
            <a:r>
              <a:rPr lang="ru-RU" dirty="0" err="1" smtClean="0"/>
              <a:t>він</a:t>
            </a:r>
            <a:r>
              <a:rPr lang="ru-RU" dirty="0" smtClean="0"/>
              <a:t> не </a:t>
            </a:r>
            <a:r>
              <a:rPr lang="ru-RU" dirty="0" err="1" smtClean="0"/>
              <a:t>був</a:t>
            </a:r>
            <a:r>
              <a:rPr lang="ru-RU" dirty="0" smtClean="0"/>
              <a:t> тут </a:t>
            </a:r>
            <a:r>
              <a:rPr lang="ru-RU" dirty="0" err="1" smtClean="0"/>
              <a:t>частий</a:t>
            </a:r>
            <a:r>
              <a:rPr lang="ru-RU" dirty="0" smtClean="0"/>
              <a:t> </a:t>
            </a:r>
            <a:r>
              <a:rPr lang="ru-RU" dirty="0" err="1" smtClean="0"/>
              <a:t>гість</a:t>
            </a:r>
            <a:r>
              <a:rPr lang="ru-RU" dirty="0" smtClean="0"/>
              <a:t>.</a:t>
            </a:r>
            <a:endParaRPr lang="uk-UA" dirty="0" smtClean="0"/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95738" y="1484313"/>
            <a:ext cx="4908550" cy="3673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3008313" cy="1162050"/>
          </a:xfrm>
        </p:spPr>
        <p:txBody>
          <a:bodyPr/>
          <a:lstStyle/>
          <a:p>
            <a:pPr eaLnBrk="1" hangingPunct="1"/>
            <a:r>
              <a:rPr lang="uk-UA" dirty="0" smtClean="0"/>
              <a:t>Центр ЛЬВОВА –ПЛОЩА РИНОК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78696" cy="5090244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Б.-І. Антонича можна було бачити на вузеньких уличках навколо Ринкової площі у Львові. </a:t>
            </a:r>
            <a:r>
              <a:rPr lang="uk-UA" dirty="0" smtClean="0"/>
              <a:t>Тут </a:t>
            </a:r>
            <a:r>
              <a:rPr lang="uk-UA" dirty="0"/>
              <a:t>зосереджувались у невеликих приміщеннях редакції майже всіх українських періодичних видань Львова 20-х 30-х рр. ХХ століття. Уперше Антонич публікує свої вірші і </a:t>
            </a:r>
            <a:r>
              <a:rPr lang="uk-UA" dirty="0" smtClean="0"/>
              <a:t>статтю у </a:t>
            </a:r>
            <a:r>
              <a:rPr lang="uk-UA" dirty="0"/>
              <a:t>журналі «Вогні» в 1931 р. (вул. </a:t>
            </a:r>
            <a:r>
              <a:rPr lang="uk-UA" dirty="0" err="1"/>
              <a:t>Корняктів</a:t>
            </a:r>
            <a:r>
              <a:rPr lang="uk-UA" dirty="0"/>
              <a:t>, 1, другий поверх) Ще недавно це було пластове видання, засноване видавничим  кооперативом у Львові у 1929 р. для </a:t>
            </a:r>
            <a:r>
              <a:rPr lang="uk-UA" dirty="0" err="1"/>
              <a:t>видруку</a:t>
            </a:r>
            <a:r>
              <a:rPr lang="uk-UA" dirty="0"/>
              <a:t> творів пластових авторів. Після заборони Пласту польською владою </a:t>
            </a:r>
            <a:r>
              <a:rPr lang="uk-UA" dirty="0" err="1"/>
              <a:t>в-во</a:t>
            </a:r>
            <a:r>
              <a:rPr lang="uk-UA" dirty="0"/>
              <a:t> згуртувало актив цієї організації і </a:t>
            </a:r>
            <a:r>
              <a:rPr lang="uk-UA" dirty="0" smtClean="0"/>
              <a:t>видавало ідеологічний </a:t>
            </a:r>
            <a:r>
              <a:rPr lang="uk-UA" dirty="0"/>
              <a:t>місячник (1931–1939). До речі, редактором були знайомі або й друзі Антонича – Є. </a:t>
            </a:r>
            <a:r>
              <a:rPr lang="uk-UA" dirty="0" smtClean="0"/>
              <a:t>Ю.</a:t>
            </a:r>
            <a:r>
              <a:rPr lang="uk-UA" dirty="0" err="1" smtClean="0"/>
              <a:t>Пеленський</a:t>
            </a:r>
            <a:r>
              <a:rPr lang="uk-UA" dirty="0" smtClean="0"/>
              <a:t> </a:t>
            </a:r>
            <a:r>
              <a:rPr lang="uk-UA" dirty="0"/>
              <a:t>і Я. Рудницький. Більше про цей молодіжний журнал можна довідатися в Енциклопедії Українознавства. </a:t>
            </a:r>
            <a:endParaRPr lang="uk-UA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У </a:t>
            </a:r>
            <a:r>
              <a:rPr lang="uk-UA" dirty="0"/>
              <a:t>ч. 1 за 1931 р. Молодий  поет дебютує віршем «Біг на 1000  м.». Ще дві поезії, що пасували б до циклу «Бронзові м’язи», поміщено у «Вогнях» того ж року (ч. ч. 2, 7),але які не увійшли до зб. «Привітання життя». У1933 р. знаходимо вірш «Дороги» (ч. 10) – ця поезія увійде до «Трьох </a:t>
            </a:r>
            <a:r>
              <a:rPr lang="uk-UA" dirty="0" err="1"/>
              <a:t>перстенів</a:t>
            </a:r>
            <a:r>
              <a:rPr lang="uk-UA" dirty="0"/>
              <a:t>». І вірш «Стріла» (ч. 6 за 1934), що також буде поміщений у «Трьох </a:t>
            </a:r>
            <a:r>
              <a:rPr lang="uk-UA" dirty="0" err="1"/>
              <a:t>перстенях</a:t>
            </a:r>
            <a:r>
              <a:rPr lang="uk-UA" dirty="0"/>
              <a:t>». Це була остання публікація у «Вогнях». У 1932 р. у цьому виданні у рубриці «Літературні записки» Антонич подає замітки «Гете», «Карло Май» і «</a:t>
            </a:r>
            <a:r>
              <a:rPr lang="uk-UA" dirty="0" err="1"/>
              <a:t>Райнер</a:t>
            </a:r>
            <a:r>
              <a:rPr lang="uk-UA" dirty="0"/>
              <a:t> Марія Рільке», розуміючи актуальність цих авторів для молоді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79912" y="1700808"/>
            <a:ext cx="5111750" cy="340518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Церква Св. Юра. Байки. Митрополит А. Шептицький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 Митрополит </a:t>
            </a:r>
            <a:r>
              <a:rPr lang="uk-UA" dirty="0" err="1"/>
              <a:t>Андрей</a:t>
            </a:r>
            <a:r>
              <a:rPr lang="uk-UA" dirty="0"/>
              <a:t> Шептицький не забуває свого похресника, його твори публікуються в журналі «Дзвін», редакція якого знаходилась на Байках – районі неподалік церкви Святого Юра та Львівської політехніки.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Отож, у 1931 р. Антонич друкувався ще тільки у «Вогнях», а вже наступного року у різних виданнях, але переважно у «Дзвонах». Енциклопедія Українознавства  подає, що це літературно-науковий місячник католицького напряму (1931–1939) за матеріальної підтримки митрополита </a:t>
            </a:r>
            <a:r>
              <a:rPr lang="uk-UA" dirty="0" err="1"/>
              <a:t>Андрея</a:t>
            </a:r>
            <a:r>
              <a:rPr lang="uk-UA" dirty="0"/>
              <a:t> Шептицького і ректора Йосифа Сліпого (вул. Японська, 7, другий поверх, друкарня «</a:t>
            </a:r>
            <a:r>
              <a:rPr lang="uk-UA" dirty="0" err="1"/>
              <a:t>Бібльос</a:t>
            </a:r>
            <a:r>
              <a:rPr lang="uk-UA" dirty="0"/>
              <a:t>»). Редакторами були о. М. Конрад, о. Г. </a:t>
            </a:r>
            <a:r>
              <a:rPr lang="uk-UA" dirty="0" err="1"/>
              <a:t>Костельник</a:t>
            </a:r>
            <a:r>
              <a:rPr lang="uk-UA" dirty="0"/>
              <a:t>, М. Чубатий, П. Ісаїв. Співробітники – знані письменники: Н. Королева, У. </a:t>
            </a:r>
            <a:r>
              <a:rPr lang="uk-UA" dirty="0" err="1"/>
              <a:t>Самчук</a:t>
            </a:r>
            <a:r>
              <a:rPr lang="uk-UA" dirty="0"/>
              <a:t>, Ю. Липа,У. Кравченко, К. </a:t>
            </a:r>
            <a:r>
              <a:rPr lang="uk-UA" dirty="0" err="1"/>
              <a:t>Гриневичева</a:t>
            </a:r>
            <a:r>
              <a:rPr lang="uk-UA" dirty="0"/>
              <a:t>, І. Антонич, К. </a:t>
            </a:r>
            <a:r>
              <a:rPr lang="uk-UA" dirty="0" err="1"/>
              <a:t>Чехович</a:t>
            </a:r>
            <a:r>
              <a:rPr lang="uk-UA" dirty="0"/>
              <a:t>, М. </a:t>
            </a:r>
            <a:r>
              <a:rPr lang="uk-UA" dirty="0" err="1"/>
              <a:t>Гнатишак</a:t>
            </a:r>
            <a:r>
              <a:rPr lang="uk-UA" dirty="0"/>
              <a:t>. Виходила бібліотека «Дзвонів»(книжки У. </a:t>
            </a:r>
            <a:r>
              <a:rPr lang="uk-UA" dirty="0" err="1"/>
              <a:t>Самчука</a:t>
            </a:r>
            <a:r>
              <a:rPr lang="uk-UA" dirty="0"/>
              <a:t>, Н. Королевої, І.Антонича). Часто (1932–1933, 1935–1936) у журналі Антонич друкує і свою релігійну лірику із книжки «Велика Гармонія», прозовий уривок і статті.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11638" y="1125538"/>
            <a:ext cx="4037012" cy="2717800"/>
          </a:xfrm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933825"/>
            <a:ext cx="19145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94075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ВУЛИЦЯ ПІДВАЛЬНА,ВИННИЧЕНКА</a:t>
            </a:r>
            <a:endParaRPr lang="uk-UA" dirty="0"/>
          </a:p>
        </p:txBody>
      </p:sp>
      <p:sp>
        <p:nvSpPr>
          <p:cNvPr id="31746" name="Текст 3"/>
          <p:cNvSpPr>
            <a:spLocks noGrp="1"/>
          </p:cNvSpPr>
          <p:nvPr>
            <p:ph type="body" sz="half" idx="2"/>
          </p:nvPr>
        </p:nvSpPr>
        <p:spPr>
          <a:xfrm>
            <a:off x="395288" y="1124745"/>
            <a:ext cx="4104704" cy="5544615"/>
          </a:xfrm>
        </p:spPr>
        <p:txBody>
          <a:bodyPr/>
          <a:lstStyle/>
          <a:p>
            <a:pPr eaLnBrk="1" hangingPunct="1"/>
            <a:r>
              <a:rPr lang="uk-UA" sz="1000" dirty="0" smtClean="0"/>
              <a:t>В районі вулиці Січових стрільців, на </a:t>
            </a:r>
            <a:r>
              <a:rPr lang="uk-UA" sz="1000" dirty="0" smtClean="0"/>
              <a:t>вулиці </a:t>
            </a:r>
            <a:r>
              <a:rPr lang="uk-UA" sz="1000" dirty="0" err="1" smtClean="0"/>
              <a:t>Костюшка</a:t>
            </a:r>
            <a:r>
              <a:rPr lang="uk-UA" sz="1000" dirty="0" smtClean="0"/>
              <a:t> знаходилось видання українського журналу «</a:t>
            </a:r>
            <a:r>
              <a:rPr lang="uk-UA" sz="1000" dirty="0" err="1" smtClean="0"/>
              <a:t>Даждбог</a:t>
            </a:r>
            <a:r>
              <a:rPr lang="uk-UA" sz="1000" dirty="0" smtClean="0"/>
              <a:t>», тут теж можна бачити поета Антонича. Це літературно-мистецький місячник (1932–1935) – журнал молодих письменників націоналістичного напрямку. Редагує Є. Ю. </a:t>
            </a:r>
            <a:r>
              <a:rPr lang="uk-UA" sz="1000" dirty="0" err="1" smtClean="0"/>
              <a:t>Пеленський</a:t>
            </a:r>
            <a:r>
              <a:rPr lang="uk-UA" sz="1000" dirty="0" smtClean="0"/>
              <a:t> (1932–34), Б. Кравців. Співпрацівники: Р. </a:t>
            </a:r>
            <a:r>
              <a:rPr lang="uk-UA" sz="1000" dirty="0" err="1" smtClean="0"/>
              <a:t>Завадович</a:t>
            </a:r>
            <a:r>
              <a:rPr lang="uk-UA" sz="1000" dirty="0" smtClean="0"/>
              <a:t>, В. </a:t>
            </a:r>
            <a:r>
              <a:rPr lang="uk-UA" sz="1000" dirty="0" err="1" smtClean="0"/>
              <a:t>Кархут</a:t>
            </a:r>
            <a:r>
              <a:rPr lang="uk-UA" sz="1000" dirty="0" smtClean="0"/>
              <a:t>, В. </a:t>
            </a:r>
            <a:r>
              <a:rPr lang="uk-UA" sz="1000" dirty="0" err="1" smtClean="0"/>
              <a:t>Ласовський</a:t>
            </a:r>
            <a:r>
              <a:rPr lang="uk-UA" sz="1000" dirty="0" smtClean="0"/>
              <a:t>, Б. </a:t>
            </a:r>
            <a:r>
              <a:rPr lang="uk-UA" sz="1000" dirty="0" err="1" smtClean="0"/>
              <a:t>Романенчук</a:t>
            </a:r>
            <a:r>
              <a:rPr lang="uk-UA" sz="1000" dirty="0" smtClean="0"/>
              <a:t>. «Літературна бібліотека» журналу: </a:t>
            </a:r>
            <a:r>
              <a:rPr lang="uk-UA" sz="1000" dirty="0" smtClean="0"/>
              <a:t>вийшли </a:t>
            </a:r>
            <a:r>
              <a:rPr lang="uk-UA" sz="1000" dirty="0" smtClean="0"/>
              <a:t>книжки Б. І. Антонича, У. </a:t>
            </a:r>
            <a:r>
              <a:rPr lang="uk-UA" sz="1000" dirty="0" err="1" smtClean="0"/>
              <a:t>Самчука</a:t>
            </a:r>
            <a:r>
              <a:rPr lang="uk-UA" sz="1000" dirty="0" smtClean="0"/>
              <a:t>, Я. </a:t>
            </a:r>
            <a:r>
              <a:rPr lang="uk-UA" sz="1000" dirty="0" err="1" smtClean="0"/>
              <a:t>Дригинича</a:t>
            </a:r>
            <a:r>
              <a:rPr lang="uk-UA" sz="1000" dirty="0" smtClean="0"/>
              <a:t> та ін. Від 1932 р. Антонич друкується і в «ЛНВ» (Літературно-Науковий Вісник) – з кінця ц. р. і аж до 1939 р. «Вісник», (вул. </a:t>
            </a:r>
            <a:r>
              <a:rPr lang="uk-UA" sz="1000" dirty="0" err="1" smtClean="0"/>
              <a:t>Чарнецького</a:t>
            </a:r>
            <a:r>
              <a:rPr lang="uk-UA" sz="1000" dirty="0" smtClean="0"/>
              <a:t>, 3, помешкання 6 – тепер вулиця Винниченка). Єдиним видавцем і редактором був Д. </a:t>
            </a:r>
            <a:r>
              <a:rPr lang="uk-UA" sz="1000" dirty="0" err="1" smtClean="0"/>
              <a:t>Донцов</a:t>
            </a:r>
            <a:r>
              <a:rPr lang="uk-UA" sz="1000" dirty="0" smtClean="0"/>
              <a:t>. Окрім «</a:t>
            </a:r>
            <a:r>
              <a:rPr lang="uk-UA" sz="1000" dirty="0" err="1" smtClean="0"/>
              <a:t>вісниківської</a:t>
            </a:r>
            <a:r>
              <a:rPr lang="uk-UA" sz="1000" dirty="0" smtClean="0"/>
              <a:t> </a:t>
            </a:r>
            <a:r>
              <a:rPr lang="uk-UA" sz="1000" dirty="0" err="1" smtClean="0"/>
              <a:t>квадриґи</a:t>
            </a:r>
            <a:r>
              <a:rPr lang="uk-UA" sz="1000" dirty="0" smtClean="0"/>
              <a:t>» (Є. Маланюк,Л. </a:t>
            </a:r>
            <a:r>
              <a:rPr lang="uk-UA" sz="1000" dirty="0" err="1" smtClean="0"/>
              <a:t>Мосендз</a:t>
            </a:r>
            <a:r>
              <a:rPr lang="uk-UA" sz="1000" dirty="0" smtClean="0"/>
              <a:t>, О. Ольжич і О. </a:t>
            </a:r>
            <a:r>
              <a:rPr lang="uk-UA" sz="1000" dirty="0" err="1" smtClean="0"/>
              <a:t>Теліга</a:t>
            </a:r>
            <a:r>
              <a:rPr lang="uk-UA" sz="1000" dirty="0" smtClean="0"/>
              <a:t>), авторами були представники різних мистецьких течій й напрямів. Серед них і Антонич. У 1932–1934 рр. друкує різного характеру поезії.</a:t>
            </a:r>
          </a:p>
          <a:p>
            <a:pPr eaLnBrk="1" hangingPunct="1"/>
            <a:r>
              <a:rPr lang="uk-UA" sz="1000" dirty="0" smtClean="0"/>
              <a:t>Твори Б.-І. Антонича надзвичайно популярні серед львівських читачів  це засвідчує і публікація поезій у двох числах «Студентського шляху» (1933; 1934 рр.), що також був органом націоналістичної молоді (Орган Союзу Українських Студентських організацій у Польщі). Його редактором був Володимир Янів. Редакція була в Академічному Домі по вул. </a:t>
            </a:r>
            <a:r>
              <a:rPr lang="uk-UA" sz="1000" dirty="0" err="1" smtClean="0"/>
              <a:t>Супінського</a:t>
            </a:r>
            <a:r>
              <a:rPr lang="uk-UA" sz="1000" dirty="0" smtClean="0"/>
              <a:t>, 21. Але від 1935 р. Антонич перестає друкуватися в «</a:t>
            </a:r>
            <a:r>
              <a:rPr lang="uk-UA" sz="1000" dirty="0" err="1" smtClean="0"/>
              <a:t>Дажбозі</a:t>
            </a:r>
            <a:r>
              <a:rPr lang="uk-UA" sz="1000" dirty="0" smtClean="0"/>
              <a:t>» й «Віснику». Натомість він появляється у журналі «Назустріч». Майже двадцять публікацій у 20-ти числах часопису у 1935 і 1936 рр. </a:t>
            </a:r>
            <a:r>
              <a:rPr lang="uk-UA" sz="1000" dirty="0" smtClean="0"/>
              <a:t>Енциклопедія </a:t>
            </a:r>
            <a:r>
              <a:rPr lang="uk-UA" sz="1000" dirty="0" smtClean="0"/>
              <a:t>Українознавства:«Назустріч – літературно-мистецький двотижневик, виходив у Львові (видавнича спілка «Діло») в1934–1939 рр.,редагували О. </a:t>
            </a:r>
            <a:r>
              <a:rPr lang="uk-UA" sz="1000" dirty="0" err="1" smtClean="0"/>
              <a:t>Боднарович</a:t>
            </a:r>
            <a:r>
              <a:rPr lang="uk-UA" sz="1000" dirty="0" smtClean="0"/>
              <a:t>, В. </a:t>
            </a:r>
            <a:r>
              <a:rPr lang="uk-UA" sz="1000" dirty="0" err="1" smtClean="0"/>
              <a:t>Сімович</a:t>
            </a:r>
            <a:r>
              <a:rPr lang="uk-UA" sz="1000" dirty="0" smtClean="0"/>
              <a:t> і М. Рудницький, згодом С. </a:t>
            </a:r>
            <a:r>
              <a:rPr lang="uk-UA" sz="1000" dirty="0" err="1" smtClean="0"/>
              <a:t>Гординський</a:t>
            </a:r>
            <a:r>
              <a:rPr lang="uk-UA" sz="1000" dirty="0" smtClean="0"/>
              <a:t>. Редакція поміщалася на Площі Ринок, 10. За свідченнями самого композитора Антона Рудницького, ще в 1935 </a:t>
            </a:r>
            <a:r>
              <a:rPr lang="uk-UA" sz="1000" dirty="0" err="1" smtClean="0"/>
              <a:t>р.саме</a:t>
            </a:r>
            <a:r>
              <a:rPr lang="uk-UA" sz="1000" dirty="0" smtClean="0"/>
              <a:t> у редакції журналу «Назустріч» зайшла мова з поетом на тему опери «Довбуш». До цього часу вони не були знайомі. Тому тішився зі знайомства і відразу запропонував поетові  три сюжети: подію з італійського ренесансу (конкретну), фантастичну казку і легенду про Довбуша. 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628800"/>
            <a:ext cx="4330700" cy="345757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Мета дослідження</a:t>
            </a:r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3000" smtClean="0"/>
              <a:t>РОЗКАЗАТИ ЛЬВІВ*ЯНАМ ПРО ВУЛИЦІ ТА БУДИНКИ ЛЬВОВА, ДЕ БУВАВ ВИДАТНИЙ ПОЕТ Б.-І. АНТОНИЧ</a:t>
            </a:r>
          </a:p>
          <a:p>
            <a:pPr eaLnBrk="1" hangingPunct="1">
              <a:lnSpc>
                <a:spcPct val="90000"/>
              </a:lnSpc>
            </a:pPr>
            <a:r>
              <a:rPr lang="uk-UA" sz="3000" smtClean="0"/>
              <a:t>ПОПУЛЯРИЗУВАТИ ТВОРЧІСТЬ ПОЕТА –РОВЕСНИКА ХХ СТОЛІТТЯ.</a:t>
            </a:r>
          </a:p>
          <a:p>
            <a:pPr eaLnBrk="1" hangingPunct="1">
              <a:lnSpc>
                <a:spcPct val="90000"/>
              </a:lnSpc>
            </a:pPr>
            <a:r>
              <a:rPr lang="uk-UA" sz="3000" smtClean="0"/>
              <a:t>ОЗНАЙОМИТИ НАШИХ СУЧАСНИКІВ З ТВОРЧИМ СЕРЕДОВИЩЕМ ПОЕТА</a:t>
            </a:r>
            <a:r>
              <a:rPr lang="uk-UA" sz="3000" smtClean="0">
                <a:latin typeface="Arial" charset="0"/>
              </a:rPr>
              <a:t>, </a:t>
            </a:r>
            <a:r>
              <a:rPr lang="uk-UA" sz="3000" smtClean="0"/>
              <a:t>ЯКЕ БУЛО НЕПОВТОРНИМ  ТА УНІКАЛЬНИМ</a:t>
            </a:r>
          </a:p>
          <a:p>
            <a:pPr eaLnBrk="1" hangingPunct="1">
              <a:lnSpc>
                <a:spcPct val="90000"/>
              </a:lnSpc>
            </a:pPr>
            <a:r>
              <a:rPr lang="ru-RU" sz="3000" smtClean="0"/>
              <a:t>Робота допоможе провести віртуальну екскурсію Львовом Б.-І. Антонича</a:t>
            </a:r>
            <a:endParaRPr lang="uk-UA" sz="30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3008313" cy="1162050"/>
          </a:xfrm>
        </p:spPr>
        <p:txBody>
          <a:bodyPr/>
          <a:lstStyle/>
          <a:p>
            <a:pPr eaLnBrk="1" hangingPunct="1"/>
            <a:r>
              <a:rPr lang="uk-UA" dirty="0" smtClean="0"/>
              <a:t>Народна </a:t>
            </a:r>
            <a:r>
              <a:rPr lang="uk-UA" dirty="0" err="1" smtClean="0"/>
              <a:t>лічниця</a:t>
            </a:r>
            <a:r>
              <a:rPr lang="uk-UA" dirty="0" smtClean="0"/>
              <a:t>, вулиця </a:t>
            </a:r>
            <a:r>
              <a:rPr lang="uk-UA" dirty="0" err="1" smtClean="0"/>
              <a:t>Озаркевича</a:t>
            </a:r>
            <a:endParaRPr lang="uk-UA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258816" cy="5018236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Так </a:t>
            </a:r>
            <a:r>
              <a:rPr lang="uk-UA" dirty="0" err="1"/>
              <a:t>склаося</a:t>
            </a:r>
            <a:r>
              <a:rPr lang="uk-UA" dirty="0"/>
              <a:t>, що </a:t>
            </a:r>
            <a:r>
              <a:rPr lang="uk-UA" dirty="0" err="1"/>
              <a:t>станні</a:t>
            </a:r>
            <a:r>
              <a:rPr lang="uk-UA" dirty="0"/>
              <a:t> хвилини життя проходили У Б.-І. Антонича неподалік від його помешкання на </a:t>
            </a:r>
            <a:r>
              <a:rPr lang="uk-UA" dirty="0" err="1"/>
              <a:t>Городоцькій</a:t>
            </a:r>
            <a:r>
              <a:rPr lang="uk-UA" dirty="0"/>
              <a:t>, 50 – в Народній </a:t>
            </a:r>
            <a:r>
              <a:rPr lang="uk-UA" dirty="0" err="1"/>
              <a:t>лічниці</a:t>
            </a:r>
            <a:r>
              <a:rPr lang="uk-UA" dirty="0"/>
              <a:t> по вул. </a:t>
            </a:r>
            <a:r>
              <a:rPr lang="uk-UA" dirty="0" err="1"/>
              <a:t>Озаркевича</a:t>
            </a:r>
            <a:r>
              <a:rPr lang="uk-UA" dirty="0"/>
              <a:t>. Антоничеві зробили операцію на сліпу кишку (апендицит). Анна </a:t>
            </a:r>
            <a:r>
              <a:rPr lang="uk-UA" dirty="0" err="1"/>
              <a:t>Кужельова-Невбаерова</a:t>
            </a:r>
            <a:r>
              <a:rPr lang="uk-UA" dirty="0"/>
              <a:t>, </a:t>
            </a:r>
            <a:r>
              <a:rPr lang="uk-UA" dirty="0" smtClean="0"/>
              <a:t>родичка тітки </a:t>
            </a:r>
            <a:r>
              <a:rPr lang="uk-UA" dirty="0"/>
              <a:t>Богдана </a:t>
            </a:r>
            <a:r>
              <a:rPr lang="uk-UA" dirty="0" err="1"/>
              <a:t>Параскевії</a:t>
            </a:r>
            <a:r>
              <a:rPr lang="uk-UA" dirty="0"/>
              <a:t> </a:t>
            </a:r>
            <a:r>
              <a:rPr lang="uk-UA" dirty="0" err="1"/>
              <a:t>Волошинович</a:t>
            </a:r>
            <a:r>
              <a:rPr lang="uk-UA" dirty="0"/>
              <a:t>, уважає, </a:t>
            </a:r>
            <a:r>
              <a:rPr lang="uk-UA" dirty="0" err="1"/>
              <a:t>щовін</a:t>
            </a:r>
            <a:r>
              <a:rPr lang="uk-UA" dirty="0"/>
              <a:t> запізно погодився на операцію. Це єдина заувага з-поміж усіх згадок про операцію, що, мовляв, відбулася запізно. Найкращим українським хірургом у Львові вважався Тит Євгеній </a:t>
            </a:r>
            <a:r>
              <a:rPr lang="uk-UA" dirty="0" err="1" smtClean="0"/>
              <a:t>Бурачинський</a:t>
            </a:r>
            <a:r>
              <a:rPr lang="uk-UA" dirty="0" smtClean="0"/>
              <a:t>,він </a:t>
            </a:r>
            <a:r>
              <a:rPr lang="uk-UA" dirty="0"/>
              <a:t>був керівником хірургічного відділу Народної </a:t>
            </a:r>
            <a:r>
              <a:rPr lang="uk-UA" dirty="0" err="1"/>
              <a:t>лічниці</a:t>
            </a:r>
            <a:r>
              <a:rPr lang="uk-UA" dirty="0"/>
              <a:t> ім. Митрополита </a:t>
            </a:r>
            <a:r>
              <a:rPr lang="uk-UA" dirty="0" err="1"/>
              <a:t>Андрея</a:t>
            </a:r>
            <a:r>
              <a:rPr lang="uk-UA" dirty="0"/>
              <a:t> Шептицького від 1925 р., Українські лікарі. – Т. 1. – Л. – 1994) Цей відділ ще задовго до закінчення будівництва Українського шпиталю (1938) містився в амбулаторії на подвір’ї. Після операції його перевели до </a:t>
            </a:r>
            <a:r>
              <a:rPr lang="uk-UA" dirty="0" err="1"/>
              <a:t>санаторія</a:t>
            </a:r>
            <a:r>
              <a:rPr lang="uk-UA" dirty="0"/>
              <a:t>, куди до нього приходила наречена Ольга Олійник. Що це за санаторій? Співзасновником Народної </a:t>
            </a:r>
            <a:r>
              <a:rPr lang="uk-UA" dirty="0" err="1"/>
              <a:t>лічниці</a:t>
            </a:r>
            <a:r>
              <a:rPr lang="uk-UA" dirty="0"/>
              <a:t> був відомий лікар Мар’ян </a:t>
            </a:r>
            <a:r>
              <a:rPr lang="uk-UA" dirty="0" err="1"/>
              <a:t>Панчишин</a:t>
            </a:r>
            <a:r>
              <a:rPr lang="uk-UA" dirty="0"/>
              <a:t>,перший професор медицини у Галичині, </a:t>
            </a:r>
            <a:r>
              <a:rPr lang="uk-UA" dirty="0" smtClean="0"/>
              <a:t>фундатор Протитуберкульозного </a:t>
            </a:r>
            <a:r>
              <a:rPr lang="uk-UA" dirty="0"/>
              <a:t>диспансеру у Львові. Ще в кінці 20-х років він придбав велику ділянку землі </a:t>
            </a:r>
            <a:r>
              <a:rPr lang="uk-UA" dirty="0" err="1"/>
              <a:t>наоколиці</a:t>
            </a:r>
            <a:r>
              <a:rPr lang="uk-UA" dirty="0"/>
              <a:t> Львова, на Новому Львові – збудував санаторій (зараз на тому місці Дитяча музична школа № 5,є там сторічний будиночок – власне санаторій. Український санаторій був надзвичайно бідною установою. Хвороба розвивалась швидко... Та Антонич пробував творчо працювати. Про це згадує і </a:t>
            </a:r>
            <a:r>
              <a:rPr lang="uk-UA" dirty="0" smtClean="0"/>
              <a:t>Ольга Олійник</a:t>
            </a:r>
            <a:r>
              <a:rPr lang="uk-UA" dirty="0"/>
              <a:t>: «вже в санаторії робить останні поправки [в </a:t>
            </a:r>
            <a:r>
              <a:rPr lang="uk-UA" dirty="0" err="1"/>
              <a:t>лібреті</a:t>
            </a:r>
            <a:r>
              <a:rPr lang="uk-UA" dirty="0"/>
              <a:t>] й диктує мені, бо сам не може писати</a:t>
            </a:r>
            <a:r>
              <a:rPr lang="uk-UA" dirty="0" smtClean="0"/>
              <a:t>. Скінчив </a:t>
            </a:r>
            <a:r>
              <a:rPr lang="uk-UA" dirty="0"/>
              <a:t>тільки дві дії, а третю мав писати вдома </a:t>
            </a:r>
            <a:r>
              <a:rPr lang="uk-UA" dirty="0" err="1"/>
              <a:t>навакаціях</a:t>
            </a:r>
            <a:r>
              <a:rPr lang="uk-UA" dirty="0"/>
              <a:t>. Вірив, що буде жити. «Як розповідав Семен Васильович Стефаник, </a:t>
            </a:r>
            <a:r>
              <a:rPr lang="uk-UA" dirty="0" smtClean="0"/>
              <a:t>який особисто </a:t>
            </a:r>
            <a:r>
              <a:rPr lang="uk-UA" dirty="0"/>
              <a:t>знав Б. І. </a:t>
            </a:r>
            <a:r>
              <a:rPr lang="uk-UA" dirty="0" smtClean="0"/>
              <a:t>Антонича </a:t>
            </a:r>
            <a:r>
              <a:rPr lang="uk-UA" dirty="0"/>
              <a:t>і, якщо не помиляємося</a:t>
            </a:r>
            <a:r>
              <a:rPr lang="uk-UA" dirty="0" smtClean="0"/>
              <a:t>, вчився </a:t>
            </a:r>
            <a:r>
              <a:rPr lang="uk-UA" dirty="0"/>
              <a:t>з ним, поет був хворобливим юнаком, стан </a:t>
            </a:r>
            <a:r>
              <a:rPr lang="uk-UA" dirty="0" smtClean="0"/>
              <a:t>його здоров’я </a:t>
            </a:r>
            <a:r>
              <a:rPr lang="uk-UA" dirty="0"/>
              <a:t>не дозволяв чинно займатися спортом, що </a:t>
            </a:r>
            <a:r>
              <a:rPr lang="uk-UA" dirty="0" smtClean="0"/>
              <a:t>він “</a:t>
            </a:r>
            <a:r>
              <a:rPr lang="uk-UA" dirty="0"/>
              <a:t>компенсував” поетичними творами на тему </a:t>
            </a:r>
            <a:r>
              <a:rPr lang="uk-UA" dirty="0" err="1"/>
              <a:t>спортових</a:t>
            </a:r>
            <a:r>
              <a:rPr lang="uk-UA" dirty="0"/>
              <a:t> </a:t>
            </a:r>
            <a:r>
              <a:rPr lang="uk-UA" dirty="0" smtClean="0"/>
              <a:t>дисциплін.</a:t>
            </a:r>
            <a:endParaRPr lang="uk-UA" dirty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20072" y="1340768"/>
            <a:ext cx="2808288" cy="374491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2819400" cy="492125"/>
          </a:xfrm>
        </p:spPr>
        <p:txBody>
          <a:bodyPr/>
          <a:lstStyle/>
          <a:p>
            <a:pPr eaLnBrk="1" hangingPunct="1"/>
            <a:r>
              <a:rPr lang="uk-UA" smtClean="0"/>
              <a:t>Янівське кладовище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81075"/>
            <a:ext cx="2962275" cy="514508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Антонича поховали 8 липня 1937 р</a:t>
            </a:r>
            <a:r>
              <a:rPr lang="uk-UA" dirty="0" smtClean="0"/>
              <a:t>. Олесь </a:t>
            </a:r>
            <a:r>
              <a:rPr lang="uk-UA" dirty="0"/>
              <a:t>Бабій в «Українських вістях» пише: «Антонич уже в могилі. На </a:t>
            </a:r>
            <a:r>
              <a:rPr lang="uk-UA" dirty="0" err="1"/>
              <a:t>Янівському</a:t>
            </a:r>
            <a:r>
              <a:rPr lang="uk-UA" dirty="0"/>
              <a:t> кладовищі </a:t>
            </a:r>
            <a:r>
              <a:rPr lang="uk-UA" dirty="0" smtClean="0"/>
              <a:t>сумує та </a:t>
            </a:r>
            <a:r>
              <a:rPr lang="uk-UA" dirty="0"/>
              <a:t>могила з звичайним дерев’яним хрестом. З часом могила була втрачена. На щастя, від Ірини Вільде довідалися, що </a:t>
            </a:r>
            <a:r>
              <a:rPr lang="uk-UA" dirty="0" smtClean="0"/>
              <a:t>поет похований </a:t>
            </a:r>
            <a:r>
              <a:rPr lang="uk-UA" dirty="0"/>
              <a:t>на 4 полі </a:t>
            </a:r>
            <a:r>
              <a:rPr lang="uk-UA" dirty="0" err="1"/>
              <a:t>Янівського</a:t>
            </a:r>
            <a:r>
              <a:rPr lang="uk-UA" dirty="0"/>
              <a:t> цвинтаря. На кладовище прийшло чимало </a:t>
            </a:r>
            <a:r>
              <a:rPr lang="uk-UA" dirty="0" err="1"/>
              <a:t>ентузіястів</a:t>
            </a:r>
            <a:r>
              <a:rPr lang="uk-UA" dirty="0"/>
              <a:t>, але пошуки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Були безрезультатними</a:t>
            </a:r>
            <a:r>
              <a:rPr lang="uk-UA" dirty="0"/>
              <a:t>. «І тільки завдяки книгам реєстрації похоронів, що були у канцелярії цвинтаря .. встановлено номер могили Антонича, але цього виявилося замало:не стільки нумерація, якої майже не збереглося </a:t>
            </a:r>
            <a:r>
              <a:rPr lang="uk-UA" dirty="0" smtClean="0"/>
              <a:t>на хрестах</a:t>
            </a:r>
            <a:r>
              <a:rPr lang="uk-UA" dirty="0"/>
              <a:t>, як прізвища </a:t>
            </a:r>
            <a:r>
              <a:rPr lang="uk-UA" dirty="0" err="1"/>
              <a:t>сусідних</a:t>
            </a:r>
            <a:r>
              <a:rPr lang="uk-UA" dirty="0"/>
              <a:t> похованих небіжчиків дали нам можливість визначити місце заховання Антонича. Видолинка, засипана листям, й молода акація. Ми прийшли вчасно: адже на цьому місці </a:t>
            </a:r>
            <a:r>
              <a:rPr lang="uk-UA" dirty="0" smtClean="0"/>
              <a:t>могли вже </a:t>
            </a:r>
            <a:r>
              <a:rPr lang="uk-UA" dirty="0"/>
              <a:t>когось </a:t>
            </a:r>
            <a:r>
              <a:rPr lang="uk-UA" dirty="0" err="1"/>
              <a:t>перезаховати</a:t>
            </a:r>
            <a:r>
              <a:rPr lang="uk-UA" dirty="0"/>
              <a:t>. Негайно, можливо, що й на другий день, я вкопав звичайного дерев’яного хреста побіля дерева і прибив табличку овальної </a:t>
            </a:r>
            <a:r>
              <a:rPr lang="uk-UA" dirty="0" smtClean="0"/>
              <a:t>форми,яку </a:t>
            </a:r>
            <a:r>
              <a:rPr lang="uk-UA" dirty="0"/>
              <a:t>знайшов в архіві, де працював, написавши:Богдан Ігор Антонич(1909-1937)</a:t>
            </a:r>
            <a:r>
              <a:rPr lang="uk-UA" dirty="0" err="1"/>
              <a:t>.Поет</a:t>
            </a:r>
            <a:r>
              <a:rPr lang="uk-UA" dirty="0"/>
              <a:t>, - написав безпосередній учасник відновлення поховання поет Ігор Калинець.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65838" y="500063"/>
            <a:ext cx="2705100" cy="4152900"/>
          </a:xfrm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8388" y="1052513"/>
            <a:ext cx="20161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4508500"/>
            <a:ext cx="24304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 descr="4841951074_0738f60b56_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2492375"/>
            <a:ext cx="24479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683568" y="13462"/>
            <a:ext cx="3008313" cy="1162050"/>
          </a:xfrm>
        </p:spPr>
        <p:txBody>
          <a:bodyPr/>
          <a:lstStyle/>
          <a:p>
            <a:pPr eaLnBrk="1" hangingPunct="1"/>
            <a:r>
              <a:rPr lang="uk-UA" smtClean="0"/>
              <a:t>Книгарня Антонича</a:t>
            </a:r>
          </a:p>
        </p:txBody>
      </p:sp>
      <p:sp>
        <p:nvSpPr>
          <p:cNvPr id="34818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1200" dirty="0" smtClean="0"/>
              <a:t>28 липня у Львові на вул. С. Бандери, 33 у невеликому приміщенні відкрилася книгарня імені </a:t>
            </a:r>
            <a:r>
              <a:rPr lang="uk-UA" sz="1200" dirty="0" err="1" smtClean="0"/>
              <a:t>Богдана-Ігора</a:t>
            </a:r>
            <a:r>
              <a:rPr lang="uk-UA" sz="1200" dirty="0" smtClean="0"/>
              <a:t> Антонича. Ще здалеку було видно величезний гурт людей, який заповнив весь простір перед і поруч з книгарнею. Сюди прийшли львівські письменники, книговидавці та шанувальники книги й поезії Антонича, ректор Львівського національного університету імені Івана Франка Іван Вакарчук, міський голова Андрій Садовий. Серед запрошених – Марія </a:t>
            </a:r>
            <a:r>
              <a:rPr lang="uk-UA" sz="1200" dirty="0" err="1" smtClean="0"/>
              <a:t>Матіос</a:t>
            </a:r>
            <a:r>
              <a:rPr lang="uk-UA" sz="1200" dirty="0" smtClean="0"/>
              <a:t> та Михайло </a:t>
            </a:r>
            <a:r>
              <a:rPr lang="uk-UA" sz="1200" dirty="0" err="1" smtClean="0"/>
              <a:t>Слабошпицький</a:t>
            </a:r>
            <a:r>
              <a:rPr lang="uk-UA" sz="1200" dirty="0" smtClean="0"/>
              <a:t>. Київські письменники, можливо, найгостріше відчули значення події , адже в Києві книгарні </a:t>
            </a:r>
            <a:r>
              <a:rPr lang="uk-UA" sz="1200" dirty="0" err="1" smtClean="0"/>
              <a:t>закривають...Справді</a:t>
            </a:r>
            <a:r>
              <a:rPr lang="uk-UA" sz="1200" dirty="0" smtClean="0"/>
              <a:t>, це подія всупереч нинішнім реаліям, з ряду тих, що визначають </a:t>
            </a:r>
            <a:r>
              <a:rPr lang="uk-UA" sz="1200" dirty="0" err="1" smtClean="0"/>
              <a:t>тенденцію.На</a:t>
            </a:r>
            <a:r>
              <a:rPr lang="uk-UA" sz="1200" dirty="0" smtClean="0"/>
              <a:t> полицях нової книгарні – багато поезії, української та світової, в українських перекладах. Власник книжкового магазину – голова Асоціації видавців та </a:t>
            </a:r>
            <a:r>
              <a:rPr lang="uk-UA" sz="1200" dirty="0" err="1" smtClean="0"/>
              <a:t>книгорозповсюджувачів</a:t>
            </a:r>
            <a:r>
              <a:rPr lang="uk-UA" sz="1200" dirty="0" smtClean="0"/>
              <a:t> Львівщини Михайло </a:t>
            </a:r>
            <a:r>
              <a:rPr lang="uk-UA" sz="1200" dirty="0" err="1" smtClean="0"/>
              <a:t>Ватуляк</a:t>
            </a:r>
            <a:r>
              <a:rPr lang="uk-UA" sz="1200" dirty="0" smtClean="0"/>
              <a:t> кілька років виношував цей задум. І от нарешті знайшлося приміщення, яке було передано в оренду способом некомерційного конкурсу з умовою, що його цільовим використанням буде торгівля книгами, журналами та газетами.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24300" y="2852738"/>
            <a:ext cx="4586288" cy="3671887"/>
          </a:xfrm>
        </p:spPr>
      </p:pic>
      <p:pic>
        <p:nvPicPr>
          <p:cNvPr id="34820" name="Picture 5" descr="15045imgmig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60350"/>
            <a:ext cx="381635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Досліджуючи ми дізнались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/>
              <a:t>Працюючи над цим невеликим дослідженням спирались на спогади людей, які знали Б.-І. Антонича – його наречену Ольгу, тітку поета Параскеву </a:t>
            </a:r>
            <a:r>
              <a:rPr lang="uk-UA" dirty="0" err="1"/>
              <a:t>Волошинович</a:t>
            </a:r>
            <a:r>
              <a:rPr lang="uk-UA" dirty="0"/>
              <a:t> Володимира </a:t>
            </a:r>
            <a:r>
              <a:rPr lang="uk-UA" dirty="0" err="1"/>
              <a:t>Ласовського</a:t>
            </a:r>
            <a:r>
              <a:rPr lang="uk-UA" dirty="0"/>
              <a:t>, отця </a:t>
            </a:r>
            <a:r>
              <a:rPr lang="uk-UA" dirty="0" err="1"/>
              <a:t>Кладочного</a:t>
            </a:r>
            <a:r>
              <a:rPr lang="uk-UA" dirty="0"/>
              <a:t>, українського </a:t>
            </a:r>
            <a:r>
              <a:rPr lang="uk-UA" dirty="0" smtClean="0"/>
              <a:t>письменника </a:t>
            </a:r>
            <a:r>
              <a:rPr lang="uk-UA" dirty="0"/>
              <a:t>Ігоря Калинця – відомого дослідника творчості поета та людини, яка відновила його поховання на </a:t>
            </a:r>
            <a:r>
              <a:rPr lang="uk-UA" dirty="0" err="1"/>
              <a:t>Янівському</a:t>
            </a:r>
            <a:r>
              <a:rPr lang="uk-UA" dirty="0"/>
              <a:t> кладовищі у Львові, багато </a:t>
            </a:r>
            <a:r>
              <a:rPr lang="uk-UA" dirty="0" smtClean="0"/>
              <a:t>розкрито </a:t>
            </a:r>
            <a:r>
              <a:rPr lang="uk-UA" dirty="0"/>
              <a:t>для нас в постаті Антонича завдяки Богдану Стельмаху, Сергію Жадану, Мар’яні </a:t>
            </a:r>
            <a:r>
              <a:rPr lang="uk-UA" dirty="0" err="1"/>
              <a:t>Савці</a:t>
            </a:r>
            <a:r>
              <a:rPr lang="uk-UA" dirty="0" smtClean="0"/>
              <a:t>. Створений </a:t>
            </a:r>
            <a:r>
              <a:rPr lang="uk-UA" dirty="0"/>
              <a:t>письменником Юрієм  Андруховичем міф підкреслює складний взаємозв’язок Антонича і Львова, 8 років у якому зробили поета самим собою</a:t>
            </a:r>
            <a:r>
              <a:rPr lang="uk-UA" dirty="0" smtClean="0"/>
              <a:t>. «</a:t>
            </a:r>
            <a:r>
              <a:rPr lang="uk-UA" dirty="0"/>
              <a:t>Довоєнний Львів є цікавим, але непростим історичним періодом, у якому довелось жити Богдану-Ігорю Антоничу, – розповів Данило Ільницький. – Це був період контактів і </a:t>
            </a:r>
            <a:r>
              <a:rPr lang="uk-UA" dirty="0" err="1"/>
              <a:t>ворожнеч</a:t>
            </a:r>
            <a:r>
              <a:rPr lang="uk-UA" dirty="0"/>
              <a:t> різних культур. На фоні цього контексту і вимальовується образ Антонича, його наукова діяльність та головна мистецька лінія». У своїй роботі ми спирались на матеріали Енциклопедії </a:t>
            </a:r>
            <a:r>
              <a:rPr lang="uk-UA" dirty="0" smtClean="0"/>
              <a:t>українознавства.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931150" cy="777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Висновки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У </a:t>
            </a:r>
            <a:r>
              <a:rPr lang="uk-UA" dirty="0"/>
              <a:t>рамках події 28 липня 2009 року відбулася презентація нової книжки </a:t>
            </a:r>
            <a:r>
              <a:rPr lang="uk-UA" dirty="0" err="1"/>
              <a:t>Ігора</a:t>
            </a:r>
            <a:r>
              <a:rPr lang="uk-UA" dirty="0"/>
              <a:t> Калинця "Знане і незнане про Антонича". Ця монографія допомогла нам у написанні нашого дослідження.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Львівських </a:t>
            </a:r>
            <a:r>
              <a:rPr lang="uk-UA" dirty="0"/>
              <a:t>адрес у Богдана-Ігоря Антонича багато. Його музика слова шумить у львівських парках, </a:t>
            </a:r>
            <a:r>
              <a:rPr lang="uk-UA" dirty="0" smtClean="0"/>
              <a:t>дз</a:t>
            </a:r>
            <a:r>
              <a:rPr lang="uk-UA" dirty="0" smtClean="0"/>
              <a:t>венить </a:t>
            </a:r>
            <a:r>
              <a:rPr lang="uk-UA" dirty="0"/>
              <a:t>у співі пташок на Високому замку та </a:t>
            </a:r>
            <a:r>
              <a:rPr lang="uk-UA" dirty="0" err="1"/>
              <a:t>Кайзервальді</a:t>
            </a:r>
            <a:r>
              <a:rPr lang="uk-UA" dirty="0"/>
              <a:t>. Його слово вражає витонченою мелодією у львівських помешканнях та </a:t>
            </a:r>
            <a:r>
              <a:rPr lang="uk-UA" dirty="0" smtClean="0"/>
              <a:t>подвір*</a:t>
            </a:r>
            <a:r>
              <a:rPr lang="uk-UA" dirty="0" err="1" smtClean="0"/>
              <a:t>ях</a:t>
            </a:r>
            <a:r>
              <a:rPr lang="uk-UA" dirty="0" smtClean="0"/>
              <a:t> </a:t>
            </a:r>
            <a:r>
              <a:rPr lang="uk-UA" dirty="0"/>
              <a:t>старих </a:t>
            </a:r>
            <a:r>
              <a:rPr lang="uk-UA" dirty="0" err="1"/>
              <a:t>камяниць</a:t>
            </a:r>
            <a:r>
              <a:rPr lang="uk-UA" dirty="0"/>
              <a:t>. Зустрічає нас </a:t>
            </a:r>
            <a:r>
              <a:rPr lang="uk-UA" dirty="0" err="1"/>
              <a:t>тишою</a:t>
            </a:r>
            <a:r>
              <a:rPr lang="uk-UA" dirty="0"/>
              <a:t> і стриманістю у львівських бібліотеках та аудиторіях</a:t>
            </a:r>
            <a:r>
              <a:rPr lang="uk-UA" dirty="0" smtClean="0"/>
              <a:t>. Його </a:t>
            </a:r>
            <a:r>
              <a:rPr lang="uk-UA" dirty="0"/>
              <a:t>поезія огортає   смутком втрати на цвинтарях, </a:t>
            </a:r>
            <a:r>
              <a:rPr lang="uk-UA"/>
              <a:t>надає </a:t>
            </a:r>
            <a:r>
              <a:rPr lang="uk-UA" smtClean="0"/>
              <a:t>оптимізму на </a:t>
            </a:r>
            <a:r>
              <a:rPr lang="uk-UA" dirty="0"/>
              <a:t>центральних алеях міста та на театральних сценах львівських театрів. Його муза завжди з тими хто любить рідне місто і бореться за його щастя... «Та йому, Поетові, все таки вдалося втекти від нас:полишилися якісь </a:t>
            </a:r>
            <a:r>
              <a:rPr lang="uk-UA" dirty="0" err="1"/>
              <a:t>одробини</a:t>
            </a:r>
            <a:r>
              <a:rPr lang="uk-UA" dirty="0"/>
              <a:t> з його буднів і, можливо, свят. Крім своєї </a:t>
            </a:r>
            <a:r>
              <a:rPr lang="uk-UA" dirty="0" err="1"/>
              <a:t>геніяльної</a:t>
            </a:r>
            <a:r>
              <a:rPr lang="uk-UA" dirty="0"/>
              <a:t> поезії, статей і прозових уривків, все інше наче забрав із собою, бо його «дім не тут»,- вважають дослідники творчості українського поетичного Генія.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ДЖЕРЕЛА ДОСЛІДЖЕННЯ</a:t>
            </a:r>
          </a:p>
        </p:txBody>
      </p:sp>
      <p:sp>
        <p:nvSpPr>
          <p:cNvPr id="15362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СПОГАДИ ХУДОЖНИКА І.ЛАСОВСЬКОГО</a:t>
            </a:r>
          </a:p>
          <a:p>
            <a:pPr eaLnBrk="1" hangingPunct="1"/>
            <a:r>
              <a:rPr lang="uk-UA" smtClean="0"/>
              <a:t>ДОСЛІДЖЕННЯ ПОЕТА ІГОРЯ КАЛИНЦЯ</a:t>
            </a:r>
          </a:p>
          <a:p>
            <a:pPr eaLnBrk="1" hangingPunct="1"/>
            <a:r>
              <a:rPr lang="uk-UA" smtClean="0"/>
              <a:t>КНИГА ОКСАНИ КЕРЧ «АЛЬБАТРОСИ»</a:t>
            </a:r>
          </a:p>
          <a:p>
            <a:pPr eaLnBrk="1" hangingPunct="1"/>
            <a:r>
              <a:rPr lang="uk-UA" smtClean="0"/>
              <a:t>СПОГАДИ РОДИНИ – БАТЬКА, НАРЕЧЕНОЇ.</a:t>
            </a:r>
          </a:p>
          <a:p>
            <a:pPr eaLnBrk="1" hangingPunct="1"/>
            <a:r>
              <a:rPr lang="uk-UA" smtClean="0"/>
              <a:t>АРХІВНІ МАТЕРІАЛИ – «ЛІТЕРАТУРНИЙ МУЗЕЙ» у Львові</a:t>
            </a:r>
          </a:p>
          <a:p>
            <a:pPr eaLnBrk="1" hangingPunct="1"/>
            <a:r>
              <a:rPr lang="uk-UA" smtClean="0"/>
              <a:t>Архів львівської архієпархії церкви Св. Юра</a:t>
            </a:r>
          </a:p>
          <a:p>
            <a:pPr eaLnBrk="1" hangingPunct="1"/>
            <a:endParaRPr lang="uk-UA" smtClean="0"/>
          </a:p>
          <a:p>
            <a:pPr eaLnBrk="1" hangingPunct="1"/>
            <a:endParaRPr lang="uk-U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Університет</a:t>
            </a:r>
          </a:p>
        </p:txBody>
      </p:sp>
      <p:sp>
        <p:nvSpPr>
          <p:cNvPr id="16386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sz="1400" dirty="0" smtClean="0"/>
              <a:t>Університет  Яна-Казимира</a:t>
            </a:r>
          </a:p>
          <a:p>
            <a:pPr eaLnBrk="1" hangingPunct="1"/>
            <a:r>
              <a:rPr lang="uk-UA" sz="1400" dirty="0" smtClean="0"/>
              <a:t>Уже в перші дні навчання Антонича побили студенти-поляки — за те, що поступився єврейці місцем за партою. Бо в університеті тоді існувало так зване </a:t>
            </a:r>
            <a:r>
              <a:rPr lang="uk-UA" sz="1400" dirty="0" err="1" smtClean="0"/>
              <a:t>ґетто</a:t>
            </a:r>
            <a:r>
              <a:rPr lang="uk-UA" sz="1400" dirty="0" smtClean="0"/>
              <a:t>. Поляки сиділи в аудиторії з правого боку, українці — ліворуч, а євреї слухали лекції стоячи.</a:t>
            </a:r>
          </a:p>
          <a:p>
            <a:pPr eaLnBrk="1" hangingPunct="1"/>
            <a:r>
              <a:rPr lang="uk-UA" sz="1400" dirty="0" smtClean="0"/>
              <a:t>Навчаючись у Львівському університеті, він проявив себе як ерудит та інтелектуал. Опубліковані сьогодні спогади про письменника засвідчують: окрім успішного навчання на славістиці (гуманітарний факультет), він брав активну участь у гуртку україністів. Сааме у студентські часи заявляє про себе як про поета непересічного обдарування. Антонич активно спілкується з різними людьми, які займалися культурною діяльністю, та завойовує авторитет і повагу.</a:t>
            </a:r>
          </a:p>
          <a:p>
            <a:pPr eaLnBrk="1" hangingPunct="1"/>
            <a:r>
              <a:rPr lang="uk-UA" sz="1400" dirty="0" smtClean="0"/>
              <a:t> </a:t>
            </a:r>
          </a:p>
          <a:p>
            <a:pPr eaLnBrk="1" hangingPunct="1"/>
            <a:endParaRPr lang="uk-UA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94622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Львів зустрів Б.-І. Антонича 17 </a:t>
            </a:r>
            <a:r>
              <a:rPr lang="uk-UA" dirty="0" err="1"/>
              <a:t>–річним</a:t>
            </a:r>
            <a:r>
              <a:rPr lang="uk-UA" dirty="0"/>
              <a:t> юнаком, під час навчання у Львівському університеті Яна-Казимира. Львову Антонич присвятив «Львівські елегії</a:t>
            </a:r>
            <a:r>
              <a:rPr lang="uk-UA" dirty="0" smtClean="0"/>
              <a:t>»</a:t>
            </a:r>
            <a:r>
              <a:rPr lang="en-US" dirty="0" smtClean="0"/>
              <a:t>.</a:t>
            </a:r>
            <a:r>
              <a:rPr lang="uk-UA" dirty="0" smtClean="0"/>
              <a:t> </a:t>
            </a:r>
            <a:r>
              <a:rPr lang="uk-UA" dirty="0"/>
              <a:t>Антонич «був тихий, мовчазний, з нахилом до меланхолії, з вічною «японською </a:t>
            </a:r>
            <a:r>
              <a:rPr lang="uk-UA" dirty="0" err="1"/>
              <a:t>чемностєвою</a:t>
            </a:r>
            <a:r>
              <a:rPr lang="uk-UA" dirty="0"/>
              <a:t>» усмішкою, ніби хотів виправдатися, що мовчить. Такі люди ходять вулицею попід мур, щоб когось не зачепити», – так згадував про поета його товариш Рудницький.  Навчання проводились у головному корпусі – колишній споруді Галицького Сейму, що була збудована наприкінці 19 століття, а також в корпусах старого університету на вулиці Миколая(Грушевського). Любив бувати у бібліотеці університету на вул. </a:t>
            </a:r>
            <a:r>
              <a:rPr lang="uk-UA" dirty="0" smtClean="0"/>
              <a:t>Драгоманова</a:t>
            </a:r>
            <a:r>
              <a:rPr lang="en-US" dirty="0" smtClean="0"/>
              <a:t>.</a:t>
            </a:r>
            <a:r>
              <a:rPr lang="uk-UA" dirty="0" smtClean="0"/>
              <a:t> </a:t>
            </a:r>
            <a:r>
              <a:rPr lang="uk-UA" dirty="0"/>
              <a:t>Далі були аудиторії філософського  факультету Львівського </a:t>
            </a:r>
            <a:r>
              <a:rPr lang="uk-UA" dirty="0" smtClean="0"/>
              <a:t>університету</a:t>
            </a:r>
            <a:r>
              <a:rPr lang="en-US" dirty="0" smtClean="0"/>
              <a:t>.</a:t>
            </a:r>
            <a:endParaRPr lang="uk-UA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8913" y="188913"/>
            <a:ext cx="7921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789363"/>
            <a:ext cx="37909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Антонич - студент</a:t>
            </a:r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Як вчився Б.-І. Антонич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Студент Антонич був активним учасником семінарів із руської філології, які проводив </a:t>
            </a:r>
            <a:r>
              <a:rPr lang="uk-UA" dirty="0" err="1"/>
              <a:t>профессор</a:t>
            </a:r>
            <a:r>
              <a:rPr lang="uk-UA" dirty="0"/>
              <a:t> </a:t>
            </a:r>
            <a:r>
              <a:rPr lang="uk-UA" dirty="0" err="1"/>
              <a:t>Янув</a:t>
            </a:r>
            <a:r>
              <a:rPr lang="uk-UA" dirty="0"/>
              <a:t>, зокрема маємо два свідчення, що підтверджують його участь. Одне з них засвідчує роботу Антонича такого типу: «Фонетичні вправи, </a:t>
            </a:r>
            <a:r>
              <a:rPr lang="uk-UA" dirty="0" err="1"/>
              <a:t>морфологічнийрозбір</a:t>
            </a:r>
            <a:r>
              <a:rPr lang="uk-UA" dirty="0"/>
              <a:t>; словникова праця (виділення прикметникових суфіксів згідно укр.-рос. словника Б. Грінченка, том ІІ,ст. 911-917); переписування 7-12 сторінок Тростянецького Євангелія».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 Друге зі свідчень Антонича щодо участі у семінарі з руської філології: він написав реферат про </a:t>
            </a:r>
            <a:r>
              <a:rPr lang="uk-UA" dirty="0" err="1"/>
              <a:t>Остромирове</a:t>
            </a:r>
            <a:r>
              <a:rPr lang="uk-UA" dirty="0"/>
              <a:t> Євангеліє та працю на тему: «Проповіді Іпатія </a:t>
            </a:r>
            <a:r>
              <a:rPr lang="uk-UA" dirty="0" err="1"/>
              <a:t>Потія</a:t>
            </a:r>
            <a:r>
              <a:rPr lang="uk-UA" dirty="0"/>
              <a:t>», а також читав і пояснював староруські тексти. Спогади О. </a:t>
            </a:r>
            <a:r>
              <a:rPr lang="uk-UA" dirty="0" err="1"/>
              <a:t>Кізлика</a:t>
            </a:r>
            <a:r>
              <a:rPr lang="uk-UA" dirty="0"/>
              <a:t>, однокурсника Антонича, підтверджують його старанність та ретельність. Особливо на це вказують збережені студентські конспекти поета. Вони наповнені нотатками, схемами.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Усі семінарські роботи та іспити Антонич </a:t>
            </a:r>
            <a:r>
              <a:rPr lang="uk-UA" dirty="0" err="1"/>
              <a:t>склада</a:t>
            </a:r>
            <a:r>
              <a:rPr lang="uk-UA" dirty="0"/>
              <a:t> на «відмінно». У його дипломі магістра філософії зі спеціальності «польська філологія» – теж лише «відмінні» оцінки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981075"/>
            <a:ext cx="39989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860800"/>
            <a:ext cx="28670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3860800"/>
            <a:ext cx="1557338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ПРОГУЛЯНКИ ПРОСПЕКТОМ СВОБОДИ</a:t>
            </a:r>
          </a:p>
        </p:txBody>
      </p:sp>
      <p:sp>
        <p:nvSpPr>
          <p:cNvPr id="1843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uk-UA" dirty="0" smtClean="0"/>
              <a:t>Спілкування з прогресивною студентською молоддю робить Б.-І.  Антонича частим гостем  </a:t>
            </a:r>
            <a:r>
              <a:rPr lang="uk-UA" dirty="0" smtClean="0"/>
              <a:t>у</a:t>
            </a:r>
            <a:r>
              <a:rPr lang="en-US" dirty="0" smtClean="0"/>
              <a:t> </a:t>
            </a:r>
            <a:r>
              <a:rPr lang="uk-UA" dirty="0" smtClean="0"/>
              <a:t>Львівському </a:t>
            </a:r>
            <a:r>
              <a:rPr lang="uk-UA" dirty="0" smtClean="0"/>
              <a:t>оперному театрі, в оточенні друзів відпочиває він на лавках Гетьманських валів (проспекту Свободи), Академічної(проспекту Шевченко). </a:t>
            </a:r>
          </a:p>
          <a:p>
            <a:pPr eaLnBrk="1" hangingPunct="1"/>
            <a:r>
              <a:rPr lang="uk-UA" dirty="0" smtClean="0"/>
              <a:t>Але, як уже зазначалося, відвідини лекцій та участь у просемінарах і семінарах не були </a:t>
            </a:r>
            <a:r>
              <a:rPr lang="uk-UA" dirty="0" smtClean="0"/>
              <a:t>єдиним</a:t>
            </a:r>
            <a:r>
              <a:rPr lang="en-US" dirty="0" smtClean="0"/>
              <a:t> </a:t>
            </a:r>
            <a:r>
              <a:rPr lang="uk-UA" dirty="0" smtClean="0"/>
              <a:t>заняттям </a:t>
            </a:r>
            <a:r>
              <a:rPr lang="uk-UA" dirty="0" smtClean="0"/>
              <a:t>Антонича під час навчання в університеті</a:t>
            </a:r>
            <a:r>
              <a:rPr lang="uk-UA" dirty="0" smtClean="0"/>
              <a:t>.</a:t>
            </a:r>
            <a:r>
              <a:rPr lang="en-US" dirty="0" smtClean="0"/>
              <a:t> </a:t>
            </a:r>
            <a:r>
              <a:rPr lang="uk-UA" dirty="0" smtClean="0"/>
              <a:t>Юліан </a:t>
            </a:r>
            <a:r>
              <a:rPr lang="uk-UA" dirty="0" err="1" smtClean="0"/>
              <a:t>Редько</a:t>
            </a:r>
            <a:r>
              <a:rPr lang="uk-UA" dirty="0" smtClean="0"/>
              <a:t>, український мовознавець, пише, </a:t>
            </a:r>
            <a:r>
              <a:rPr lang="uk-UA" dirty="0" smtClean="0"/>
              <a:t>що</a:t>
            </a:r>
            <a:r>
              <a:rPr lang="en-US" dirty="0" smtClean="0"/>
              <a:t> </a:t>
            </a:r>
            <a:r>
              <a:rPr lang="uk-UA" dirty="0" smtClean="0"/>
              <a:t>не </a:t>
            </a:r>
            <a:r>
              <a:rPr lang="uk-UA" dirty="0" smtClean="0"/>
              <a:t>може Антонича «уявити поза гуртком україністів,що існував у Львові в другій половині 20-х і в 30-х роках»49.</a:t>
            </a:r>
          </a:p>
          <a:p>
            <a:pPr eaLnBrk="1" hangingPunct="1"/>
            <a:endParaRPr lang="uk-UA" dirty="0" smtClean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67175" y="549275"/>
            <a:ext cx="1944688" cy="2997200"/>
          </a:xfrm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2093913"/>
            <a:ext cx="263842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4202113"/>
            <a:ext cx="2133600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АКАДЕМІЧНИЙ ДІМ У ЛЬВОВІ</a:t>
            </a:r>
          </a:p>
        </p:txBody>
      </p:sp>
      <p:sp>
        <p:nvSpPr>
          <p:cNvPr id="19458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uk-UA" sz="1300" dirty="0" smtClean="0"/>
              <a:t>Цей гурток збирав всю тодішню творчу, національно орієнтовану молодь. Обговорювали проблеми літератури та мистецтва, зачитували реферати, </a:t>
            </a:r>
            <a:r>
              <a:rPr lang="uk-UA" sz="1300" dirty="0" err="1" smtClean="0"/>
              <a:t>ре-цитували</a:t>
            </a:r>
            <a:r>
              <a:rPr lang="uk-UA" sz="1300" dirty="0" smtClean="0"/>
              <a:t> власні твори. Серед відомих діячів української культури та науки в різний час до </a:t>
            </a:r>
            <a:r>
              <a:rPr lang="uk-UA" sz="1300" dirty="0" smtClean="0"/>
              <a:t>гуртка</a:t>
            </a:r>
            <a:r>
              <a:rPr lang="en-US" sz="1300" dirty="0" smtClean="0"/>
              <a:t> </a:t>
            </a:r>
            <a:r>
              <a:rPr lang="uk-UA" sz="1300" dirty="0" smtClean="0"/>
              <a:t>україністів </a:t>
            </a:r>
            <a:r>
              <a:rPr lang="uk-UA" sz="1300" dirty="0" smtClean="0"/>
              <a:t>входили той-таки Юліан </a:t>
            </a:r>
            <a:r>
              <a:rPr lang="uk-UA" sz="1300" dirty="0" err="1" smtClean="0"/>
              <a:t>Редько</a:t>
            </a:r>
            <a:r>
              <a:rPr lang="uk-UA" sz="1300" dirty="0" smtClean="0"/>
              <a:t>, а також Володимир </a:t>
            </a:r>
            <a:r>
              <a:rPr lang="uk-UA" sz="1300" dirty="0" err="1" smtClean="0"/>
              <a:t>Барагура</a:t>
            </a:r>
            <a:r>
              <a:rPr lang="uk-UA" sz="1300" dirty="0" smtClean="0"/>
              <a:t>, Ірина Вільде, Іван Ковалик,Петро Коструба, Теоктист </a:t>
            </a:r>
            <a:r>
              <a:rPr lang="uk-UA" sz="1300" dirty="0" err="1" smtClean="0"/>
              <a:t>Пачовський</a:t>
            </a:r>
            <a:r>
              <a:rPr lang="uk-UA" sz="1300" dirty="0" smtClean="0"/>
              <a:t>, Євген Юлій </a:t>
            </a:r>
            <a:r>
              <a:rPr lang="uk-UA" sz="1300" dirty="0" err="1" smtClean="0"/>
              <a:t>Пеленський</a:t>
            </a:r>
            <a:r>
              <a:rPr lang="uk-UA" sz="1300" dirty="0" smtClean="0"/>
              <a:t>, Богдан </a:t>
            </a:r>
            <a:r>
              <a:rPr lang="uk-UA" sz="1300" dirty="0" err="1" smtClean="0"/>
              <a:t>Романенчук</a:t>
            </a:r>
            <a:r>
              <a:rPr lang="uk-UA" sz="1300" dirty="0" smtClean="0"/>
              <a:t>, Ярослав Рудницький, Мирослав </a:t>
            </a:r>
            <a:r>
              <a:rPr lang="uk-UA" sz="1300" dirty="0" err="1" smtClean="0"/>
              <a:t>Семчишин</a:t>
            </a:r>
            <a:r>
              <a:rPr lang="uk-UA" sz="1300" dirty="0" smtClean="0"/>
              <a:t>, Йосип </a:t>
            </a:r>
            <a:r>
              <a:rPr lang="uk-UA" sz="1300" dirty="0" err="1" smtClean="0"/>
              <a:t>Шемлей</a:t>
            </a:r>
            <a:r>
              <a:rPr lang="uk-UA" sz="1300" dirty="0" smtClean="0"/>
              <a:t>, </a:t>
            </a:r>
            <a:r>
              <a:rPr lang="uk-UA" sz="1300" dirty="0" smtClean="0"/>
              <a:t>Степан</a:t>
            </a:r>
            <a:r>
              <a:rPr lang="en-US" sz="1300" dirty="0" smtClean="0"/>
              <a:t> </a:t>
            </a:r>
            <a:r>
              <a:rPr lang="uk-UA" sz="1300" dirty="0" err="1" smtClean="0"/>
              <a:t>Щурат</a:t>
            </a:r>
            <a:r>
              <a:rPr lang="uk-UA" sz="1300" dirty="0" smtClean="0"/>
              <a:t> </a:t>
            </a:r>
            <a:r>
              <a:rPr lang="uk-UA" sz="1300" dirty="0" smtClean="0"/>
              <a:t>та багато </a:t>
            </a:r>
            <a:r>
              <a:rPr lang="uk-UA" sz="1300" dirty="0" smtClean="0"/>
              <a:t>інших</a:t>
            </a:r>
            <a:r>
              <a:rPr lang="en-US" sz="1300" dirty="0" smtClean="0"/>
              <a:t>.</a:t>
            </a:r>
          </a:p>
          <a:p>
            <a:pPr eaLnBrk="1" hangingPunct="1"/>
            <a:r>
              <a:rPr lang="uk-UA" sz="1300" dirty="0" smtClean="0"/>
              <a:t>Гурток </a:t>
            </a:r>
            <a:r>
              <a:rPr lang="uk-UA" sz="1300" dirty="0" smtClean="0"/>
              <a:t>засідає на вулиці </a:t>
            </a:r>
            <a:r>
              <a:rPr lang="uk-UA" sz="1300" dirty="0" err="1" smtClean="0"/>
              <a:t>Супіського</a:t>
            </a:r>
            <a:r>
              <a:rPr lang="uk-UA" sz="1300" dirty="0" smtClean="0"/>
              <a:t>(Коцюбинського) у приміщенні українського гуртожитку. Тут бували </a:t>
            </a:r>
            <a:r>
              <a:rPr lang="uk-UA" sz="1300" dirty="0" err="1" smtClean="0"/>
              <a:t>доречі</a:t>
            </a:r>
            <a:r>
              <a:rPr lang="uk-UA" sz="1300" dirty="0" smtClean="0"/>
              <a:t> і С. Бандера і Р. Шухевич, і Є. </a:t>
            </a:r>
            <a:r>
              <a:rPr lang="uk-UA" sz="1300" dirty="0" err="1" smtClean="0"/>
              <a:t>Коновалець</a:t>
            </a:r>
            <a:r>
              <a:rPr lang="uk-UA" sz="1300" dirty="0" smtClean="0"/>
              <a:t>. 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5050" y="1389063"/>
            <a:ext cx="5111750" cy="362108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ВУЛИЦЯ ВЕРХРАЦЬКОГО</a:t>
            </a:r>
          </a:p>
        </p:txBody>
      </p:sp>
      <p:sp>
        <p:nvSpPr>
          <p:cNvPr id="20482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ru-RU" dirty="0" err="1" smtClean="0"/>
              <a:t>Дослідники</a:t>
            </a:r>
            <a:r>
              <a:rPr lang="ru-RU" dirty="0" smtClean="0"/>
              <a:t> </a:t>
            </a:r>
            <a:r>
              <a:rPr lang="ru-RU" dirty="0" err="1" smtClean="0"/>
              <a:t>допускають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бував</a:t>
            </a:r>
            <a:r>
              <a:rPr lang="ru-RU" dirty="0" smtClean="0"/>
              <a:t> у </a:t>
            </a:r>
            <a:r>
              <a:rPr lang="ru-RU" dirty="0" err="1" smtClean="0"/>
              <a:t>помешканні</a:t>
            </a:r>
            <a:r>
              <a:rPr lang="ru-RU" dirty="0" smtClean="0"/>
              <a:t> Василя Щурата на </a:t>
            </a:r>
            <a:r>
              <a:rPr lang="ru-RU" dirty="0" err="1" smtClean="0"/>
              <a:t>вулиці</a:t>
            </a:r>
            <a:r>
              <a:rPr lang="ru-RU" dirty="0" smtClean="0"/>
              <a:t> </a:t>
            </a:r>
            <a:r>
              <a:rPr lang="ru-RU" dirty="0" err="1" smtClean="0"/>
              <a:t>Голумбів</a:t>
            </a:r>
            <a:r>
              <a:rPr lang="ru-RU" dirty="0" smtClean="0"/>
              <a:t> (</a:t>
            </a:r>
            <a:r>
              <a:rPr lang="ru-RU" dirty="0" err="1" smtClean="0"/>
              <a:t>Верхратського</a:t>
            </a:r>
            <a:r>
              <a:rPr lang="ru-RU" dirty="0" smtClean="0"/>
              <a:t>), </a:t>
            </a:r>
            <a:r>
              <a:rPr lang="ru-RU" dirty="0" smtClean="0"/>
              <a:t>11</a:t>
            </a:r>
            <a:r>
              <a:rPr lang="en-US" dirty="0" smtClean="0"/>
              <a:t>,</a:t>
            </a:r>
          </a:p>
          <a:p>
            <a:pPr eaLnBrk="1" hangingPunct="1"/>
            <a:r>
              <a:rPr lang="ru-RU" dirty="0" smtClean="0"/>
              <a:t>а </a:t>
            </a:r>
            <a:r>
              <a:rPr lang="ru-RU" dirty="0" smtClean="0"/>
              <a:t>там </a:t>
            </a:r>
            <a:r>
              <a:rPr lang="ru-RU" dirty="0" err="1" smtClean="0"/>
              <a:t>відомий</a:t>
            </a:r>
            <a:r>
              <a:rPr lang="ru-RU" dirty="0" smtClean="0"/>
              <a:t> </a:t>
            </a:r>
            <a:r>
              <a:rPr lang="ru-RU" dirty="0" err="1" smtClean="0"/>
              <a:t>мовознавець</a:t>
            </a:r>
            <a:r>
              <a:rPr lang="ru-RU" dirty="0" smtClean="0"/>
              <a:t> мешкав з дружиною на другому </a:t>
            </a:r>
            <a:r>
              <a:rPr lang="ru-RU" dirty="0" err="1" smtClean="0"/>
              <a:t>поверсі</a:t>
            </a:r>
            <a:r>
              <a:rPr lang="ru-RU" dirty="0" smtClean="0"/>
              <a:t>. В </a:t>
            </a:r>
            <a:r>
              <a:rPr lang="ru-RU" dirty="0" err="1" smtClean="0"/>
              <a:t>цьому</a:t>
            </a:r>
            <a:r>
              <a:rPr lang="ru-RU" dirty="0" smtClean="0"/>
              <a:t> ж </a:t>
            </a:r>
            <a:r>
              <a:rPr lang="ru-RU" dirty="0" err="1" smtClean="0"/>
              <a:t>будинку</a:t>
            </a:r>
            <a:r>
              <a:rPr lang="ru-RU" dirty="0" smtClean="0"/>
              <a:t> в </a:t>
            </a:r>
            <a:r>
              <a:rPr lang="ru-RU" dirty="0" err="1" smtClean="0"/>
              <a:t>дитинстві</a:t>
            </a:r>
            <a:r>
              <a:rPr lang="ru-RU" dirty="0" smtClean="0"/>
              <a:t> мешкав і </a:t>
            </a:r>
            <a:r>
              <a:rPr lang="ru-RU" dirty="0" err="1" smtClean="0"/>
              <a:t>Микола</a:t>
            </a:r>
            <a:r>
              <a:rPr lang="ru-RU" dirty="0" smtClean="0"/>
              <a:t> </a:t>
            </a:r>
            <a:r>
              <a:rPr lang="ru-RU" dirty="0" err="1" smtClean="0"/>
              <a:t>Колесса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і </a:t>
            </a:r>
            <a:r>
              <a:rPr lang="ru-RU" dirty="0" err="1" smtClean="0"/>
              <a:t>молодий</a:t>
            </a:r>
            <a:r>
              <a:rPr lang="ru-RU" dirty="0" smtClean="0"/>
              <a:t> </a:t>
            </a:r>
            <a:r>
              <a:rPr lang="ru-RU" dirty="0" err="1" smtClean="0"/>
              <a:t>український</a:t>
            </a:r>
            <a:r>
              <a:rPr lang="ru-RU" dirty="0" smtClean="0"/>
              <a:t> </a:t>
            </a:r>
            <a:r>
              <a:rPr lang="ru-RU" dirty="0" err="1" smtClean="0"/>
              <a:t>композиторо</a:t>
            </a:r>
            <a:r>
              <a:rPr lang="ru-RU" dirty="0" smtClean="0"/>
              <a:t> 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представлені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одному.</a:t>
            </a:r>
          </a:p>
          <a:p>
            <a:pPr eaLnBrk="1" hangingPunct="1"/>
            <a:r>
              <a:rPr lang="ru-RU" dirty="0" smtClean="0"/>
              <a:t> Часто читав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поезії</a:t>
            </a:r>
            <a:r>
              <a:rPr lang="ru-RU" dirty="0" smtClean="0"/>
              <a:t>. Брав </a:t>
            </a:r>
            <a:r>
              <a:rPr lang="ru-RU" dirty="0" err="1" smtClean="0"/>
              <a:t>активну</a:t>
            </a:r>
            <a:r>
              <a:rPr lang="ru-RU" dirty="0" smtClean="0"/>
              <a:t> участь в </a:t>
            </a:r>
            <a:r>
              <a:rPr lang="ru-RU" dirty="0" err="1" smtClean="0"/>
              <a:t>обговоренні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правопису</a:t>
            </a:r>
            <a:r>
              <a:rPr lang="ru-RU" dirty="0" smtClean="0"/>
              <a:t>. </a:t>
            </a:r>
            <a:r>
              <a:rPr lang="ru-RU" dirty="0" err="1" smtClean="0"/>
              <a:t>Обстоював</a:t>
            </a:r>
            <a:r>
              <a:rPr lang="ru-RU" dirty="0" smtClean="0"/>
              <a:t> потребу </a:t>
            </a:r>
            <a:r>
              <a:rPr lang="ru-RU" dirty="0" err="1" smtClean="0"/>
              <a:t>єдиного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en-US" dirty="0" smtClean="0"/>
              <a:t> </a:t>
            </a:r>
            <a:r>
              <a:rPr lang="ru-RU" dirty="0" err="1" smtClean="0"/>
              <a:t>правопису</a:t>
            </a:r>
            <a:r>
              <a:rPr lang="ru-RU" dirty="0" smtClean="0"/>
              <a:t>, </a:t>
            </a:r>
            <a:r>
              <a:rPr lang="ru-RU" dirty="0" err="1" smtClean="0"/>
              <a:t>обов’язкового</a:t>
            </a:r>
            <a:r>
              <a:rPr lang="ru-RU" dirty="0" smtClean="0"/>
              <a:t> для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українців</a:t>
            </a:r>
            <a:r>
              <a:rPr lang="ru-RU" dirty="0" smtClean="0"/>
              <a:t>». </a:t>
            </a:r>
            <a:endParaRPr lang="uk-UA" dirty="0" smtClean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35896" y="1196752"/>
            <a:ext cx="5111750" cy="363378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АКАДЕМІЧНА ГІМНАЗІЯ У ЛЬВОВІ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Водночас він «цікавився зарубіжною літературою, особливо появою помітних творів, і ділився своїми враженнями з товаришами. Після закінчення університету, </a:t>
            </a:r>
            <a:r>
              <a:rPr lang="uk-UA" dirty="0" smtClean="0"/>
              <a:t>я</a:t>
            </a:r>
            <a:r>
              <a:rPr lang="ru-RU" dirty="0"/>
              <a:t>к</a:t>
            </a:r>
            <a:r>
              <a:rPr lang="uk-UA" dirty="0" smtClean="0"/>
              <a:t> </a:t>
            </a:r>
            <a:r>
              <a:rPr lang="uk-UA" dirty="0"/>
              <a:t>згадує шанувальник Львова Степан Шах, Б.-І. Антонич хотів дістати місце «практиканта» в Академічній гімназії у Львові, але це йому не вдалось</a:t>
            </a:r>
            <a:r>
              <a:rPr lang="uk-UA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Отже</a:t>
            </a:r>
            <a:r>
              <a:rPr lang="uk-UA" dirty="0"/>
              <a:t>. Б.-І. Антонич бував у приміщенні Академічної гімназії (вул. С. </a:t>
            </a:r>
            <a:r>
              <a:rPr lang="uk-UA" dirty="0" err="1"/>
              <a:t>Андери</a:t>
            </a:r>
            <a:r>
              <a:rPr lang="uk-UA" dirty="0"/>
              <a:t>), неподалік від Львівської політехніки.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/>
              <a:t>У 1933 р. Антонич став членом Асоціації Незалежних Українських Митців (АН УМ). Сама Асоціація, за ЕУ, як товариство українських митців, </a:t>
            </a:r>
            <a:r>
              <a:rPr lang="uk-UA" dirty="0" smtClean="0"/>
              <a:t>була заснована </a:t>
            </a:r>
            <a:r>
              <a:rPr lang="uk-UA" dirty="0"/>
              <a:t>у Львові в 1931 р. М. </a:t>
            </a:r>
            <a:r>
              <a:rPr lang="uk-UA" dirty="0" err="1"/>
              <a:t>Осінчуком</a:t>
            </a:r>
            <a:r>
              <a:rPr lang="uk-UA" dirty="0"/>
              <a:t>, Я. Музикою, П. </a:t>
            </a:r>
            <a:r>
              <a:rPr lang="uk-UA" dirty="0" err="1"/>
              <a:t>Ковжуном</a:t>
            </a:r>
            <a:r>
              <a:rPr lang="uk-UA" dirty="0"/>
              <a:t>. Окрім урядження 14 виставок,вона видавала часопис «Мистецтво» (5 щорічників) та 7 монографій-альбомів, 11 каталогів виставок. АН УМ зліквідована радянською владою </a:t>
            </a:r>
            <a:r>
              <a:rPr lang="uk-UA" dirty="0" smtClean="0"/>
              <a:t>1939р</a:t>
            </a:r>
            <a:r>
              <a:rPr lang="uk-UA" dirty="0"/>
              <a:t>.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620713"/>
            <a:ext cx="2663825" cy="3392487"/>
          </a:xfrm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149725"/>
            <a:ext cx="1914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303</TotalTime>
  <Words>3920</Words>
  <Application>Microsoft Office PowerPoint</Application>
  <PresentationFormat>Экран (4:3)</PresentationFormat>
  <Paragraphs>92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Мета дослідження</vt:lpstr>
      <vt:lpstr>ДЖЕРЕЛА ДОСЛІДЖЕННЯ</vt:lpstr>
      <vt:lpstr>Університет</vt:lpstr>
      <vt:lpstr>Антонич - студент</vt:lpstr>
      <vt:lpstr>ПРОГУЛЯНКИ ПРОСПЕКТОМ СВОБОДИ</vt:lpstr>
      <vt:lpstr>АКАДЕМІЧНИЙ ДІМ У ЛЬВОВІ</vt:lpstr>
      <vt:lpstr>ВУЛИЦЯ ВЕРХРАЦЬКОГО</vt:lpstr>
      <vt:lpstr>АКАДЕМІЧНА ГІМНАЗІЯ У ЛЬВОВІ</vt:lpstr>
      <vt:lpstr>ПЛОЩА РИНОК,10 НАРОДНИЙ ДІМ. </vt:lpstr>
      <vt:lpstr>МУЗЕЙ ОЛЕКСИ НОВАКІВСЬКОГО «КАЧИНИЙ ДІЛ»</vt:lpstr>
      <vt:lpstr>ПОМЕШКАННЯ ЛАСОВСЬКОГО – ЛИЧАКІВСЬКА  - КУТОВА</vt:lpstr>
      <vt:lpstr>ГОРОДОЦЬКА,50 –ПОМЕШКАННЯ Б.-І. АНТОНИЧА</vt:lpstr>
      <vt:lpstr>ЦУКЕРНЯ «ОАЗА» СІЧОВИХ СТРІЛЬЦІВ</vt:lpstr>
      <vt:lpstr>Левандівка у Львові</vt:lpstr>
      <vt:lpstr>СТАДІОН «СОКОЛА» У ЛЬВОВІ - СТРИЙСЬКА</vt:lpstr>
      <vt:lpstr>Центр ЛЬВОВА –ПЛОЩА РИНОК</vt:lpstr>
      <vt:lpstr>Церква Св. Юра. Байки. Митрополит А. Шептицький</vt:lpstr>
      <vt:lpstr>ВУЛИЦЯ ПІДВАЛЬНА,ВИННИЧЕНКА</vt:lpstr>
      <vt:lpstr>Народна лічниця, вулиця Озаркевича</vt:lpstr>
      <vt:lpstr>Янівське кладовище</vt:lpstr>
      <vt:lpstr>Книгарня Антонича</vt:lpstr>
      <vt:lpstr>Досліджуючи ми дізнались</vt:lpstr>
      <vt:lpstr>Висновки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Avtomat1</dc:creator>
  <cp:lastModifiedBy>Dasha</cp:lastModifiedBy>
  <cp:revision>15</cp:revision>
  <cp:lastPrinted>2014-12-11T14:47:07Z</cp:lastPrinted>
  <dcterms:created xsi:type="dcterms:W3CDTF">2014-12-11T13:42:33Z</dcterms:created>
  <dcterms:modified xsi:type="dcterms:W3CDTF">2014-12-12T23:29:07Z</dcterms:modified>
</cp:coreProperties>
</file>