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18" r:id="rId2"/>
    <p:sldId id="301" r:id="rId3"/>
    <p:sldId id="302" r:id="rId4"/>
    <p:sldId id="257" r:id="rId5"/>
    <p:sldId id="290" r:id="rId6"/>
    <p:sldId id="289" r:id="rId7"/>
    <p:sldId id="298" r:id="rId8"/>
    <p:sldId id="256" r:id="rId9"/>
    <p:sldId id="303" r:id="rId10"/>
    <p:sldId id="277" r:id="rId11"/>
    <p:sldId id="275" r:id="rId12"/>
    <p:sldId id="276" r:id="rId13"/>
    <p:sldId id="278" r:id="rId14"/>
    <p:sldId id="304" r:id="rId15"/>
    <p:sldId id="264" r:id="rId16"/>
    <p:sldId id="280" r:id="rId17"/>
    <p:sldId id="273" r:id="rId18"/>
    <p:sldId id="316" r:id="rId19"/>
    <p:sldId id="306" r:id="rId20"/>
    <p:sldId id="307" r:id="rId21"/>
    <p:sldId id="314" r:id="rId22"/>
    <p:sldId id="308" r:id="rId23"/>
    <p:sldId id="296" r:id="rId24"/>
    <p:sldId id="297" r:id="rId25"/>
    <p:sldId id="317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3DE9BF1-79C8-48D4-9845-AB41E57E64A4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E49B670F-B47E-4058-8583-4E23BEBE7B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F0A75-976D-48E1-95D2-BC28C16D52AD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27B15-CC87-4864-8057-C6F9ACEAF8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CCC42-9ACD-456B-829F-2BC0D0F66C28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287E6-1AED-494A-8A1D-E9E46A2584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92552-F95B-4585-B436-3944886C2A09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29EF1-A598-4A48-B378-1353A83681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E7CC4-87A7-4740-992A-8C2AAEAABFBB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95DE1-5AC5-4B0D-968B-8056575815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AE379-3CA7-41EA-BAB3-31190096514A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2637C-DE20-42B2-929D-56CE03B28F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FF349-4D00-4578-9F56-37DD5773B539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A04DA-2FAB-4E49-85C4-1427A13672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39E4F-F25E-4435-8DAA-E037017DE8E7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9B881-131F-4516-9C09-976282132E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38B7F-B1D0-4F9B-BC2A-DEAAC1DD5CA8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12B95-E32E-47AB-B5DB-4E1A731179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A6B9B-8CFF-43F8-92F5-05858DF278EE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A6FC3-B670-434E-B083-2D9DC4E76C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6E3D7-7884-4EA2-BEBC-0A7CE64DE3A7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177A6-7776-47A9-95AB-9DE0443BA9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717C4-1410-4EE8-8260-ED322CC6B677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B13E1-F4E6-4CB9-AEE6-8676E4CA97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2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62D55D5-A6EC-4054-B4C2-95343D284A58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0271312-FF10-4651-8E1E-0A3BD92420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push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323528" y="2636912"/>
            <a:ext cx="8028384" cy="1574477"/>
          </a:xfrm>
        </p:spPr>
        <p:txBody>
          <a:bodyPr/>
          <a:lstStyle/>
          <a:p>
            <a:r>
              <a:rPr lang="ru-RU" sz="11500" b="1" i="1" dirty="0" smtClean="0">
                <a:solidFill>
                  <a:schemeClr val="bg1"/>
                </a:solidFill>
                <a:latin typeface="Mistral" pitchFamily="66" charset="0"/>
                <a:ea typeface="GulimChe" pitchFamily="49" charset="-127"/>
              </a:rPr>
              <a:t> КОСМОС</a:t>
            </a:r>
            <a:endParaRPr lang="ru-RU" sz="11500" b="1" i="1" dirty="0" smtClean="0">
              <a:solidFill>
                <a:schemeClr val="bg1"/>
              </a:solidFill>
              <a:latin typeface="Mistral" pitchFamily="66" charset="0"/>
              <a:ea typeface="GulimChe" pitchFamily="49" charset="-127"/>
            </a:endParaRPr>
          </a:p>
        </p:txBody>
      </p:sp>
    </p:spTree>
  </p:cSld>
  <p:clrMapOvr>
    <a:masterClrMapping/>
  </p:clrMapOvr>
  <p:transition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625" y="5214938"/>
            <a:ext cx="8286750" cy="1214437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В этой огромной, 18-метровой кегле создаются перегрузки, которые космонавт испытывает во время полета. Сама она вращается по кругу, голова ее тоже вращается, внутри головы вращается кабина, а внутри кабины вращается кресло с космонавтом.</a:t>
            </a:r>
            <a:endParaRPr lang="ru-RU" dirty="0"/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43063" y="642938"/>
            <a:ext cx="6056312" cy="4286250"/>
          </a:xfr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sz="half" idx="1"/>
          </p:nvPr>
        </p:nvSpPr>
        <p:spPr>
          <a:xfrm>
            <a:off x="214313" y="928688"/>
            <a:ext cx="4038600" cy="45259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  Когда проводятся тренировки под водой, станцию вместе с платформой, подготавливаемыми космонавтами и водолазами опускают под воду, в гидробассейн.</a:t>
            </a:r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0" y="285750"/>
            <a:ext cx="4113213" cy="6142038"/>
          </a:xfr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051050" y="5373688"/>
            <a:ext cx="5975350" cy="50006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Так работают в </a:t>
            </a:r>
            <a:r>
              <a:rPr lang="ru-RU" dirty="0" err="1" smtClean="0"/>
              <a:t>гидробассейне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0675" y="1143000"/>
            <a:ext cx="4489450" cy="3571875"/>
          </a:xfrm>
          <a:noFill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5" y="1143000"/>
            <a:ext cx="3522663" cy="357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63" y="1714500"/>
            <a:ext cx="4038600" cy="314325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Уже более 30 лет все космонавты готовясь к полету, к невесомости, тренируются в, так называемой, "летающей лаборатории". Это основной тренажер для отработки навыков работы в отсутствии притяжения к Земле.</a:t>
            </a:r>
            <a:endParaRPr lang="ru-RU" dirty="0"/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924944"/>
            <a:ext cx="3674690" cy="3674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32656"/>
            <a:ext cx="3819276" cy="249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Как живут космонавты в ракете?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63" y="1214438"/>
            <a:ext cx="4038600" cy="4525962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В космосе нет воздуха, чтобы дышать, там нет воды, тем более там нет еды. Всё это загружается в космический корабль на земле и затем расходуется в полёте. В космосе ничего нет, кроме пустоты и солнечного света. Именно свет питает космический корабль через солнечные батареи.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1741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64163" y="1341438"/>
            <a:ext cx="3130550" cy="4722812"/>
          </a:xfr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5"/>
          <p:cNvSpPr>
            <a:spLocks noGrp="1"/>
          </p:cNvSpPr>
          <p:nvPr>
            <p:ph sz="half" idx="2"/>
          </p:nvPr>
        </p:nvSpPr>
        <p:spPr>
          <a:xfrm>
            <a:off x="214313" y="1000125"/>
            <a:ext cx="4038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smtClean="0"/>
              <a:t>    На корабле, все предметы, в том числе животные, находятся в состоянии невесомости. На земле все предметы обладают весом, они притягиваются к земной поверхности. В космосе этого нет. Внутри космического корабля все предметы закреплены на специальных держателях.</a:t>
            </a:r>
            <a:r>
              <a:rPr lang="ru-RU" sz="2400" smtClean="0">
                <a:latin typeface="Arial" charset="0"/>
              </a:rPr>
              <a:t> Иначе бы они все летали. </a:t>
            </a:r>
          </a:p>
        </p:txBody>
      </p:sp>
      <p:pic>
        <p:nvPicPr>
          <p:cNvPr id="18435" name="Picture 2" descr="C:\Documents and Settings\Admin\Рабочий стол\Новая папка (3)\m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18667"/>
            <a:ext cx="4320480" cy="653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3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29125" y="428625"/>
            <a:ext cx="4500563" cy="6000750"/>
          </a:xfrm>
          <a:noFill/>
        </p:spPr>
      </p:pic>
      <p:sp>
        <p:nvSpPr>
          <p:cNvPr id="19459" name="Содержимое 5"/>
          <p:cNvSpPr>
            <a:spLocks noGrp="1"/>
          </p:cNvSpPr>
          <p:nvPr>
            <p:ph sz="half" idx="2"/>
          </p:nvPr>
        </p:nvSpPr>
        <p:spPr>
          <a:xfrm>
            <a:off x="357188" y="1785938"/>
            <a:ext cx="3714750" cy="45259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smtClean="0"/>
              <a:t>     Одежда космонавта - </a:t>
            </a:r>
          </a:p>
          <a:p>
            <a:pPr eaLnBrk="1" hangingPunct="1">
              <a:buFont typeface="Arial" charset="0"/>
              <a:buNone/>
            </a:pPr>
            <a:r>
              <a:rPr lang="ru-RU" sz="2400" smtClean="0"/>
              <a:t>     скафандр.  </a:t>
            </a:r>
          </a:p>
          <a:p>
            <a:pPr eaLnBrk="1" hangingPunct="1">
              <a:buFont typeface="Arial" charset="0"/>
              <a:buNone/>
            </a:pPr>
            <a:r>
              <a:rPr lang="ru-RU" sz="2400" smtClean="0"/>
              <a:t>     Его космонавты     надевают при запуске и спуске ракеты, когда выходят в открытый космос. 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571500" y="214313"/>
            <a:ext cx="8229600" cy="796925"/>
          </a:xfrm>
        </p:spPr>
        <p:txBody>
          <a:bodyPr/>
          <a:lstStyle/>
          <a:p>
            <a:pPr eaLnBrk="1" hangingPunct="1"/>
            <a:r>
              <a:rPr lang="ru-RU" smtClean="0"/>
              <a:t>Что едят космонавты?</a:t>
            </a:r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00688" y="1714500"/>
            <a:ext cx="3238500" cy="2428875"/>
          </a:xfrm>
          <a:noFill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214438"/>
            <a:ext cx="4953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Содержимое 8"/>
          <p:cNvSpPr>
            <a:spLocks noGrp="1"/>
          </p:cNvSpPr>
          <p:nvPr>
            <p:ph sz="half" idx="1"/>
          </p:nvPr>
        </p:nvSpPr>
        <p:spPr>
          <a:xfrm>
            <a:off x="0" y="5357813"/>
            <a:ext cx="8786813" cy="128587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smtClean="0"/>
              <a:t>     Едят космонавты продукты питания, которые хранятся в консервированном виде. Перед использованием консервы и тюбики разогревают, а пакеты с первым и вторым блюдами, разводят водой.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Исследования в космосе</a:t>
            </a:r>
          </a:p>
        </p:txBody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Биологические(выращивают растения, проводят различные опыты).</a:t>
            </a:r>
          </a:p>
          <a:p>
            <a:pPr eaLnBrk="1" hangingPunct="1"/>
            <a:r>
              <a:rPr lang="ru-RU" sz="2800" smtClean="0"/>
              <a:t>Медицинские наблюдения(влияние космоса на организм);</a:t>
            </a:r>
          </a:p>
          <a:p>
            <a:pPr eaLnBrk="1" hangingPunct="1"/>
            <a:r>
              <a:rPr lang="ru-RU" sz="2800" smtClean="0"/>
              <a:t>Технические наблюдения(обеспечивают космическую и радио-телевизионную связь, изучает поверхность земли, сообщают о местах где обнаружены полезные ископаемые).</a:t>
            </a:r>
          </a:p>
          <a:p>
            <a:pPr eaLnBrk="1" hangingPunct="1">
              <a:buFont typeface="Arial" charset="0"/>
              <a:buNone/>
            </a:pPr>
            <a:endParaRPr lang="ru-RU" sz="2800" smtClean="0">
              <a:latin typeface="Arial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341438"/>
            <a:ext cx="4110038" cy="4110037"/>
          </a:xfrm>
        </p:spPr>
      </p:pic>
      <p:pic>
        <p:nvPicPr>
          <p:cNvPr id="25603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59338" y="1307341"/>
            <a:ext cx="3889126" cy="4180648"/>
          </a:xfrm>
        </p:spPr>
      </p:pic>
      <p:sp>
        <p:nvSpPr>
          <p:cNvPr id="25604" name="Rectangle 7"/>
          <p:cNvSpPr>
            <a:spLocks/>
          </p:cNvSpPr>
          <p:nvPr/>
        </p:nvSpPr>
        <p:spPr bwMode="auto">
          <a:xfrm>
            <a:off x="457200" y="1600200"/>
            <a:ext cx="8229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ru-RU" sz="2800"/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251521" y="357188"/>
            <a:ext cx="88924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dirty="0"/>
              <a:t>  </a:t>
            </a:r>
            <a:r>
              <a:rPr lang="ru-RU" sz="2400" dirty="0">
                <a:solidFill>
                  <a:schemeClr val="bg1"/>
                </a:solidFill>
                <a:latin typeface="+mn-lt"/>
              </a:rPr>
              <a:t>Космонавты сообщают о стихийных бедствиях: о пожарах в лесах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75" y="1000125"/>
            <a:ext cx="4500563" cy="4572000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</a:t>
            </a:r>
            <a:r>
              <a:rPr lang="en-US" dirty="0" smtClean="0"/>
              <a:t>   </a:t>
            </a:r>
            <a:r>
              <a:rPr lang="ru-RU" sz="3800" dirty="0" smtClean="0">
                <a:solidFill>
                  <a:schemeClr val="bg1"/>
                </a:solidFill>
              </a:rPr>
              <a:t>  </a:t>
            </a:r>
            <a:r>
              <a:rPr lang="ru-RU" sz="3800" dirty="0" smtClean="0">
                <a:solidFill>
                  <a:schemeClr val="bg1"/>
                </a:solidFill>
              </a:rPr>
              <a:t>С</a:t>
            </a:r>
            <a:r>
              <a:rPr lang="ru-RU" sz="3800" dirty="0" smtClean="0">
                <a:solidFill>
                  <a:schemeClr val="bg1"/>
                </a:solidFill>
              </a:rPr>
              <a:t> </a:t>
            </a:r>
            <a:r>
              <a:rPr lang="ru-RU" sz="3800" dirty="0" smtClean="0">
                <a:solidFill>
                  <a:schemeClr val="bg1"/>
                </a:solidFill>
              </a:rPr>
              <a:t>давних времен люди стали думать над вопросами: «Что такое космос? Если жизнь на других планетах кроме планеты Земля?»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800" dirty="0" smtClean="0">
                <a:solidFill>
                  <a:schemeClr val="bg1"/>
                </a:solidFill>
              </a:rPr>
              <a:t>    </a:t>
            </a:r>
            <a:r>
              <a:rPr lang="en-US" sz="3800" dirty="0" smtClean="0">
                <a:solidFill>
                  <a:schemeClr val="bg1"/>
                </a:solidFill>
              </a:rPr>
              <a:t> </a:t>
            </a:r>
            <a:r>
              <a:rPr lang="ru-RU" sz="3800" dirty="0" smtClean="0">
                <a:solidFill>
                  <a:schemeClr val="bg1"/>
                </a:solidFill>
              </a:rPr>
              <a:t>  </a:t>
            </a:r>
            <a:r>
              <a:rPr lang="en-US" sz="3800" dirty="0" smtClean="0">
                <a:solidFill>
                  <a:schemeClr val="bg1"/>
                </a:solidFill>
              </a:rPr>
              <a:t> </a:t>
            </a:r>
            <a:r>
              <a:rPr lang="ru-RU" sz="3800" dirty="0" smtClean="0">
                <a:solidFill>
                  <a:schemeClr val="bg1"/>
                </a:solidFill>
              </a:rPr>
              <a:t>И тогда </a:t>
            </a:r>
            <a:r>
              <a:rPr lang="ru-RU" sz="3800" dirty="0" smtClean="0">
                <a:solidFill>
                  <a:schemeClr val="bg1"/>
                </a:solidFill>
              </a:rPr>
              <a:t>ученые и конструкторы создали первый космический корабль «Восток».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800" dirty="0" smtClean="0">
                <a:solidFill>
                  <a:schemeClr val="bg1"/>
                </a:solidFill>
              </a:rPr>
              <a:t>    </a:t>
            </a:r>
            <a:r>
              <a:rPr lang="en-US" sz="3800" dirty="0" smtClean="0">
                <a:solidFill>
                  <a:schemeClr val="bg1"/>
                </a:solidFill>
              </a:rPr>
              <a:t> </a:t>
            </a:r>
            <a:r>
              <a:rPr lang="ru-RU" sz="3800" dirty="0" smtClean="0">
                <a:solidFill>
                  <a:schemeClr val="bg1"/>
                </a:solidFill>
              </a:rPr>
              <a:t>   Космический </a:t>
            </a:r>
            <a:r>
              <a:rPr lang="ru-RU" sz="3800" dirty="0" smtClean="0">
                <a:solidFill>
                  <a:schemeClr val="bg1"/>
                </a:solidFill>
              </a:rPr>
              <a:t>корабль – это сложная техническая система. И прежде чем посадить в него человека технику надо проверить.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90263" y="764704"/>
            <a:ext cx="3644162" cy="4950296"/>
          </a:xfrm>
          <a:noFill/>
          <a:effectLst>
            <a:glow rad="228600">
              <a:schemeClr val="accent2">
                <a:satMod val="175000"/>
                <a:alpha val="40000"/>
              </a:schemeClr>
            </a:glow>
            <a:softEdge rad="63500"/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Содержимое 3"/>
          <p:cNvSpPr>
            <a:spLocks noGrp="1"/>
          </p:cNvSpPr>
          <p:nvPr>
            <p:ph sz="half" idx="2"/>
          </p:nvPr>
        </p:nvSpPr>
        <p:spPr>
          <a:xfrm>
            <a:off x="719064" y="476672"/>
            <a:ext cx="8424936" cy="7143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Arial" charset="0"/>
              </a:rPr>
              <a:t>О местах в горах, где могут произойти снежные  обвалы.</a:t>
            </a:r>
          </a:p>
        </p:txBody>
      </p:sp>
      <p:pic>
        <p:nvPicPr>
          <p:cNvPr id="2662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35150" y="1628775"/>
            <a:ext cx="5356225" cy="4000500"/>
          </a:xfr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Содержимое 3"/>
          <p:cNvSpPr>
            <a:spLocks noGrp="1"/>
          </p:cNvSpPr>
          <p:nvPr>
            <p:ph sz="half" idx="2"/>
          </p:nvPr>
        </p:nvSpPr>
        <p:spPr>
          <a:xfrm>
            <a:off x="2771800" y="404664"/>
            <a:ext cx="4038600" cy="5715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dirty="0" smtClean="0">
                <a:solidFill>
                  <a:schemeClr val="bg1"/>
                </a:solidFill>
              </a:rPr>
              <a:t>О штормах на морях</a:t>
            </a:r>
          </a:p>
        </p:txBody>
      </p:sp>
      <p:pic>
        <p:nvPicPr>
          <p:cNvPr id="27651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87450" y="1006277"/>
            <a:ext cx="6786563" cy="5089922"/>
          </a:xfr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Содержимое 3"/>
          <p:cNvSpPr>
            <a:spLocks noGrp="1"/>
          </p:cNvSpPr>
          <p:nvPr>
            <p:ph sz="half" idx="2"/>
          </p:nvPr>
        </p:nvSpPr>
        <p:spPr>
          <a:xfrm>
            <a:off x="2700338" y="404813"/>
            <a:ext cx="4465637" cy="6492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Arial" charset="0"/>
              </a:rPr>
              <a:t>Уточняют прогноз погоды</a:t>
            </a:r>
          </a:p>
        </p:txBody>
      </p:sp>
      <p:pic>
        <p:nvPicPr>
          <p:cNvPr id="2867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813" y="908050"/>
            <a:ext cx="6000750" cy="5257800"/>
          </a:xfr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28688" y="5286375"/>
            <a:ext cx="7143750" cy="1285875"/>
          </a:xfrm>
        </p:spPr>
        <p:txBody>
          <a:bodyPr rtlCol="0">
            <a:normAutofit fontScale="850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Люди помнят о тех, кто первыми побывал в космосе. В Москве открыт памятник первому живому существу, покорившему космос, собаке Лайке.</a:t>
            </a:r>
            <a:endParaRPr lang="ru-RU" dirty="0"/>
          </a:p>
        </p:txBody>
      </p:sp>
      <p:pic>
        <p:nvPicPr>
          <p:cNvPr id="2969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57375" y="642938"/>
            <a:ext cx="5537200" cy="4214812"/>
          </a:xfr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Содержимое 3"/>
          <p:cNvSpPr>
            <a:spLocks noGrp="1"/>
          </p:cNvSpPr>
          <p:nvPr>
            <p:ph sz="half" idx="2"/>
          </p:nvPr>
        </p:nvSpPr>
        <p:spPr>
          <a:xfrm>
            <a:off x="4857750" y="1000125"/>
            <a:ext cx="4038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  Всего за 48 лет со дня первого полета человека в космос, в космосе побывало100 космонавтов, среди которых 3 женщины. 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 </a:t>
            </a:r>
          </a:p>
        </p:txBody>
      </p:sp>
      <p:pic>
        <p:nvPicPr>
          <p:cNvPr id="3174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" y="571500"/>
            <a:ext cx="4122738" cy="5572125"/>
          </a:xfr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619672" y="1916832"/>
            <a:ext cx="6480720" cy="2692896"/>
          </a:xfrm>
        </p:spPr>
        <p:txBody>
          <a:bodyPr/>
          <a:lstStyle/>
          <a:p>
            <a:pPr algn="ctr">
              <a:buNone/>
            </a:pPr>
            <a:r>
              <a:rPr lang="ru-RU" sz="4400" b="1" i="1" dirty="0" smtClean="0">
                <a:latin typeface="Mistral" pitchFamily="66" charset="0"/>
              </a:rPr>
              <a:t>Презентацию выполнила</a:t>
            </a:r>
          </a:p>
          <a:p>
            <a:pPr algn="ctr">
              <a:buNone/>
            </a:pPr>
            <a:r>
              <a:rPr lang="ru-RU" sz="4400" b="1" i="1" dirty="0" smtClean="0">
                <a:latin typeface="Mistral" pitchFamily="66" charset="0"/>
              </a:rPr>
              <a:t>Ученица 10-А класса</a:t>
            </a:r>
          </a:p>
          <a:p>
            <a:pPr algn="ctr">
              <a:buNone/>
            </a:pPr>
            <a:r>
              <a:rPr lang="ru-RU" sz="4400" b="1" i="1" dirty="0" err="1" smtClean="0">
                <a:latin typeface="Mistral" pitchFamily="66" charset="0"/>
              </a:rPr>
              <a:t>Алчевской</a:t>
            </a:r>
            <a:r>
              <a:rPr lang="ru-RU" sz="4400" b="1" i="1" dirty="0" smtClean="0">
                <a:latin typeface="Mistral" pitchFamily="66" charset="0"/>
              </a:rPr>
              <a:t> ИТГ</a:t>
            </a:r>
          </a:p>
          <a:p>
            <a:pPr algn="ctr">
              <a:buNone/>
            </a:pPr>
            <a:r>
              <a:rPr lang="ru-RU" sz="4400" b="1" i="1" dirty="0" err="1" smtClean="0">
                <a:latin typeface="Mistral" pitchFamily="66" charset="0"/>
              </a:rPr>
              <a:t>Мозолевская</a:t>
            </a:r>
            <a:r>
              <a:rPr lang="ru-RU" sz="4400" b="1" i="1" dirty="0" smtClean="0">
                <a:latin typeface="Mistral" pitchFamily="66" charset="0"/>
              </a:rPr>
              <a:t> Анастасия</a:t>
            </a:r>
            <a:endParaRPr lang="ru-RU" sz="4400" b="1" i="1" dirty="0">
              <a:latin typeface="Mistral" pitchFamily="66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Содержимое 2"/>
          <p:cNvSpPr>
            <a:spLocks noGrp="1"/>
          </p:cNvSpPr>
          <p:nvPr>
            <p:ph sz="half" idx="1"/>
          </p:nvPr>
        </p:nvSpPr>
        <p:spPr>
          <a:xfrm>
            <a:off x="214313" y="714375"/>
            <a:ext cx="4429125" cy="5786438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ru-RU" sz="2400" smtClean="0"/>
              <a:t>   Прежде чем человек полетел в космос, </a:t>
            </a:r>
            <a:r>
              <a:rPr lang="ru-RU" sz="2400" smtClean="0">
                <a:latin typeface="Arial" charset="0"/>
              </a:rPr>
              <a:t>там побывали животные.</a:t>
            </a:r>
          </a:p>
          <a:p>
            <a:pPr algn="just" eaLnBrk="1" hangingPunct="1">
              <a:buFont typeface="Arial" charset="0"/>
              <a:buNone/>
            </a:pPr>
            <a:r>
              <a:rPr lang="ru-RU" sz="2400" smtClean="0"/>
              <a:t>   Первой в космос отправилась  собака Лайка. </a:t>
            </a:r>
          </a:p>
          <a:p>
            <a:pPr algn="just" eaLnBrk="1" hangingPunct="1">
              <a:buFont typeface="Arial" charset="0"/>
              <a:buNone/>
            </a:pPr>
            <a:r>
              <a:rPr lang="ru-RU" sz="2400" smtClean="0"/>
              <a:t>    В то время люди ещё очень мало знали о космосе, а космические аппараты ещё не умели возвращать с орбиты. Поэтому Лайка навсегда осталась в космическом пространстве. </a:t>
            </a:r>
          </a:p>
          <a:p>
            <a:pPr eaLnBrk="1" hangingPunct="1"/>
            <a:endParaRPr lang="ru-RU" smtClean="0"/>
          </a:p>
        </p:txBody>
      </p:sp>
      <p:pic>
        <p:nvPicPr>
          <p:cNvPr id="409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32040" y="476672"/>
            <a:ext cx="3948724" cy="5594944"/>
          </a:xfr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31640" y="404664"/>
            <a:ext cx="6336704" cy="3655790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28625" y="4500563"/>
            <a:ext cx="8215313" cy="1357312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Через 3 года после неудачного  полета собаки Лайки, в космос отправляются уже две собаки – Белка и Стрелка.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В космосе они пробыли  всего один день и  удачно приземлились на Землю.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50" y="4857750"/>
            <a:ext cx="8215313" cy="2000250"/>
          </a:xfrm>
        </p:spPr>
        <p:txBody>
          <a:bodyPr rtlCol="0">
            <a:normAutofit fontScale="550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dirty="0" smtClean="0"/>
              <a:t>     Кроме России космосом интересовались так же и американцы. Они так же использовали животных для испытания новой ракетной техники. Первой в Америке, на ракете «</a:t>
            </a:r>
            <a:r>
              <a:rPr lang="ru-RU" sz="4400" dirty="0" err="1" smtClean="0"/>
              <a:t>Рэд-Стоун</a:t>
            </a:r>
            <a:r>
              <a:rPr lang="ru-RU" sz="4400" dirty="0" smtClean="0"/>
              <a:t>», в космос полетела обезьянка.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14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71750" y="1000125"/>
            <a:ext cx="4143375" cy="3108325"/>
          </a:xfr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2636912"/>
            <a:ext cx="9396536" cy="3645024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400" dirty="0" smtClean="0"/>
              <a:t>        После удачного полета в космос животных, стала открытой дорога человеку к звёздам. Через 8 месяцев на таком же космическом корабле, на котором летали собаки Белка и Стрелка , в космос отправился и человек.</a:t>
            </a:r>
          </a:p>
          <a:p>
            <a:pPr>
              <a:buNone/>
            </a:pPr>
            <a:r>
              <a:rPr lang="ru-RU" sz="2400" dirty="0" smtClean="0"/>
              <a:t>        12 апреля 1961 года в 6:07 с космодрома Байконур стартовала ракета-носитель "Восток«.</a:t>
            </a:r>
          </a:p>
          <a:p>
            <a:pPr>
              <a:buNone/>
            </a:pPr>
            <a:r>
              <a:rPr lang="ru-RU" sz="2400" dirty="0" smtClean="0"/>
              <a:t>       Впервые в мире космический корабль с человеком на борту ворвался в просторы </a:t>
            </a:r>
            <a:r>
              <a:rPr lang="en-US" sz="2400" dirty="0" smtClean="0"/>
              <a:t>        </a:t>
            </a:r>
            <a:r>
              <a:rPr lang="ru-RU" sz="2400" dirty="0" smtClean="0"/>
              <a:t>Вселенной. </a:t>
            </a:r>
          </a:p>
          <a:p>
            <a:pPr>
              <a:buNone/>
            </a:pPr>
            <a:r>
              <a:rPr lang="ru-RU" sz="2400" dirty="0" smtClean="0"/>
              <a:t>     </a:t>
            </a:r>
            <a:endParaRPr lang="ru-RU" dirty="0"/>
          </a:p>
        </p:txBody>
      </p:sp>
      <p:pic>
        <p:nvPicPr>
          <p:cNvPr id="7171" name="Picture 2" descr="C:\Мои документы\Рисунки\Фото\Космос. Фото\0001879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051720" y="0"/>
            <a:ext cx="4824536" cy="3618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50" y="5000625"/>
            <a:ext cx="8643938" cy="1571625"/>
          </a:xfrm>
        </p:spPr>
        <p:txBody>
          <a:bodyPr rtlCol="0">
            <a:normAutofit fontScale="925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/>
              <a:t>     Корабль пилотировал советский космонавт Юрий Алексеевич Гагарин.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/>
              <a:t>     Он был первым человеком, который собственными глазами увидел, что Земля действительно круглая, действительно большей частью покрыта водой и действительно великолепна.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38" y="357188"/>
            <a:ext cx="3357562" cy="45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714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Первый космонавт  Юрий Гагарин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857250"/>
            <a:ext cx="3786187" cy="555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Прямоугольник 4"/>
          <p:cNvSpPr>
            <a:spLocks noChangeArrowheads="1"/>
          </p:cNvSpPr>
          <p:nvPr/>
        </p:nvSpPr>
        <p:spPr bwMode="auto">
          <a:xfrm>
            <a:off x="285750" y="1571625"/>
            <a:ext cx="392906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На космическом корабле Восток-1 старший лейтенант Юрий Алексеевич Гагарин один раз облетел вокруг Земли 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501063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Как готовятся космонавты к полетам?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71500" y="5857875"/>
            <a:ext cx="8072438" cy="57150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Для тренировок космонавтов используют тренажер – центрифугу.   </a:t>
            </a:r>
            <a:endParaRPr lang="ru-RU" dirty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357313"/>
            <a:ext cx="795337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708</Words>
  <Application>Microsoft Office PowerPoint</Application>
  <PresentationFormat>Экран (4:3)</PresentationFormat>
  <Paragraphs>51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 КОСМОС</vt:lpstr>
      <vt:lpstr>Слайд 2</vt:lpstr>
      <vt:lpstr>Слайд 3</vt:lpstr>
      <vt:lpstr>Слайд 4</vt:lpstr>
      <vt:lpstr>Слайд 5</vt:lpstr>
      <vt:lpstr>Слайд 6</vt:lpstr>
      <vt:lpstr>Слайд 7</vt:lpstr>
      <vt:lpstr> Первый космонавт  Юрий Гагарин </vt:lpstr>
      <vt:lpstr>Как готовятся космонавты к полетам?</vt:lpstr>
      <vt:lpstr>Слайд 10</vt:lpstr>
      <vt:lpstr>Слайд 11</vt:lpstr>
      <vt:lpstr>Слайд 12</vt:lpstr>
      <vt:lpstr>Слайд 13</vt:lpstr>
      <vt:lpstr>Как живут космонавты в ракете?</vt:lpstr>
      <vt:lpstr>Слайд 15</vt:lpstr>
      <vt:lpstr>Слайд 16</vt:lpstr>
      <vt:lpstr>Что едят космонавты?</vt:lpstr>
      <vt:lpstr>Исследования в космосе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Виктор</cp:lastModifiedBy>
  <cp:revision>77</cp:revision>
  <dcterms:created xsi:type="dcterms:W3CDTF">2009-04-10T17:50:45Z</dcterms:created>
  <dcterms:modified xsi:type="dcterms:W3CDTF">2012-12-27T19:30:35Z</dcterms:modified>
</cp:coreProperties>
</file>