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0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0FDF9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310718/v310718334/87f1/N-TXh60ar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502" y="0"/>
            <a:ext cx="9215502" cy="7250009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(1880- 1933)</a:t>
            </a:r>
          </a:p>
          <a:p>
            <a:r>
              <a:rPr lang="ru-RU" b="1" dirty="0" err="1" smtClean="0">
                <a:latin typeface="Bookman Old Style" pitchFamily="18" charset="0"/>
              </a:rPr>
              <a:t>Український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письменник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і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літературний</a:t>
            </a:r>
            <a:r>
              <a:rPr lang="ru-RU" b="1" dirty="0" smtClean="0">
                <a:latin typeface="Bookman Old Style" pitchFamily="18" charset="0"/>
              </a:rPr>
              <a:t> критик, учитель </a:t>
            </a:r>
            <a:r>
              <a:rPr lang="ru-RU" b="1" dirty="0" err="1" smtClean="0">
                <a:latin typeface="Bookman Old Style" pitchFamily="18" charset="0"/>
              </a:rPr>
              <a:t>середніх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шкіл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Галичини</a:t>
            </a:r>
            <a:r>
              <a:rPr lang="ru-RU" b="1" dirty="0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85918" y="2428868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FDF9F"/>
                </a:solidFill>
                <a:latin typeface="Bookman Old Style" pitchFamily="18" charset="0"/>
              </a:rPr>
              <a:t>Осип  </a:t>
            </a:r>
            <a:r>
              <a:rPr lang="ru-RU" sz="4400" dirty="0" err="1" smtClean="0">
                <a:solidFill>
                  <a:srgbClr val="0FDF9F"/>
                </a:solidFill>
                <a:latin typeface="Bookman Old Style" pitchFamily="18" charset="0"/>
              </a:rPr>
              <a:t>Васильович</a:t>
            </a:r>
            <a:r>
              <a:rPr lang="ru-RU" sz="4400" dirty="0" smtClean="0">
                <a:solidFill>
                  <a:srgbClr val="0FDF9F"/>
                </a:solidFill>
                <a:latin typeface="Bookman Old Style" pitchFamily="18" charset="0"/>
              </a:rPr>
              <a:t> </a:t>
            </a:r>
            <a:r>
              <a:rPr lang="ru-RU" sz="4400" dirty="0" err="1" smtClean="0">
                <a:solidFill>
                  <a:srgbClr val="0FDF9F"/>
                </a:solidFill>
                <a:latin typeface="Bookman Old Style" pitchFamily="18" charset="0"/>
              </a:rPr>
              <a:t>Турянський</a:t>
            </a:r>
            <a:endParaRPr lang="ru-RU" sz="4400" dirty="0">
              <a:solidFill>
                <a:srgbClr val="0FDF9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310718/v310718334/8803/P3Gdm4OFYj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70251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214554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Bookman Old Style" pitchFamily="18" charset="0"/>
              </a:rPr>
              <a:t>Дякуємо за увагу!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p.vk.me/c310718/v310718334/8803/P3Gdm4OFYj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7177"/>
            <a:ext cx="9286908" cy="70251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876"/>
            <a:ext cx="87154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8000"/>
                </a:solidFill>
                <a:latin typeface="Bookman Old Style" pitchFamily="18" charset="0"/>
              </a:rPr>
              <a:t>народився</a:t>
            </a:r>
            <a:r>
              <a:rPr lang="ru-RU" sz="2400" b="1" dirty="0" smtClean="0">
                <a:solidFill>
                  <a:srgbClr val="008000"/>
                </a:solidFill>
                <a:latin typeface="Bookman Old Style" pitchFamily="18" charset="0"/>
              </a:rPr>
              <a:t> 22 лютого 1880, с. </a:t>
            </a:r>
            <a:r>
              <a:rPr lang="ru-RU" sz="2400" b="1" dirty="0" err="1" smtClean="0">
                <a:solidFill>
                  <a:srgbClr val="008000"/>
                </a:solidFill>
                <a:latin typeface="Bookman Old Style" pitchFamily="18" charset="0"/>
              </a:rPr>
              <a:t>Оглядів</a:t>
            </a:r>
            <a:r>
              <a:rPr lang="ru-RU" sz="2400" b="1" dirty="0" smtClean="0">
                <a:solidFill>
                  <a:srgbClr val="008000"/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rgbClr val="008000"/>
                </a:solidFill>
                <a:latin typeface="Bookman Old Style" pitchFamily="18" charset="0"/>
              </a:rPr>
              <a:t>Радехівський</a:t>
            </a:r>
            <a:r>
              <a:rPr lang="ru-RU" sz="2400" b="1" dirty="0" smtClean="0">
                <a:solidFill>
                  <a:srgbClr val="008000"/>
                </a:solidFill>
                <a:latin typeface="Bookman Old Style" pitchFamily="18" charset="0"/>
              </a:rPr>
              <a:t> район, </a:t>
            </a:r>
            <a:r>
              <a:rPr lang="ru-RU" sz="2400" b="1" dirty="0" err="1" smtClean="0">
                <a:solidFill>
                  <a:srgbClr val="008000"/>
                </a:solidFill>
                <a:latin typeface="Bookman Old Style" pitchFamily="18" charset="0"/>
              </a:rPr>
              <a:t>Львівська</a:t>
            </a:r>
            <a:r>
              <a:rPr lang="ru-RU" sz="2400" b="1" dirty="0" smtClean="0">
                <a:solidFill>
                  <a:srgbClr val="008000"/>
                </a:solidFill>
                <a:latin typeface="Bookman Old Style" pitchFamily="18" charset="0"/>
              </a:rPr>
              <a:t> область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Рисунок 5" descr="C:\Users\User\Desktop\Безымянныйfdfdf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5214942" cy="321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Турянський_О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14290"/>
            <a:ext cx="3857620" cy="330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vk.me/c310718/v310718334/87fa/mNxdqTSx9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78" y="-160784"/>
            <a:ext cx="9358378" cy="70187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Ранні роки життя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Bookman Old Style" pitchFamily="18" charset="0"/>
              </a:rPr>
              <a:t>Початкова школа, Львівська українська </a:t>
            </a:r>
            <a:r>
              <a:rPr lang="uk-UA" dirty="0" err="1" smtClean="0">
                <a:latin typeface="Bookman Old Style" pitchFamily="18" charset="0"/>
              </a:rPr>
              <a:t>гімназія-</a:t>
            </a:r>
            <a:r>
              <a:rPr lang="en-US" dirty="0" smtClean="0">
                <a:latin typeface="Bookman Old Style" pitchFamily="18" charset="0"/>
              </a:rPr>
              <a:t>&gt;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філософський</a:t>
            </a:r>
            <a:r>
              <a:rPr lang="ru-RU" dirty="0" smtClean="0">
                <a:latin typeface="Bookman Old Style" pitchFamily="18" charset="0"/>
              </a:rPr>
              <a:t> факультет </a:t>
            </a:r>
            <a:r>
              <a:rPr lang="ru-RU" dirty="0" err="1" smtClean="0">
                <a:latin typeface="Bookman Old Style" pitchFamily="18" charset="0"/>
              </a:rPr>
              <a:t>Віденського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університету</a:t>
            </a:r>
            <a:r>
              <a:rPr lang="ru-RU" dirty="0" smtClean="0">
                <a:latin typeface="Bookman Old Style" pitchFamily="18" charset="0"/>
              </a:rPr>
              <a:t>. </a:t>
            </a:r>
            <a:endParaRPr lang="uk-UA" dirty="0" smtClean="0">
              <a:latin typeface="Bookman Old Style" pitchFamily="18" charset="0"/>
            </a:endParaRPr>
          </a:p>
          <a:p>
            <a:r>
              <a:rPr lang="uk-UA" dirty="0" smtClean="0">
                <a:latin typeface="Bookman Old Style" pitchFamily="18" charset="0"/>
              </a:rPr>
              <a:t>Займався репетиторством</a:t>
            </a:r>
          </a:p>
          <a:p>
            <a:r>
              <a:rPr lang="ru-RU" dirty="0" err="1" smtClean="0">
                <a:latin typeface="Bookman Old Style" pitchFamily="18" charset="0"/>
              </a:rPr>
              <a:t>захоплювався</a:t>
            </a:r>
            <a:r>
              <a:rPr lang="ru-RU" dirty="0" smtClean="0">
                <a:latin typeface="Bookman Old Style" pitchFamily="18" charset="0"/>
              </a:rPr>
              <a:t> нелегальною </a:t>
            </a:r>
            <a:r>
              <a:rPr lang="ru-RU" dirty="0" err="1" smtClean="0">
                <a:latin typeface="Bookman Old Style" pitchFamily="18" charset="0"/>
              </a:rPr>
              <a:t>літературою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1908 </a:t>
            </a:r>
            <a:r>
              <a:rPr lang="ru-RU" dirty="0" err="1" smtClean="0">
                <a:latin typeface="Bookman Old Style" pitchFamily="18" charset="0"/>
              </a:rPr>
              <a:t>році</a:t>
            </a:r>
            <a:r>
              <a:rPr lang="ru-RU" dirty="0" smtClean="0">
                <a:latin typeface="Bookman Old Style" pitchFamily="18" charset="0"/>
              </a:rPr>
              <a:t> в </a:t>
            </a:r>
            <a:r>
              <a:rPr lang="ru-RU" dirty="0" err="1" smtClean="0">
                <a:latin typeface="Bookman Old Style" pitchFamily="18" charset="0"/>
              </a:rPr>
              <a:t>місцевому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альманасі</a:t>
            </a:r>
            <a:r>
              <a:rPr lang="ru-RU" dirty="0" smtClean="0">
                <a:latin typeface="Bookman Old Style" pitchFamily="18" charset="0"/>
              </a:rPr>
              <a:t> "</a:t>
            </a:r>
            <a:r>
              <a:rPr lang="ru-RU" dirty="0" err="1" smtClean="0">
                <a:latin typeface="Bookman Old Style" pitchFamily="18" charset="0"/>
              </a:rPr>
              <a:t>Січ</a:t>
            </a:r>
            <a:r>
              <a:rPr lang="ru-RU" dirty="0" smtClean="0">
                <a:latin typeface="Bookman Old Style" pitchFamily="18" charset="0"/>
              </a:rPr>
              <a:t>" </a:t>
            </a:r>
            <a:r>
              <a:rPr lang="ru-RU" dirty="0" err="1" smtClean="0">
                <a:latin typeface="Bookman Old Style" pitchFamily="18" charset="0"/>
              </a:rPr>
              <a:t>були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опубліковані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його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перші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оповідання</a:t>
            </a:r>
            <a:endParaRPr lang="ru-RU" dirty="0" smtClean="0">
              <a:latin typeface="Bookman Old Style" pitchFamily="18" charset="0"/>
            </a:endParaRPr>
          </a:p>
          <a:p>
            <a:r>
              <a:rPr lang="uk-UA" dirty="0" smtClean="0">
                <a:latin typeface="Bookman Old Style" pitchFamily="18" charset="0"/>
              </a:rPr>
              <a:t>У 1908-1909 рр. редагував щомісячник « </a:t>
            </a:r>
            <a:r>
              <a:rPr lang="uk-UA" dirty="0" err="1" smtClean="0">
                <a:latin typeface="Bookman Old Style" pitchFamily="18" charset="0"/>
              </a:rPr>
              <a:t>Ukrainische</a:t>
            </a:r>
            <a:r>
              <a:rPr lang="uk-UA" dirty="0" smtClean="0">
                <a:latin typeface="Bookman Old Style" pitchFamily="18" charset="0"/>
              </a:rPr>
              <a:t> </a:t>
            </a:r>
            <a:r>
              <a:rPr lang="uk-UA" dirty="0" err="1" smtClean="0">
                <a:latin typeface="Bookman Old Style" pitchFamily="18" charset="0"/>
              </a:rPr>
              <a:t>Rundschau</a:t>
            </a:r>
            <a:r>
              <a:rPr lang="uk-UA" dirty="0" smtClean="0">
                <a:latin typeface="Bookman Old Style" pitchFamily="18" charset="0"/>
              </a:rPr>
              <a:t> ».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vk.me/c310718/v310718334/87f1/N-TXh60ar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502" y="0"/>
            <a:ext cx="9215502" cy="725000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00174"/>
            <a:ext cx="3328982" cy="4525963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990099"/>
                </a:solidFill>
                <a:latin typeface="Bookman Old Style" pitchFamily="18" charset="0"/>
              </a:rPr>
              <a:t>У 1910 році переїхав до Перемишля , де став працювати вчителем в гімназії.</a:t>
            </a:r>
          </a:p>
          <a:p>
            <a:r>
              <a:rPr lang="uk-UA" sz="2400" b="1" dirty="0" smtClean="0">
                <a:solidFill>
                  <a:srgbClr val="990099"/>
                </a:solidFill>
                <a:latin typeface="Bookman Old Style" pitchFamily="18" charset="0"/>
              </a:rPr>
              <a:t>восени 1914 р. був покликаний до австрійської армії і направлений на фронт до Сербії</a:t>
            </a:r>
          </a:p>
          <a:p>
            <a:r>
              <a:rPr lang="uk-UA" sz="2400" b="1" dirty="0" smtClean="0">
                <a:solidFill>
                  <a:srgbClr val="990099"/>
                </a:solidFill>
                <a:latin typeface="Bookman Old Style" pitchFamily="18" charset="0"/>
              </a:rPr>
              <a:t>1915 р. полон</a:t>
            </a:r>
            <a:endParaRPr lang="ru-RU" sz="2400" b="1" dirty="0">
              <a:solidFill>
                <a:srgbClr val="990099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C:\Users\User\Desktop\galan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3571900" cy="455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pp.vk.me/c310718/v310718334/8803/P3Gdm4OFYj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70251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428604"/>
            <a:ext cx="59293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00FF"/>
                </a:solidFill>
                <a:latin typeface="Bookman Old Style" pitchFamily="18" charset="0"/>
              </a:rPr>
              <a:t>«Поза межами болю»</a:t>
            </a:r>
          </a:p>
          <a:p>
            <a:r>
              <a:rPr lang="uk-UA" sz="2400" b="1" dirty="0" smtClean="0">
                <a:solidFill>
                  <a:srgbClr val="0000FF"/>
                </a:solidFill>
                <a:latin typeface="Bookman Old Style" pitchFamily="18" charset="0"/>
              </a:rPr>
              <a:t>1917 р. Відень, німецький переклад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00FF"/>
                </a:solidFill>
                <a:latin typeface="Bookman Old Style" pitchFamily="18" charset="0"/>
              </a:rPr>
              <a:t>класичний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Bookman Old Style" pitchFamily="18" charset="0"/>
              </a:rPr>
              <a:t>експресіонізм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в </a:t>
            </a:r>
            <a:r>
              <a:rPr lang="ru-RU" sz="2400" b="1" dirty="0" err="1" smtClean="0">
                <a:solidFill>
                  <a:srgbClr val="0000FF"/>
                </a:solidFill>
                <a:latin typeface="Bookman Old Style" pitchFamily="18" charset="0"/>
              </a:rPr>
              <a:t>розвитку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Bookman Old Style" pitchFamily="18" charset="0"/>
              </a:rPr>
              <a:t>української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Bookman Old Style" pitchFamily="18" charset="0"/>
              </a:rPr>
              <a:t>літератури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початку XX ст.</a:t>
            </a:r>
            <a:endParaRPr lang="uk-UA" sz="24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endParaRPr lang="uk-UA" sz="24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7410" name="Picture 2" descr="http://i.livelib.ru/boocover/1000499129/l/c8ba/Osip_Turyanskij__Poza_mezhami_bol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53"/>
            <a:ext cx="3214678" cy="5143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vk.me/c310718/v310718334/87f1/N-TXh60ar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502" y="0"/>
            <a:ext cx="9215502" cy="725000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501090" cy="1285884"/>
          </a:xfrm>
        </p:spPr>
        <p:txBody>
          <a:bodyPr/>
          <a:lstStyle/>
          <a:p>
            <a:r>
              <a:rPr lang="uk-UA" sz="2800" dirty="0" smtClean="0">
                <a:latin typeface="Bookman Old Style" pitchFamily="18" charset="0"/>
              </a:rPr>
              <a:t>Помер </a:t>
            </a:r>
            <a:r>
              <a:rPr lang="ru-RU" sz="2800" dirty="0" smtClean="0">
                <a:latin typeface="Bookman Old Style" pitchFamily="18" charset="0"/>
              </a:rPr>
              <a:t>28 </a:t>
            </a:r>
            <a:r>
              <a:rPr lang="ru-RU" sz="2800" dirty="0" err="1" smtClean="0">
                <a:latin typeface="Bookman Old Style" pitchFamily="18" charset="0"/>
              </a:rPr>
              <a:t>березня</a:t>
            </a:r>
            <a:r>
              <a:rPr lang="ru-RU" sz="2800" dirty="0" smtClean="0">
                <a:latin typeface="Bookman Old Style" pitchFamily="18" charset="0"/>
              </a:rPr>
              <a:t> 1933</a:t>
            </a:r>
            <a:r>
              <a:rPr lang="uk-UA" sz="2800" dirty="0" smtClean="0">
                <a:latin typeface="Bookman Old Style" pitchFamily="18" charset="0"/>
              </a:rPr>
              <a:t> у Львові і похований на Личаківському </a:t>
            </a:r>
            <a:r>
              <a:rPr lang="uk-UA" sz="2800" dirty="0" smtClean="0"/>
              <a:t>кладовищі.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" name="Рисунок 4" descr="C:\Users\User\Desktop\800px-ВП_Марсово_поле_Львов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928802"/>
            <a:ext cx="4714908" cy="29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800px-Lwów_-_Cmentarz_Łyczakowski_0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357430"/>
            <a:ext cx="4929190" cy="33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310718/v310718334/8803/P3Gdm4OFYj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7177"/>
            <a:ext cx="9286908" cy="70251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428604"/>
            <a:ext cx="50006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  <a:latin typeface="Bookman Old Style" pitchFamily="18" charset="0"/>
              </a:rPr>
              <a:t>Був проігнорований на Батьківщині</a:t>
            </a:r>
          </a:p>
          <a:p>
            <a:pPr>
              <a:buFont typeface="Arial" pitchFamily="34" charset="0"/>
              <a:buChar char="•"/>
            </a:pPr>
            <a:endParaRPr lang="uk-UA" sz="28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  <a:latin typeface="Bookman Old Style" pitchFamily="18" charset="0"/>
              </a:rPr>
              <a:t> 1930 -х років письменник активно співпрацював із львівським «лівим» журналом «Нові шляхи» </a:t>
            </a:r>
          </a:p>
          <a:p>
            <a:pPr>
              <a:buFont typeface="Arial" pitchFamily="34" charset="0"/>
              <a:buChar char="•"/>
            </a:pPr>
            <a:endParaRPr lang="ru-RU" sz="2800" b="1" dirty="0"/>
          </a:p>
        </p:txBody>
      </p:sp>
      <p:pic>
        <p:nvPicPr>
          <p:cNvPr id="4" name="Рисунок 3" descr="C:\Users\User\Desktop\osip.gif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3571900" cy="483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vk.me/c310718/v310718334/87fa/mNxdqTSx9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78" y="-160784"/>
            <a:ext cx="9358378" cy="701878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214346" y="285728"/>
            <a:ext cx="492922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Твори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Дума пралісу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(повість, 1922),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Син Землі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(повість, 1933);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Боротьба за велич (збірка оповідань),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Рабчікі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(сатирична комедія, 1927);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літературно-критичні статті і нариси.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C:\Users\User\Desktop\21c298954548e2a5b0bbbf33074f2ff2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392" y="214290"/>
            <a:ext cx="4533608" cy="5788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vk.me/c310718/v310718334/87f1/N-TXh60ar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502" y="0"/>
            <a:ext cx="9215502" cy="725000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072494" cy="457203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 мотивами роману «Поза межами болю» в 1989 році був знятий однойменний художній фільм (режисер - Ярослав Лупій).</a:t>
            </a:r>
          </a:p>
          <a:p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Англійський переклад роману «За межами болю» був опублікований в Нью-Йорку в 1935 році. Перше післявоєнне видання прози письменника було опубліковано в Києві в 1989 році</a:t>
            </a:r>
          </a:p>
          <a:p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Ім'я письменника І.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Турянського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носять вулиці у Львові, Івано-Франківську, Ужгороді, Дрогобичі та інших містах України.</a:t>
            </a:r>
          </a:p>
          <a:p>
            <a:endParaRPr lang="uk-UA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265</Words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Ранні роки життя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Liza</dc:creator>
  <cp:lastModifiedBy>Liza</cp:lastModifiedBy>
  <cp:revision>18</cp:revision>
  <dcterms:created xsi:type="dcterms:W3CDTF">2013-12-18T18:13:28Z</dcterms:created>
  <dcterms:modified xsi:type="dcterms:W3CDTF">2014-06-04T12:57:08Z</dcterms:modified>
</cp:coreProperties>
</file>