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1569-E93B-430F-A4A3-A4F3AD680E1B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5A714C6-05DF-4BEF-B763-BED464C2B8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1569-E93B-430F-A4A3-A4F3AD680E1B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714C6-05DF-4BEF-B763-BED464C2B8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1569-E93B-430F-A4A3-A4F3AD680E1B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714C6-05DF-4BEF-B763-BED464C2B8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1569-E93B-430F-A4A3-A4F3AD680E1B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5A714C6-05DF-4BEF-B763-BED464C2B8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1569-E93B-430F-A4A3-A4F3AD680E1B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714C6-05DF-4BEF-B763-BED464C2B85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1569-E93B-430F-A4A3-A4F3AD680E1B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714C6-05DF-4BEF-B763-BED464C2B8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1569-E93B-430F-A4A3-A4F3AD680E1B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5A714C6-05DF-4BEF-B763-BED464C2B85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1569-E93B-430F-A4A3-A4F3AD680E1B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714C6-05DF-4BEF-B763-BED464C2B8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1569-E93B-430F-A4A3-A4F3AD680E1B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714C6-05DF-4BEF-B763-BED464C2B8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1569-E93B-430F-A4A3-A4F3AD680E1B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714C6-05DF-4BEF-B763-BED464C2B8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1569-E93B-430F-A4A3-A4F3AD680E1B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714C6-05DF-4BEF-B763-BED464C2B85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25E1569-E93B-430F-A4A3-A4F3AD680E1B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5A714C6-05DF-4BEF-B763-BED464C2B85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142853"/>
            <a:ext cx="8429684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Михайло Михайлович Коцюбинський 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народився </a:t>
            </a:r>
            <a:r>
              <a:rPr lang="uk-UA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17 вересня 1864 р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в місті</a:t>
            </a:r>
            <a:b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Вінниці в чиновницькій родині. </a:t>
            </a:r>
          </a:p>
          <a:p>
            <a:pPr>
              <a:lnSpc>
                <a:spcPct val="150000"/>
              </a:lnSpc>
            </a:pP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Батько, </a:t>
            </a:r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Михайло Матвійович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був дрібним державним службовцем (губернським</a:t>
            </a:r>
            <a:r>
              <a:rPr lang="uk-UA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секретарем). Від природи людина неспокійна, він не терпів утисків, начальства й тому змушений був часто змінювати роботу. Тож сім’ї доводилося мандрувати з місця на місце. Своїм вихованням Коцюбинський зобов’язаний матері </a:t>
            </a:r>
            <a:r>
              <a:rPr lang="ru-RU" dirty="0">
                <a:solidFill>
                  <a:srgbClr val="C00000"/>
                </a:solidFill>
              </a:rPr>
              <a:t>—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Гликерії Максимівні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яка походила з</a:t>
            </a:r>
          </a:p>
          <a:p>
            <a:pPr>
              <a:lnSpc>
                <a:spcPct val="150000"/>
              </a:lnSpc>
            </a:pP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аристократичних родів, </a:t>
            </a:r>
            <a:r>
              <a:rPr lang="ru-RU" dirty="0">
                <a:solidFill>
                  <a:srgbClr val="C00000"/>
                </a:solidFill>
              </a:rPr>
              <a:t>—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вона </a:t>
            </a:r>
          </a:p>
          <a:p>
            <a:pPr>
              <a:lnSpc>
                <a:spcPct val="150000"/>
              </a:lnSpc>
            </a:pP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дуже любила сина, вкладала </a:t>
            </a:r>
          </a:p>
          <a:p>
            <a:pPr>
              <a:lnSpc>
                <a:spcPct val="150000"/>
              </a:lnSpc>
            </a:pP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нього всю душу. Від неї він</a:t>
            </a:r>
          </a:p>
          <a:p>
            <a:pPr>
              <a:lnSpc>
                <a:spcPct val="150000"/>
              </a:lnSpc>
            </a:pP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успадкував «тонку душевну </a:t>
            </a:r>
          </a:p>
          <a:p>
            <a:pPr>
              <a:lnSpc>
                <a:spcPct val="150000"/>
              </a:lnSpc>
            </a:pP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організацію», «любов і розуміння </a:t>
            </a:r>
          </a:p>
          <a:p>
            <a:pPr>
              <a:lnSpc>
                <a:spcPct val="150000"/>
              </a:lnSpc>
            </a:pP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природи».</a:t>
            </a:r>
            <a:endParaRPr lang="uk-UA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4" name="Picture 4" descr="http://library.vspu.edu.ua/ilustr/vistkoc5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7620" y="2714620"/>
            <a:ext cx="4929222" cy="37626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8992" y="210803"/>
            <a:ext cx="5429288" cy="6504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Початкову освіту Михайло дістав удома. З 1875 р. навчався спочатку в останньому класі </a:t>
            </a:r>
            <a:r>
              <a:rPr lang="uk-UA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Барської початкової школи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а згодом упродовж п'яти років  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1876 -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1880)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— у </a:t>
            </a:r>
            <a:r>
              <a:rPr lang="uk-UA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Шаргородському духовному училищі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   Тут сталася подія, про яку письменник згадував з деяким гумором. 12-літнім підлітком він закохався у 16-річну дівчину, а щоб привернути її увагу, вирішив стати «великою людиною» і накинувся на книжки. Твори Тараса Шевченка, Марка Вовчка справили на Михайла таке сильне враження, що він і сам захотів стати письменником. Після закінчення Шаргородської семінарії у1880 Михайло Коцюбинський поїхав до </a:t>
            </a:r>
            <a:r>
              <a:rPr lang="uk-UA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Кам'янця-Подільського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маючи намір навчатися в університеті, але ця мрія не здійснилася. 1881 року родина Коцюбинських, яка певний час переїздила з місця на місце, повернулася у Вінницю. Через тяжке матеріальне становище сім'ї юнакові не вдалося продовжити освіту: мати осліпла, а згодом (1886 року) помер батько. </a:t>
            </a:r>
            <a:endParaRPr lang="uk-UA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 descr="http://library.vspu.edu.ua/ilustr/vistkoc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2871808" cy="3571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357166"/>
            <a:ext cx="5357850" cy="4234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Коцюбинський був і залишається одним з найоригінальніших українських прозаїків. Знав </a:t>
            </a:r>
            <a:r>
              <a:rPr lang="uk-UA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дев'ять іноземних мов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серед яких грецька, кримська, циганська. Його називали Сонцепоклонником і Соняхом, бо над усе любив сонце, квіти і дітей. У своїх відомих на весь світ творах він оспівував цвіт яблуні, жайворонкову пісню, дитячі очі, малював словом людську біду і красу. З перших спроб </a:t>
            </a:r>
            <a:r>
              <a:rPr lang="uk-UA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Коцюбинського-прозаїка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до нас дійшли оповідання «</a:t>
            </a:r>
            <a:r>
              <a:rPr lang="uk-UA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Андрій </a:t>
            </a:r>
            <a:r>
              <a:rPr lang="uk-UA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Соловійко</a:t>
            </a:r>
            <a:r>
              <a:rPr lang="uk-UA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або </a:t>
            </a:r>
            <a:r>
              <a:rPr lang="uk-UA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Вченіє</a:t>
            </a:r>
            <a:r>
              <a:rPr lang="uk-UA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світ, а </a:t>
            </a:r>
            <a:r>
              <a:rPr lang="uk-UA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невченіє</a:t>
            </a:r>
            <a:r>
              <a:rPr lang="uk-UA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тьма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 (1884), «</a:t>
            </a:r>
            <a:r>
              <a:rPr lang="uk-UA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21-го грудня, на </a:t>
            </a:r>
            <a:r>
              <a:rPr lang="uk-UA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введеніє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 (1885), «</a:t>
            </a:r>
            <a:r>
              <a:rPr lang="uk-UA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Дядько та тітка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 (1885).</a:t>
            </a:r>
          </a:p>
        </p:txBody>
      </p:sp>
      <p:pic>
        <p:nvPicPr>
          <p:cNvPr id="13314" name="Picture 2" descr="http://cache.smashwire.com/bookCovers/7af21549ddd5388418f92bbc277668fa0f2c98fb-thum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357166"/>
            <a:ext cx="3143272" cy="44585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428604"/>
            <a:ext cx="77153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Друкуватися Коцюбинський почав у 1890 році: львівський дитячий журнал «</a:t>
            </a:r>
            <a:r>
              <a:rPr lang="uk-UA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Дзвінок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 опублікував його вірш «</a:t>
            </a:r>
            <a:r>
              <a:rPr lang="uk-UA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Наша хатка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». На початку 1891 р. він їде в с. </a:t>
            </a:r>
            <a:r>
              <a:rPr lang="uk-UA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Лопатинці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на Вінниччині, де поєднує роботу домашнього вчителя в родині місцевого службовця з поглибленим вивченням </a:t>
            </a:r>
            <a:r>
              <a:rPr lang="uk-UA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жття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села, народної мови, культури і розпочинає серйозну літературну працю. За один 1891 рік з-під його пера виходять оповідання «</a:t>
            </a:r>
            <a:r>
              <a:rPr lang="uk-UA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Харитя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uk-UA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Ялинка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uk-UA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П'ятизлотник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», повість «</a:t>
            </a:r>
            <a:r>
              <a:rPr lang="uk-UA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 віру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», віршована казка «</a:t>
            </a:r>
            <a:r>
              <a:rPr lang="uk-UA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Завидющий брат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». Твори привернули увагу літературної громадськості, засвідчили, що в українську прозу прийшов талановитий письменник. </a:t>
            </a:r>
          </a:p>
        </p:txBody>
      </p:sp>
      <p:pic>
        <p:nvPicPr>
          <p:cNvPr id="17410" name="Picture 2" descr="http://www.ukrlitzno.com.ua/wp-content/uploads/2012/11/%D0%9C%D0%B8%D1%85%D0%B0%D0%B9%D0%BB%D0%BE-%D0%9A%D0%BE%D1%86%D1%8E%D0%B1%D0%B8%D0%BD%D1%81%D1%8C%D0%BA%D0%B8%D0%B9-%D0%A5%D0%B0%D1%80%D0%B8%D1%82%D1%8F-%D1%81%D0%BA%D0%BE%D1%80%D0%BE%D1%87%D0%B5%D0%BD%D0%B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3143248"/>
            <a:ext cx="2599126" cy="3214710"/>
          </a:xfrm>
          <a:prstGeom prst="rect">
            <a:avLst/>
          </a:prstGeom>
          <a:noFill/>
        </p:spPr>
      </p:pic>
      <p:pic>
        <p:nvPicPr>
          <p:cNvPr id="17414" name="Picture 6" descr="http://www.libex.ru/dimg/53b3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00698" y="3128983"/>
            <a:ext cx="2457450" cy="3228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40" name="Picture 8" descr="http://www.ukrlitzno.com.ua/wp-content/uploads/2012/11/%D0%9C%D0%B8%D1%85%D0%B0%D0%B9%D0%BB%D0%BE-%D0%9A%D0%BE%D1%86%D1%8E%D0%B1%D0%B8%D0%BD%D1%81%D1%8C%D0%BA%D0%B8%D0%B9-%D0%94%D0%BE%D1%80%D0%BE%D0%B3%D0%BE%D1%8E-%D1%86%D1%96%D0%BD%D0%BE%D1%8E-%D1%81%D0%BA%D0%BE%D1%80%D0%BE%D1%87%D0%B5%D0%BD%D0%BE-3.jpg"/>
          <p:cNvPicPr>
            <a:picLocks noChangeAspect="1" noChangeArrowheads="1"/>
          </p:cNvPicPr>
          <p:nvPr/>
        </p:nvPicPr>
        <p:blipFill>
          <a:blip r:embed="rId2" cstate="print"/>
          <a:srcRect l="10412" r="9765"/>
          <a:stretch>
            <a:fillRect/>
          </a:stretch>
        </p:blipFill>
        <p:spPr bwMode="auto">
          <a:xfrm>
            <a:off x="4643438" y="214290"/>
            <a:ext cx="1643074" cy="2428892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500034" y="285728"/>
            <a:ext cx="450059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 початку 90-х рр. частина молодої української інтелігенції, перейнятої ліберально-просвітительськими ідеями, утворює організацію </a:t>
            </a:r>
            <a:r>
              <a:rPr lang="uk-UA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“Братство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uk-UA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тарасівців”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з учасниками якої Коцюбинський деякий час підтримував зв'язок. Цей зв'язок відбився на його творчості. У казці </a:t>
            </a:r>
            <a:r>
              <a:rPr lang="uk-UA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“Хо”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(1894) Коцюбинський підносить значення ліберально-просвітительської діяльності.</a:t>
            </a:r>
          </a:p>
          <a:p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Роки перебування Коцюбинського на урядовій службі в Молдавії і Криму дали життєвий матеріал для його творів </a:t>
            </a:r>
            <a:r>
              <a:rPr lang="uk-UA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“Для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загального </a:t>
            </a:r>
            <a:r>
              <a:rPr lang="uk-UA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добра”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(1895), </a:t>
            </a:r>
            <a:r>
              <a:rPr lang="uk-UA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“Пе-коптьор”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(1896), </a:t>
            </a:r>
            <a:r>
              <a:rPr lang="uk-UA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“Посол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від чорного </a:t>
            </a:r>
            <a:r>
              <a:rPr lang="uk-UA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царя”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(1897), </a:t>
            </a:r>
            <a:r>
              <a:rPr lang="uk-UA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“Відьма”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(1898), “В путах </a:t>
            </a:r>
            <a:r>
              <a:rPr lang="uk-UA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шайтана”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(1899), </a:t>
            </a:r>
            <a:r>
              <a:rPr lang="uk-UA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“Дорогою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ціною”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(1901), </a:t>
            </a:r>
            <a:r>
              <a:rPr lang="uk-UA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“На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камені”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(1902), “У грішний </a:t>
            </a:r>
            <a:r>
              <a:rPr lang="uk-UA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світ”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“Під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мінаретами”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(1904).</a:t>
            </a:r>
            <a:endParaRPr lang="uk-UA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6" name="Picture 4" descr="http://feb-web.ru/feb/kle/pictures/ke3-784-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64" y="214290"/>
            <a:ext cx="2074242" cy="3357586"/>
          </a:xfrm>
          <a:prstGeom prst="rect">
            <a:avLst/>
          </a:prstGeom>
          <a:noFill/>
        </p:spPr>
      </p:pic>
      <p:pic>
        <p:nvPicPr>
          <p:cNvPr id="18438" name="Picture 6" descr="http://lib.mn/img/fb2-230000-241999/23937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29190" y="2643182"/>
            <a:ext cx="2428892" cy="3852726"/>
          </a:xfrm>
          <a:prstGeom prst="rect">
            <a:avLst/>
          </a:prstGeom>
          <a:noFill/>
        </p:spPr>
      </p:pic>
      <p:pic>
        <p:nvPicPr>
          <p:cNvPr id="18442" name="Picture 10" descr="http://img2.imagesbn.com/p/2940044199859_p0_v1_s260x42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33161" y="3643314"/>
            <a:ext cx="1567995" cy="22193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142852"/>
            <a:ext cx="650085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п'ятиліття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перед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революцією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1905 — 1907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рр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Коцюбинський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написав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опублікував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оповідання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Fata </a:t>
            </a:r>
            <a:r>
              <a:rPr lang="en-US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morgana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Революція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остаточно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відкрила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світові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нове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село, а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Коцюбинський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будь-якого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втручання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в текст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оповідання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продовжив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як другу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частину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повісті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Друга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повісті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Fata </a:t>
            </a:r>
            <a:r>
              <a:rPr lang="en-US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morgana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належить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найвизначніших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творчих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досягнень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Коцюбинського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пов'язаних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подіями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першої</a:t>
            </a:r>
            <a:r>
              <a:rPr lang="ru-RU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російської</a:t>
            </a:r>
            <a:r>
              <a:rPr lang="ru-RU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революції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Провідним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жанром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малої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прози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Коцюбинського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1901р.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стає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соціально-психологічна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новела. У 1906 — 1912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рр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другої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Fata </a:t>
            </a:r>
            <a:r>
              <a:rPr lang="en-US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morgana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М.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Коцюбинський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створює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новели “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Сміх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іде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” (1906), “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Невідомий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Intermezzo”, “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дорозі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” (1907), “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Persona grata”, “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Як ми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їздили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Криниці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” (1908), “Дебют” (1909), “Сон”, “Лист” (1911), “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Подарунок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іменини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Коні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винні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”,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образки-етюди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“Хвала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життю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!”, “На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острові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” (1912), а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повість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Тіні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забутих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предків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” (1911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60" name="Picture 4" descr="http://hotline.ua/img/bx/6486/93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3513427"/>
            <a:ext cx="1928826" cy="2630217"/>
          </a:xfrm>
          <a:prstGeom prst="rect">
            <a:avLst/>
          </a:prstGeom>
          <a:noFill/>
        </p:spPr>
      </p:pic>
      <p:pic>
        <p:nvPicPr>
          <p:cNvPr id="19462" name="Picture 6" descr="http://cache.smashwire.com/bookCovers/259d79fea0254242464ac37caba423f46c9043e5-thum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6" y="4500570"/>
            <a:ext cx="1611624" cy="2214554"/>
          </a:xfrm>
          <a:prstGeom prst="rect">
            <a:avLst/>
          </a:prstGeom>
          <a:noFill/>
        </p:spPr>
      </p:pic>
      <p:pic>
        <p:nvPicPr>
          <p:cNvPr id="19466" name="Picture 10" descr="Михайло Коцюбинський – Фата Моргана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4500570"/>
            <a:ext cx="1571636" cy="2214578"/>
          </a:xfrm>
          <a:prstGeom prst="rect">
            <a:avLst/>
          </a:prstGeom>
          <a:noFill/>
        </p:spPr>
      </p:pic>
      <p:pic>
        <p:nvPicPr>
          <p:cNvPr id="19468" name="Picture 12" descr="http://j.livelib.ru/boocover/1000521425/l/bf0f/Mihajlo_Kotsyubinskij__Podarunok_na_%D1%96menini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28860" y="4500570"/>
            <a:ext cx="1571636" cy="2216008"/>
          </a:xfrm>
          <a:prstGeom prst="rect">
            <a:avLst/>
          </a:prstGeom>
          <a:noFill/>
        </p:spPr>
      </p:pic>
      <p:pic>
        <p:nvPicPr>
          <p:cNvPr id="19470" name="Picture 14" descr="http://kotsyubinsky-lib.nethouse.ru/static/img/0000/0000/8782/8782242.4eqy35yw10.W665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00892" y="142852"/>
            <a:ext cx="1905000" cy="28860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10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10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285729"/>
            <a:ext cx="78581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Навесні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1913 р. М.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Коцюбинського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не стало.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Поховали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письменника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Болдиній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горі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Чернігові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улюбленому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місці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щоденних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прогулянок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Мовна практика Коцюбинського — один з яскравих прикладів широкого підходу до розвитку літературної мови. Не заперечуючи ваги різних стилів української літературної мови, слів-новотворів, оригінальних виразів, конструкцій, він головним джерелом збагачення мови літератури вважав загальнонародну розмову.</a:t>
            </a:r>
            <a:endParaRPr lang="uk-UA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http://te.zavantag.com/tw_files2/urls_8/89/d-88023/7z-docs/2_html_m289b06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2357430"/>
            <a:ext cx="7540735" cy="42148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221</TotalTime>
  <Words>233</Words>
  <Application>Microsoft Office PowerPoint</Application>
  <PresentationFormat>Экран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Домашний</cp:lastModifiedBy>
  <cp:revision>21</cp:revision>
  <dcterms:created xsi:type="dcterms:W3CDTF">2014-01-16T22:43:59Z</dcterms:created>
  <dcterms:modified xsi:type="dcterms:W3CDTF">2014-04-29T19:26:28Z</dcterms:modified>
</cp:coreProperties>
</file>