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76" d="100"/>
          <a:sy n="76" d="100"/>
        </p:scale>
        <p:origin x="-10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ver dir="r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548680"/>
            <a:ext cx="736009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</a:rPr>
              <a:t>Творч</a:t>
            </a:r>
            <a:r>
              <a:rPr lang="uk-UA" sz="6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</a:rPr>
              <a:t>ість</a:t>
            </a:r>
            <a:endParaRPr lang="uk-UA" sz="6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</a:endParaRPr>
          </a:p>
          <a:p>
            <a:pPr algn="ctr"/>
            <a:r>
              <a:rPr lang="uk-UA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</a:rPr>
              <a:t>Ольги Кобилянської</a:t>
            </a:r>
            <a:endParaRPr lang="ru-RU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300" endPos="45500" dir="5400000" sy="-100000" algn="bl" rotWithShape="0"/>
              </a:effectLst>
              <a:latin typeface="+mj-lt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1096010" y="2780928"/>
            <a:ext cx="6745628" cy="3816424"/>
            <a:chOff x="1096010" y="2780928"/>
            <a:chExt cx="6745628" cy="3816424"/>
          </a:xfrm>
        </p:grpSpPr>
        <p:pic>
          <p:nvPicPr>
            <p:cNvPr id="2050" name="Picture 2" descr="http://www.utoronto.ca/elul/Kobylianska/kobyl1880s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75855" y="2780928"/>
              <a:ext cx="2504215" cy="3816424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pic>
          <p:nvPicPr>
            <p:cNvPr id="2052" name="Picture 4" descr="http://shkola.ostriv.in.ua/images/publications/4/5481/1313784766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0881493">
              <a:off x="1096010" y="3400926"/>
              <a:ext cx="2106234" cy="2808312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pic>
          <p:nvPicPr>
            <p:cNvPr id="2054" name="Picture 6" descr="http://referatbase.com/uploads/posts/2012-03/1331630196_olga_kobulancka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818326">
              <a:off x="5851866" y="3336287"/>
              <a:ext cx="1989772" cy="2785682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</p:grpSp>
    </p:spTree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6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3429000"/>
            <a:ext cx="78488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Перші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її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літературні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твори,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написані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німецькою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мовою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ще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без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чіткого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уявлення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"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що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значить слово «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література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»,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припадають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 початок 1880-х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років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Ранні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неопубліковані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твори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Кобилянської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(«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Гортенза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», «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Малюнок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народного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життя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Буковині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», «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Видиво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», «Людина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народу» та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ін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.)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сьогодні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зберігають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переважно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пізнавальне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значення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відображаючи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окремі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сцени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життя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містечкової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інтелігенції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людей </a:t>
            </a:r>
            <a:r>
              <a:rPr lang="ru-RU" sz="2400" b="1" dirty="0" err="1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із</a:t>
            </a:r>
            <a:r>
              <a:rPr lang="ru-RU" sz="2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народу.</a:t>
            </a:r>
          </a:p>
          <a:p>
            <a:pPr algn="ctr"/>
            <a:endParaRPr lang="ru-RU" sz="2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55976" y="260648"/>
            <a:ext cx="4446240" cy="267765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Ольга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Кобилянська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була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великою</a:t>
            </a:r>
            <a:b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  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письменницею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час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нічого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не 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заподіяв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її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творам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а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тільки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утвердив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      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їх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нашому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народі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...</a:t>
            </a:r>
            <a:b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           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Василь 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Земляк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Olha Kobylyansk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04033">
            <a:off x="737463" y="362669"/>
            <a:ext cx="1728192" cy="28803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7544" y="404664"/>
            <a:ext cx="7488832" cy="612475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Німецька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мова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як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і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німецька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культура,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відіграли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позитивну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роль у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житті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й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творчості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Кобилянської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 Вони, як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слушно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зауважила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 Леся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Українка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допомогли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Кобилянській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вийти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в широкий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світ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загальнолюдської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культури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 Але для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утвердження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Кобилянської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як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української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письменниці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треба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було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глибоко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знати не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лише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українську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мову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а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й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надбання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української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літератури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Цю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істину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вона все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ясніше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усвідомлювала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й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кінця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1880-х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років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наполегливо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вивчала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культурну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спадщину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свого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народу,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виявляла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дедалі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більший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інтерес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до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його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800" b="1" i="1" dirty="0" err="1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життя</a:t>
            </a:r>
            <a:r>
              <a:rPr lang="ru-RU" sz="2800" b="1" i="1" dirty="0" smtClean="0">
                <a:ln/>
                <a:solidFill>
                  <a:sysClr val="windowText" lastClr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sz="2800" b="1" i="1" dirty="0">
              <a:ln/>
              <a:solidFill>
                <a:sysClr val="windowText" lastClr="00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0"/>
            <a:ext cx="4824536" cy="655564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Ольга брала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активну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участь у 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феміністичному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русі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 Ставши у 1894 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однією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ініціаторок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створення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«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Товариства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руських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жінок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на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Буковині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».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Письменниця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порушила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питання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про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тяжке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становище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жінки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«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середньої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верстви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», активно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виступила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за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рівноправність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жінки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й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чоловіка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за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право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жінки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на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гідне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життя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  <a:p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Ці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думки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виявилися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в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ранніх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творах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письменниці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 У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деяких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них («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Гортенза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», «Вона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вийшла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заміж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» та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ін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.),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змальовуючи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духовний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світ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своїх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героїнь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письменниця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робила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наголос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на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їхніх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пошуках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особистого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щастя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 В «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Людині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» (а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ще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більше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в «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Царівні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»)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особисте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щастя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героїнь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Кобилянської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більш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чи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менш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пов'язується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соціальними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проблемами, активною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позицією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людини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в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житті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необхідністю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боротися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несприятливими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обставинами</a:t>
            </a:r>
            <a:r>
              <a:rPr lang="ru-RU" sz="2000" dirty="0" smtClean="0">
                <a:solidFill>
                  <a:srgbClr val="00206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sz="2000" dirty="0">
              <a:solidFill>
                <a:srgbClr val="00206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6386" name="Picture 2" descr="http://cs407829.userapi.com/v407829867/5632/rP5VKFUCR_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99311">
            <a:off x="5580112" y="1196752"/>
            <a:ext cx="2963019" cy="419902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1419540">
            <a:off x="307124" y="408422"/>
            <a:ext cx="5692310" cy="2268877"/>
          </a:xfrm>
          <a:prstGeom prst="rect">
            <a:avLst/>
          </a:prstGeom>
        </p:spPr>
        <p:txBody>
          <a:bodyPr>
            <a:prstTxWarp prst="textWave2">
              <a:avLst>
                <a:gd name="adj1" fmla="val 12500"/>
                <a:gd name="adj2" fmla="val 223"/>
              </a:avLst>
            </a:prstTxWarp>
            <a:sp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Торкнувшись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морально-етичних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проблем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життя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інтелігенції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новелах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як «Аристократка» (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1896).</a:t>
            </a:r>
            <a:r>
              <a:rPr lang="uk-U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Згодом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вона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поверталась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теми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аристократії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повістях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Ніоба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(1905), «Через кладку», «За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ситуаціями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(1913).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3356992"/>
            <a:ext cx="7344816" cy="2901811"/>
          </a:xfrm>
          <a:prstGeom prst="rect">
            <a:avLst/>
          </a:prstGeom>
        </p:spPr>
        <p:txBody>
          <a:bodyPr>
            <a:prstTxWarp prst="textWave2">
              <a:avLst/>
            </a:prstTxWarp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новелі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«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Жебрачка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» (1895)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письменниця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вперше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показала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людину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народу, яка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опинилася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без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засобів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до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існування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живе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милостині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 У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середині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1890-х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рр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письменниця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поглибила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знання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селянського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життя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чому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сприяли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її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тісні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контакти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мешканцями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сіл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зокрема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Димки (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згодом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це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село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ввійшло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в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її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творчість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картиною страшного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братовбивства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в </a:t>
            </a:r>
            <a:r>
              <a:rPr lang="ru-RU" sz="2000" dirty="0" err="1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повісті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 «</a:t>
            </a:r>
            <a:r>
              <a:rPr lang="ru-RU" sz="2000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Земля»)</a:t>
            </a:r>
            <a:endParaRPr lang="ru-RU" sz="2000" dirty="0">
              <a:solidFill>
                <a:srgbClr val="00206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66784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Глибоко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правдиві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картини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життя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села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Кобилянська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дала в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новелах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«Банк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рустикальний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», «На полях», «У св.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Івана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», «Час», «Некультурна».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Визначним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досягненням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української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літератури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вагомим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внеском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письменниці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розробку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теми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землі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світовій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літературі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4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повість</a:t>
            </a: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«Земля».</a:t>
            </a:r>
            <a:endParaRPr lang="ru-RU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3356992"/>
            <a:ext cx="684076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Творчість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Кобилянської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1920-1930-х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рр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., коли 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Буковина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опинилася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владою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Румунії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 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проходила у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складних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умовах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Українська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мова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культура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була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об'єктом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переслідувань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проте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 таких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умовах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Кобилянська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налагоджувала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контакти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українською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літературною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молоддю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журналу «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Промінь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(1921-1923),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місячником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«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Нові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шляхи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(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Львів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),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видавництвом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«Рух» (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Харків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), де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протягом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1927—1929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вийшли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2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її</a:t>
            </a:r>
            <a:r>
              <a:rPr lang="ru-RU" sz="22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«Твори» в 9 томах.</a:t>
            </a:r>
            <a:endParaRPr lang="ru-RU" sz="22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88640"/>
            <a:ext cx="835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творах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Кобилянської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періоду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першої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світової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війни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часів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румунського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панування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з'явилися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деякі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нові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мотиви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В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оповідання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письменниці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ввійшла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тема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війни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Юда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», «Лист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засудженого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вояка до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своєї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жінки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»,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Назустріч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долі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(1917), «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Зійшов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розуму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(1923) 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.) -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подібно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до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творів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В.Стефаника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 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Марка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Черемшини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О.Маковея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 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К.Гриневичевої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та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7410" name="Picture 2" descr="http://upload.wikimedia.org/wikipedia/commons/thumb/5/55/Olha_Kobylyanska.jpg/200px-Olha_Kobylyans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314828">
            <a:off x="505817" y="1954398"/>
            <a:ext cx="2832332" cy="451757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3851920" y="2204864"/>
            <a:ext cx="45365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деяких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оповіданнях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новелах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повоєнного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періоду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Кобилянська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повернулася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до тих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морально-етичних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проблем,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були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предметом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художнього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аналізу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її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творах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кінця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19 — початку 20 ст. Так,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мотиви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Землі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знайшли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своєрідне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продовження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та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поглиблення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оповіданні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Вовчиха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532859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ворчість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Кобилянської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1920-1930-х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рр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підпадала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під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вплив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символізму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(«Сниться», «Пресвятая Богородице, помилуй нас!»). У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романі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«Апостол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черні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»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письменниця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наділила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буковинське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духовенство,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зокрема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таких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духовних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пастирів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як о.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Захарій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багатьма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громадянськими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й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християнськими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чеснотами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  <a:p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Кобилянська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протягом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майже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півстоліття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створила десятки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оповідань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нарисів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новел,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повістей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критичних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і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публіцистичних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статей,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перекладів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лишила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значне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за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обсягом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листування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Частина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її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творів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написана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німецькою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мовою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 З них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лише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деякі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були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надруковані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в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періодичних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виданнях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; у1901 р. вони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вийшли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окремою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книжкою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під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назвою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«</a:t>
            </a:r>
            <a:r>
              <a:rPr lang="en-US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Kleinrussische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Novellen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».</a:t>
            </a:r>
          </a:p>
          <a:p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Найкращі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твори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письменниці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вийшли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у перекладах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багатьма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мовами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зокрема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слов'янськими</a:t>
            </a:r>
            <a:r>
              <a:rPr lang="ru-RU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sz="2000" i="1" dirty="0">
              <a:solidFill>
                <a:schemeClr val="tx1">
                  <a:lumMod val="95000"/>
                  <a:lumOff val="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6071608" y="341013"/>
            <a:ext cx="2518501" cy="6158696"/>
            <a:chOff x="6071608" y="341013"/>
            <a:chExt cx="2518501" cy="6158696"/>
          </a:xfrm>
        </p:grpSpPr>
        <p:pic>
          <p:nvPicPr>
            <p:cNvPr id="20484" name="Picture 4" descr="http://www.utoronto.ca/elul/Kobylianska/kobyl1907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000333">
              <a:off x="6601690" y="341013"/>
              <a:ext cx="1988419" cy="2895138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pic>
          <p:nvPicPr>
            <p:cNvPr id="20482" name="Picture 2" descr="http://t1.gstatic.com/images?q=tbn:ANd9GcRwHpUSqptkrZpss4RLDXj5QNm0Oo2dOXK-jIfFHMVjwWgrNOw-XQ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1229489">
              <a:off x="6071608" y="2332058"/>
              <a:ext cx="1848004" cy="2403909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  <p:pic>
          <p:nvPicPr>
            <p:cNvPr id="20486" name="Picture 6" descr="http://school.xvatit.com/images/f/f4/20.03-17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847096">
              <a:off x="6612943" y="4319418"/>
              <a:ext cx="1666638" cy="2180291"/>
            </a:xfrm>
            <a:prstGeom prst="rect">
              <a:avLst/>
            </a:prstGeom>
            <a:ln w="190500" cap="sq">
              <a:solidFill>
                <a:srgbClr val="C8C6BD"/>
              </a:solidFill>
              <a:prstDash val="solid"/>
              <a:miter lim="800000"/>
            </a:ln>
            <a:effectLst>
              <a:outerShdw blurRad="254000" algn="bl" rotWithShape="0">
                <a:srgbClr val="000000">
                  <a:alpha val="43000"/>
                </a:srgbClr>
              </a:outerShdw>
            </a:effectLst>
            <a:scene3d>
              <a:camera prst="perspectiveFront" fov="5400000"/>
              <a:lightRig rig="threePt" dir="t">
                <a:rot lat="0" lon="0" rev="2100000"/>
              </a:lightRig>
            </a:scene3d>
            <a:sp3d extrusionH="25400">
              <a:bevelT w="304800" h="152400" prst="hardEdge"/>
              <a:extrusionClr>
                <a:srgbClr val="000000"/>
              </a:extrusionClr>
            </a:sp3d>
          </p:spPr>
        </p:pic>
      </p:grp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402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SamLab.ws</cp:lastModifiedBy>
  <cp:revision>30</cp:revision>
  <dcterms:modified xsi:type="dcterms:W3CDTF">2013-01-30T13:15:19Z</dcterms:modified>
</cp:coreProperties>
</file>