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sldIdLst>
    <p:sldId id="291" r:id="rId2"/>
    <p:sldId id="257" r:id="rId3"/>
    <p:sldId id="261" r:id="rId4"/>
    <p:sldId id="284" r:id="rId5"/>
    <p:sldId id="277" r:id="rId6"/>
    <p:sldId id="286" r:id="rId7"/>
    <p:sldId id="272" r:id="rId8"/>
    <p:sldId id="289" r:id="rId9"/>
    <p:sldId id="288" r:id="rId10"/>
    <p:sldId id="287" r:id="rId11"/>
    <p:sldId id="293" r:id="rId12"/>
    <p:sldId id="281" r:id="rId13"/>
    <p:sldId id="290" r:id="rId14"/>
    <p:sldId id="292" r:id="rId15"/>
    <p:sldId id="294" r:id="rId16"/>
    <p:sldId id="285" r:id="rId17"/>
    <p:sldId id="262" r:id="rId18"/>
    <p:sldId id="267" r:id="rId19"/>
    <p:sldId id="279" r:id="rId20"/>
    <p:sldId id="29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CC"/>
    <a:srgbClr val="FF9999"/>
    <a:srgbClr val="782A69"/>
    <a:srgbClr val="9E388B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94660"/>
  </p:normalViewPr>
  <p:slideViewPr>
    <p:cSldViewPr>
      <p:cViewPr varScale="1">
        <p:scale>
          <a:sx n="66" d="100"/>
          <a:sy n="66" d="100"/>
        </p:scale>
        <p:origin x="16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3444A9-FA95-4AF9-B10F-765609C90CDA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08BDA706-7582-4FCE-8ADF-A1750DF370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E9F3C-9DE0-4881-BE43-60ACC6F50AB5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413B3-A2B9-457F-8724-F1C022CBBB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7D333-7D6F-45E5-AE19-201A7CC30B48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68518-64C5-4550-A967-1305528382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BDFBC-6672-4E88-975C-F2C4D59105BF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7D17D-62E8-42EE-9725-D3F7FA303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3A26935-DDF8-41FB-AAF9-1398412FE76E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14FFF-D3B7-4D1C-A7E7-0FBA9C5C43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CADFC-4C4A-4AF5-961A-AE1F28685314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82CC1-52B8-45EE-A3FD-CB24ACD878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92BF7-6CD7-45F3-874B-5601BB77406E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3D6E6-08A8-4D46-ABF5-6158AA7E71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46C166-05F4-4050-85D5-1EF4AB8CB55E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C0709-41DA-468D-A7AD-2D295618F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A07FE-256E-4BC5-AE01-8EE251550622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AA38-BB77-409C-B3D6-94E692306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269D85A-4D7C-4217-8C8A-1ABECAA0E931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E6EE3-C5E0-47D9-A35B-00C363455A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B66DB48-B867-4779-895E-41FC30A73030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28776-EDE0-45E3-B6FF-41928CBB37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FCB58F-C4B9-4232-9678-7697634AAF5C}" type="datetimeFigureOut">
              <a:rPr lang="ru-RU" smtClean="0"/>
              <a:pPr>
                <a:defRPr/>
              </a:pPr>
              <a:t>17.03.2014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F6E962-072B-4093-8F31-79110785BC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upload.wikimedia.org/wikipedia/commons/f/f8/Mudryj-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Ukrainian_Goldenstar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upload.wikimedia.org/wikipedia/commons/f/fe/UKRAINE-AWARD-STATE-PREM-SHEVCH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imgres?imgurl=http://dic.academic.ru/pictures/wiki/files/121/young-artist-award-statue.gif&amp;imgrefurl=http://dic.academic.ru/dic.nsf/ruwiki/1105419&amp;usg=__AiK0qP0E_5yGlDCn51-ATMP70fc=&amp;h=330&amp;w=290&amp;sz=24&amp;hl=ru&amp;start=5&amp;zoom=1&amp;tbnid=981vw2ar-mgFzM:&amp;tbnh=119&amp;tbnw=105&amp;ei=6ROaTYrfGcTYsgbR6bCxCA&amp;prev=/search?q=%D1%84%D0%BE%D1%82%D0%BE+%D0%BF%D1%80%D0%B5%D0%BC%D0%B8%D1%8F&amp;hl=ru&amp;sa=X&amp;biw=1144&amp;bih=674&amp;tbm=isch&amp;prmd=ivnsu&amp;itbs=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imgres?imgurl=http://www.day.kiev.ua/img/270736/37-8-1.jpg&amp;imgrefurl=http://www.day.kiev.ua/270769/&amp;usg=__cVr_ZkA7-3pcdP1JqRWPpNjVNJQ=&amp;h=329&amp;w=250&amp;sz=11&amp;hl=ru&amp;start=1&amp;zoom=1&amp;tbnid=KB79tcavz-Td4M:&amp;tbnh=119&amp;tbnw=90&amp;ei=S-GMTf46gZfxA-bD_KAP&amp;prev=/images?q=%D1%84%D0%BE%D1%82%D0%BE+%D0%B2%D0%B0%D1%81%D0%B8%D0%BB%D1%8C+%D1%81%D1%82%D1%83%D1%81&amp;hl=ru&amp;sa=G&amp;biw=1144&amp;bih=674&amp;tbs=isch:10,5363&amp;itbs=1&amp;biw=1144&amp;bih=67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15184" y="1528490"/>
            <a:ext cx="5120640" cy="23042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Василь 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Семенович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Стус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http://library.khai.edu/pages/stus/images/stus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70" y="368192"/>
            <a:ext cx="2108515" cy="3078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4725144"/>
            <a:ext cx="75579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Народе мій, до тебе я ще верну,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 в смерті обернуся до життя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своїм стражданням і незлим обличчям.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 син, тобі доземно уклонюсь…</a:t>
            </a:r>
            <a:r>
              <a:rPr lang="uk-UA" sz="2400" b="1" i="1" dirty="0">
                <a:solidFill>
                  <a:srgbClr val="78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2400" b="1" i="1" dirty="0">
                <a:solidFill>
                  <a:srgbClr val="78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2400" b="1" i="1" dirty="0">
                <a:solidFill>
                  <a:srgbClr val="78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rgbClr val="78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rgbClr val="782A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2400" b="1" dirty="0">
                <a:solidFill>
                  <a:srgbClr val="210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rgbClr val="210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uk-UA" sz="2400" b="1" i="1" dirty="0">
              <a:solidFill>
                <a:srgbClr val="782A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5184" y="2577718"/>
            <a:ext cx="4020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1938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- 1</a:t>
            </a:r>
            <a:r>
              <a:rPr lang="uk-UA" sz="4000" b="1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9</a:t>
            </a:r>
            <a:r>
              <a:rPr lang="en-US" sz="4000" b="1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85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591550" cy="1066801"/>
          </a:xfrm>
        </p:spPr>
        <p:txBody>
          <a:bodyPr>
            <a:normAutofit/>
          </a:bodyPr>
          <a:lstStyle/>
          <a:p>
            <a:r>
              <a:rPr lang="uk-UA" sz="4900" b="1" i="1" dirty="0" smtClean="0">
                <a:solidFill>
                  <a:schemeClr val="tx1"/>
                </a:solidFill>
                <a:latin typeface="Monotype Corsiva" pitchFamily="66" charset="0"/>
              </a:rPr>
              <a:t>«Як </a:t>
            </a:r>
            <a:r>
              <a:rPr lang="uk-UA" sz="4900" b="1" i="1" dirty="0">
                <a:solidFill>
                  <a:schemeClr val="tx1"/>
                </a:solidFill>
                <a:latin typeface="Monotype Corsiva" pitchFamily="66" charset="0"/>
              </a:rPr>
              <a:t>добре те, що смерті не боюсь </a:t>
            </a:r>
            <a:r>
              <a:rPr lang="uk-UA" sz="4900" b="1" i="1" dirty="0" smtClean="0">
                <a:solidFill>
                  <a:schemeClr val="tx1"/>
                </a:solidFill>
                <a:latin typeface="Monotype Corsiva" pitchFamily="66" charset="0"/>
              </a:rPr>
              <a:t>я»</a:t>
            </a:r>
            <a:endParaRPr lang="ru-RU" dirty="0"/>
          </a:p>
        </p:txBody>
      </p:sp>
      <p:pic>
        <p:nvPicPr>
          <p:cNvPr id="8" name="Як добре те що смерті не боюсь я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61462" y="6085719"/>
            <a:ext cx="609600" cy="609600"/>
          </a:xfrm>
        </p:spPr>
      </p:pic>
      <p:sp>
        <p:nvSpPr>
          <p:cNvPr id="5" name="Прямоугольник 4"/>
          <p:cNvSpPr/>
          <p:nvPr/>
        </p:nvSpPr>
        <p:spPr>
          <a:xfrm>
            <a:off x="190781" y="902157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Як добре те,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смерті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не боюсь я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і не питаю,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чи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тяжкий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мій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хрест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вам,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богове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низько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не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клонюся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передчутті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недовідомих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верств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жив-любив і не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набрався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скверни,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ненависті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прокльону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каяття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Народе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мій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до тебе я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ще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верну,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і в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смерті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обернуся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до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своїм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стражденним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і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незлим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обличчям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як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син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тобі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доземно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поклонюсь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і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чесно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гляну в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чесні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твої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вічі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і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чесними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сльозами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обіллюсь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Так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хочеться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пожити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хоч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годинку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коли моя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розів'ється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біда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Хай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прийдуть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гості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Леся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Українка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Франко, Шевченко і Сковорода.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Та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вже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!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Мовчи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!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Заблуканий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пущі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уже не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ремствуй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позирай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у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глиб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у суще,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розпукнеться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грядуще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і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ружею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заквітне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коло </a:t>
            </a:r>
            <a:r>
              <a:rPr lang="ru-RU" sz="19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шиб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3023" y="45170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Літературний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лірика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Жанр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ліричний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вірш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Вид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лірики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патріотична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філософська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Провідний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мотив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незламність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залишатися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людиною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за будь-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обставин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Віршовий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ямб.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050" y="861516"/>
            <a:ext cx="2857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tx1"/>
                </a:solidFill>
                <a:latin typeface="Monotype Corsiva" pitchFamily="66" charset="0"/>
              </a:rPr>
              <a:t>                 Збірки віршів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cs typeface="Aharoni" panose="02010803020104030203" pitchFamily="2" charset="-79"/>
              </a:rPr>
              <a:t>«</a:t>
            </a:r>
            <a:r>
              <a:rPr lang="ru-RU" sz="3200" dirty="0">
                <a:cs typeface="Aharoni" panose="02010803020104030203" pitchFamily="2" charset="-79"/>
              </a:rPr>
              <a:t>Круговерть» (1965)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cs typeface="Aharoni" panose="02010803020104030203" pitchFamily="2" charset="-79"/>
              </a:rPr>
              <a:t>«</a:t>
            </a:r>
            <a:r>
              <a:rPr lang="ru-RU" sz="3200" dirty="0" err="1">
                <a:cs typeface="Aharoni" panose="02010803020104030203" pitchFamily="2" charset="-79"/>
              </a:rPr>
              <a:t>Зимові</a:t>
            </a:r>
            <a:r>
              <a:rPr lang="ru-RU" sz="3200" dirty="0">
                <a:cs typeface="Aharoni" panose="02010803020104030203" pitchFamily="2" charset="-79"/>
              </a:rPr>
              <a:t> дерева» (1970)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cs typeface="Aharoni" panose="02010803020104030203" pitchFamily="2" charset="-79"/>
              </a:rPr>
              <a:t>«Веселий </a:t>
            </a:r>
            <a:r>
              <a:rPr lang="ru-RU" sz="3200" dirty="0" err="1">
                <a:cs typeface="Aharoni" panose="02010803020104030203" pitchFamily="2" charset="-79"/>
              </a:rPr>
              <a:t>цвинтар</a:t>
            </a:r>
            <a:r>
              <a:rPr lang="ru-RU" sz="3200" dirty="0">
                <a:cs typeface="Aharoni" panose="02010803020104030203" pitchFamily="2" charset="-79"/>
              </a:rPr>
              <a:t>» (1971)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cs typeface="Aharoni" panose="02010803020104030203" pitchFamily="2" charset="-79"/>
              </a:rPr>
              <a:t>«Час </a:t>
            </a:r>
            <a:r>
              <a:rPr lang="ru-RU" sz="3200" dirty="0" err="1">
                <a:cs typeface="Aharoni" panose="02010803020104030203" pitchFamily="2" charset="-79"/>
              </a:rPr>
              <a:t>творчості</a:t>
            </a:r>
            <a:r>
              <a:rPr lang="ru-RU" sz="3200" dirty="0">
                <a:cs typeface="Aharoni" panose="02010803020104030203" pitchFamily="2" charset="-79"/>
              </a:rPr>
              <a:t>» (1972)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cs typeface="Aharoni" panose="02010803020104030203" pitchFamily="2" charset="-79"/>
              </a:rPr>
              <a:t>«</a:t>
            </a:r>
            <a:r>
              <a:rPr lang="ru-RU" sz="3200" dirty="0" err="1">
                <a:cs typeface="Aharoni" panose="02010803020104030203" pitchFamily="2" charset="-79"/>
              </a:rPr>
              <a:t>Палімпсести</a:t>
            </a:r>
            <a:r>
              <a:rPr lang="ru-RU" sz="3200" dirty="0">
                <a:cs typeface="Aharoni" panose="02010803020104030203" pitchFamily="2" charset="-79"/>
              </a:rPr>
              <a:t>» (1977</a:t>
            </a:r>
            <a:r>
              <a:rPr lang="ru-RU" sz="3200" dirty="0" smtClean="0">
                <a:cs typeface="Aharoni" panose="02010803020104030203" pitchFamily="2" charset="-79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«Дорога болю» (1990)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«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тягарем</a:t>
            </a:r>
            <a:r>
              <a:rPr lang="ru-RU" sz="3200" dirty="0"/>
              <a:t> </a:t>
            </a:r>
            <a:r>
              <a:rPr lang="ru-RU" sz="3200" dirty="0" err="1"/>
              <a:t>хреста</a:t>
            </a:r>
            <a:r>
              <a:rPr lang="ru-RU" sz="3200" dirty="0"/>
              <a:t>» (1991)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«</a:t>
            </a:r>
            <a:r>
              <a:rPr lang="ru-RU" sz="3200" dirty="0" err="1"/>
              <a:t>Вікна</a:t>
            </a:r>
            <a:r>
              <a:rPr lang="ru-RU" sz="3200" dirty="0"/>
              <a:t> в </a:t>
            </a:r>
            <a:r>
              <a:rPr lang="ru-RU" sz="3200" dirty="0" err="1"/>
              <a:t>позапростір</a:t>
            </a:r>
            <a:r>
              <a:rPr lang="ru-RU" sz="3200" dirty="0"/>
              <a:t>» (1992)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200" dirty="0"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ru-RU" sz="3200" dirty="0"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301283"/>
            <a:ext cx="2897287" cy="425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7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11560" y="3284984"/>
            <a:ext cx="82867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Секрети творчої лабораторії поета:  </a:t>
            </a:r>
          </a:p>
          <a:p>
            <a:r>
              <a:rPr lang="uk-UA" sz="24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співіснування стилів у творі, поєднання </a:t>
            </a:r>
            <a:r>
              <a:rPr lang="uk-UA" sz="24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непоєднаного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(звуки стають кольором, колір – запахом), внутрішні діалоги, розгорнуті порівняння, насиченість метафорами, внесення у мову діалектизмів, архаїзмів, власних словотворень тощо</a:t>
            </a:r>
            <a:r>
              <a:rPr lang="uk-UA" sz="2400" dirty="0">
                <a:solidFill>
                  <a:schemeClr val="accent1"/>
                </a:solidFill>
                <a:latin typeface="Century Gothic" pitchFamily="34" charset="0"/>
                <a:cs typeface="Times New Roman" pitchFamily="18" charset="0"/>
              </a:rPr>
              <a:t>.</a:t>
            </a:r>
            <a:r>
              <a:rPr lang="uk-UA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http://www.stus.kiev.ua/portretyf.files/image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197961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27784" y="404664"/>
            <a:ext cx="61003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Читати Василя Стуса надзвичайно цікаво і непросто. Його поезія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“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Наскрізь людська й людяна, вона повна піднесень і падінь, </a:t>
            </a:r>
            <a:r>
              <a:rPr lang="uk-UA" sz="24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одчаїв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і спалахів радості, прокльонів і прощень, криків болю й скреготів зціплених зубів, </a:t>
            </a:r>
            <a:r>
              <a:rPr lang="uk-UA" sz="24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зіщулень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у собі й розкривань безмежності світу”,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- пише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Ю.Шевельов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03" y="28983"/>
            <a:ext cx="8591550" cy="1066801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             </a:t>
            </a:r>
            <a:r>
              <a:rPr lang="uk-UA" sz="5400" dirty="0" smtClean="0">
                <a:solidFill>
                  <a:schemeClr val="tx1"/>
                </a:solidFill>
                <a:latin typeface="Monotype Corsiva" pitchFamily="66" charset="0"/>
              </a:rPr>
              <a:t>Утаємничена велич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7693" y="1115752"/>
            <a:ext cx="8595360" cy="49377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 одному з листів, адресованому світовій громадськості, відомий російський правозахисник А. Сахаров розцінив вирок Стусові як ганьбу радянської репресивної системи.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Табірними наглядачами знищено збірку з приблизно 300 віршів. На знак протесту проти жорстокого поводження табірної адміністрації з політв’язнями кілька разів оголошував голодовки. У січні 1983 за передачу на волю зошита з віршами на рік був кинутий у камеру-одиночку. 28 серпня 1985 Стуса відправили в карцер за те, що читаючи книгу в камері, оперся ліктем на нари. На знак протесту він оголосив безстрокове сухе голодування. Помер в ніч з 3 на 4 вересня, можливо, від переохолодження.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5229200"/>
            <a:ext cx="373966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94" y="382436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               </a:t>
            </a:r>
            <a:br>
              <a:rPr lang="ru-RU" sz="53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3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3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             </a:t>
            </a:r>
            <a:r>
              <a:rPr lang="ru-RU" sz="5300" b="1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Стус</a:t>
            </a:r>
            <a:r>
              <a:rPr lang="ru-RU" sz="53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3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і Нобель </a:t>
            </a:r>
            <a:r>
              <a:rPr lang="ru-RU" dirty="0">
                <a:solidFill>
                  <a:srgbClr val="852F74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852F74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 descr="http://img.istpravda.com.ua/images/doc/c/e/ce3f357-nobe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801" y="1160982"/>
            <a:ext cx="2924187" cy="191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573" y="1052736"/>
            <a:ext cx="57917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Найпопулярніша інтерпретація історії про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номінування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українського поета і політв'язня Василя Стуса на Нобелівську премію з літератури 1985 року, виглядає дослівно так: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</a:t>
            </a:r>
            <a:endParaRPr lang="uk-UA" sz="2000" b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864" y="3561743"/>
            <a:ext cx="8760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"...У таборі поет продовжував залишатися поетом і зумів навіть передати на волю свої записи - "З табірного зошита", які 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були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висунуті на здобуття Нобелівської премії 1985 року... Відомо, що в табір, де політв'язень Стус відбував покарання, надійшла телеграма, в якій повідомлялось, що він висунутий на Нобелівську премію і, серед іншого зазначалося, що мертвим премію не присуджують".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6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latin typeface="Monotype Corsiva" pitchFamily="66" charset="0"/>
              </a:rPr>
              <a:t> </a:t>
            </a:r>
            <a:r>
              <a:rPr lang="uk-UA" sz="4800" dirty="0" smtClean="0">
                <a:latin typeface="Monotype Corsiva" pitchFamily="66" charset="0"/>
              </a:rPr>
              <a:t>          </a:t>
            </a:r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Вшанування </a:t>
            </a:r>
            <a:r>
              <a:rPr lang="uk-UA" sz="4800" dirty="0" err="1" smtClean="0">
                <a:solidFill>
                  <a:schemeClr val="tx1"/>
                </a:solidFill>
                <a:latin typeface="Monotype Corsiva" pitchFamily="66" charset="0"/>
              </a:rPr>
              <a:t>пам</a:t>
            </a:r>
            <a:r>
              <a:rPr lang="en-US" sz="4800" dirty="0" smtClean="0">
                <a:solidFill>
                  <a:schemeClr val="tx1"/>
                </a:solidFill>
                <a:latin typeface="Monotype Corsiva" pitchFamily="66" charset="0"/>
              </a:rPr>
              <a:t>’</a:t>
            </a:r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яті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Поховали</a:t>
            </a:r>
            <a:r>
              <a:rPr lang="ru-RU" dirty="0" smtClean="0"/>
              <a:t> Василя Семеновича </a:t>
            </a:r>
            <a:r>
              <a:rPr lang="ru-RU" dirty="0" err="1" smtClean="0"/>
              <a:t>Стуса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табірному</a:t>
            </a:r>
            <a:r>
              <a:rPr lang="ru-RU" dirty="0"/>
              <a:t> </a:t>
            </a:r>
            <a:r>
              <a:rPr lang="ru-RU" dirty="0" err="1"/>
              <a:t>цвинтарі</a:t>
            </a:r>
            <a:r>
              <a:rPr lang="ru-RU" dirty="0"/>
              <a:t> у с. Борисово </a:t>
            </a:r>
            <a:r>
              <a:rPr lang="ru-RU" dirty="0" err="1" smtClean="0"/>
              <a:t>Чусовського</a:t>
            </a:r>
            <a:r>
              <a:rPr lang="ru-RU" dirty="0" smtClean="0"/>
              <a:t> </a:t>
            </a:r>
            <a:r>
              <a:rPr lang="ru-RU" dirty="0"/>
              <a:t>району </a:t>
            </a:r>
            <a:r>
              <a:rPr lang="ru-RU" dirty="0" err="1"/>
              <a:t>Пермської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листопаді</a:t>
            </a:r>
            <a:r>
              <a:rPr lang="ru-RU" dirty="0"/>
              <a:t> 1989,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клопотанням</a:t>
            </a:r>
            <a:r>
              <a:rPr lang="ru-RU" dirty="0"/>
              <a:t> </a:t>
            </a:r>
            <a:r>
              <a:rPr lang="ru-RU" dirty="0" err="1"/>
              <a:t>рідних</a:t>
            </a:r>
            <a:r>
              <a:rPr lang="ru-RU" dirty="0"/>
              <a:t> і </a:t>
            </a:r>
            <a:r>
              <a:rPr lang="ru-RU" dirty="0" err="1" smtClean="0"/>
              <a:t>однодумців</a:t>
            </a:r>
            <a:r>
              <a:rPr lang="ru-RU" dirty="0" smtClean="0"/>
              <a:t>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 smtClean="0"/>
              <a:t>перепоховали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Києві</a:t>
            </a:r>
            <a:r>
              <a:rPr lang="ru-RU" dirty="0"/>
              <a:t> на Байковому </a:t>
            </a:r>
            <a:r>
              <a:rPr lang="ru-RU" dirty="0" err="1" smtClean="0"/>
              <a:t>кладовищі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56" y="2924944"/>
            <a:ext cx="2554445" cy="34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25" y="3501008"/>
            <a:ext cx="2846502" cy="3856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822" y="3803415"/>
            <a:ext cx="2585517" cy="201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4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75350" cy="475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1258888" y="5229225"/>
            <a:ext cx="62658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	</a:t>
            </a:r>
            <a:endParaRPr lang="ru-RU" dirty="0">
              <a:latin typeface="Century Gothic" pitchFamily="34" charset="0"/>
            </a:endParaRPr>
          </a:p>
          <a:p>
            <a:pPr algn="ctr"/>
            <a:r>
              <a:rPr lang="ru-RU" dirty="0">
                <a:latin typeface="Century Gothic" pitchFamily="34" charset="0"/>
              </a:rPr>
              <a:t>	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Пам'ятник Василю Стусу у Вінниці     2003 рік</a:t>
            </a:r>
          </a:p>
          <a:p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</a:t>
            </a:r>
            <a:r>
              <a:rPr lang="uk-UA" b="1" i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Автор: Д.Волков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Mudryj-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98" y="318542"/>
            <a:ext cx="2200275" cy="273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130969" y="3212976"/>
            <a:ext cx="32146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25 </a:t>
            </a:r>
            <a:r>
              <a:rPr lang="ru-RU" sz="2000" dirty="0" err="1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грудня</a:t>
            </a:r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 1997 Указ Президента </a:t>
            </a:r>
            <a:r>
              <a:rPr lang="ru-RU" sz="2000" dirty="0" err="1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України</a:t>
            </a:r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  </a:t>
            </a:r>
          </a:p>
          <a:p>
            <a:pPr algn="ctr"/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Л. </a:t>
            </a:r>
            <a:r>
              <a:rPr lang="ru-RU" sz="2000" dirty="0" err="1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Кучми</a:t>
            </a:r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 Про </a:t>
            </a:r>
            <a:r>
              <a:rPr lang="ru-RU" sz="2000" dirty="0" err="1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нагородження</a:t>
            </a:r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відзнакою</a:t>
            </a:r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 Президента </a:t>
            </a:r>
            <a:r>
              <a:rPr lang="ru-RU" sz="2000" dirty="0" err="1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України</a:t>
            </a:r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Century Gothic" pitchFamily="34" charset="0"/>
                <a:cs typeface="Times New Roman" pitchFamily="18" charset="0"/>
              </a:rPr>
              <a:t>«Орден князя Ярослава Мудрого» V </a:t>
            </a:r>
            <a:r>
              <a:rPr lang="ru-RU" sz="2400" dirty="0" err="1" smtClean="0">
                <a:solidFill>
                  <a:srgbClr val="852F74"/>
                </a:solidFill>
                <a:latin typeface="Century Gothic" pitchFamily="34" charset="0"/>
                <a:cs typeface="Times New Roman" pitchFamily="18" charset="0"/>
              </a:rPr>
              <a:t>ступеня</a:t>
            </a:r>
            <a:r>
              <a:rPr lang="ru-RU" sz="2400" dirty="0" smtClean="0">
                <a:solidFill>
                  <a:srgbClr val="852F74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поета</a:t>
            </a:r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 Василя </a:t>
            </a:r>
            <a:r>
              <a:rPr lang="ru-RU" sz="2000" dirty="0" err="1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Стуса</a:t>
            </a:r>
            <a:r>
              <a:rPr lang="ru-RU" sz="2000" dirty="0">
                <a:solidFill>
                  <a:srgbClr val="210F17"/>
                </a:solidFill>
                <a:latin typeface="Century Gothic" pitchFamily="34" charset="0"/>
                <a:cs typeface="Times New Roman" pitchFamily="18" charset="0"/>
              </a:rPr>
              <a:t>(посмертно)</a:t>
            </a:r>
          </a:p>
        </p:txBody>
      </p:sp>
      <p:pic>
        <p:nvPicPr>
          <p:cNvPr id="5" name="Рисунок 4" descr="Файл:UKRAINE-AWARD-STATE-PREM-SHEVC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33375"/>
            <a:ext cx="1984375" cy="273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72968" y="3094989"/>
            <a:ext cx="3214687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1991 Стуса посмертно відзначено Шевченківською премією за збірку поезій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«Дорога болю»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(1990)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285750"/>
            <a:ext cx="82867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Monotype Corsiva" pitchFamily="66" charset="0"/>
              </a:rPr>
              <a:t>                                                       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Нагороди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0882" y="4531387"/>
            <a:ext cx="3286125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26 листопада 2005 Стусу посмертно присвоєно звання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Герой України </a:t>
            </a: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з удостоєнням ордена Держави.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9" name="Рисунок 8" descr="Ukrainian Goldenstar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3343" y="1317162"/>
            <a:ext cx="1643063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428625" y="357188"/>
            <a:ext cx="8501063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   </a:t>
            </a:r>
            <a:r>
              <a:rPr lang="ru-RU" sz="4000" dirty="0" err="1">
                <a:solidFill>
                  <a:srgbClr val="852F74"/>
                </a:solidFill>
                <a:latin typeface="Monotype Corsiva" pitchFamily="66" charset="0"/>
              </a:rPr>
              <a:t>Премія</a:t>
            </a:r>
            <a:r>
              <a:rPr lang="ru-RU" sz="4000" dirty="0">
                <a:solidFill>
                  <a:srgbClr val="852F74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852F74"/>
                </a:solidFill>
                <a:latin typeface="Monotype Corsiva" pitchFamily="66" charset="0"/>
              </a:rPr>
              <a:t>імені</a:t>
            </a:r>
            <a:r>
              <a:rPr lang="ru-RU" sz="4000" dirty="0">
                <a:solidFill>
                  <a:srgbClr val="852F74"/>
                </a:solidFill>
                <a:latin typeface="Monotype Corsiva" pitchFamily="66" charset="0"/>
              </a:rPr>
              <a:t> Василя </a:t>
            </a:r>
            <a:r>
              <a:rPr lang="ru-RU" sz="4000" dirty="0" err="1">
                <a:solidFill>
                  <a:srgbClr val="852F74"/>
                </a:solidFill>
                <a:latin typeface="Monotype Corsiva" pitchFamily="66" charset="0"/>
              </a:rPr>
              <a:t>Стуса</a:t>
            </a:r>
            <a:r>
              <a:rPr lang="ru-RU" dirty="0">
                <a:solidFill>
                  <a:srgbClr val="210F17"/>
                </a:solidFill>
                <a:latin typeface="Constantia" pitchFamily="18" charset="0"/>
              </a:rPr>
              <a:t> 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премія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заснована 1989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року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Українською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асоціацією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незалежної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творчої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інтелігенції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(УАНТІ).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Вперше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вручалася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Львові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 1990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набула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столичного статусу.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 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Премія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присуджується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авторам,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мають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видатні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успіхи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своїй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галузі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займають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виразну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громадянську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позицію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активно при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утні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українському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культурному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просторі.Насьогодн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 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вже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б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льше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н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ж 60 лауреат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в.</a:t>
            </a:r>
          </a:p>
          <a:p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  </a:t>
            </a:r>
            <a:endParaRPr lang="uk-UA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214813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g_hi" descr="http://t3.gstatic.com/images?q=tbn:ANd9GcT4hj9PqJRozsBvlCLrZZQiptSUrsBXhtOlSNSkVpnxhEOwSvyZ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071938"/>
            <a:ext cx="20716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071938"/>
            <a:ext cx="20716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536" y="4653136"/>
            <a:ext cx="828675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"Минуть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десятиліття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... Не буде образу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Стуса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як особи, не буде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розпинателів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не буде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теперішніх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критиків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Дисидентство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вивчатимуть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у школах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нудних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підручників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історії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літератури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Будуть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інші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проблеми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інші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злоби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дня. Але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надовго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лишиться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універсальне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майстерне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щире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поезії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Стуса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..." (Ю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Шевельов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 </a:t>
            </a:r>
          </a:p>
          <a:p>
            <a:endParaRPr lang="ru-RU" dirty="0">
              <a:solidFill>
                <a:srgbClr val="000099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7337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Багато виникає питань щодо творчості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В.Стуса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“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Загратованого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” періоду. Відповіді на них нема і вже не буде. Нехай читач, замислившись, відповідає  на них на свій розсуд.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96752"/>
            <a:ext cx="5879976" cy="3307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857251"/>
            <a:ext cx="287972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"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Або світ прийме мене таким, як я </a:t>
            </a:r>
          </a:p>
          <a:p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є, як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мене народила мати,</a:t>
            </a:r>
            <a:b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або вб'є, знищить мене.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Але я – не поступлюся!</a:t>
            </a:r>
            <a:r>
              <a:rPr lang="uk-UA" sz="2400" b="1" i="1" dirty="0">
                <a:solidFill>
                  <a:srgbClr val="782A69"/>
                </a:solidFill>
                <a:latin typeface="Monotype Corsiva" pitchFamily="66" charset="0"/>
              </a:rPr>
              <a:t/>
            </a:r>
            <a:br>
              <a:rPr lang="uk-UA" sz="2400" b="1" i="1" dirty="0">
                <a:solidFill>
                  <a:srgbClr val="782A69"/>
                </a:solidFill>
                <a:latin typeface="Monotype Corsiva" pitchFamily="66" charset="0"/>
              </a:rPr>
            </a:br>
            <a:r>
              <a:rPr lang="uk-UA" sz="2400" b="1" i="1" dirty="0">
                <a:solidFill>
                  <a:srgbClr val="782A69"/>
                </a:solidFill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rgbClr val="782A69"/>
                </a:solidFill>
                <a:latin typeface="Monotype Corsiva" pitchFamily="66" charset="0"/>
              </a:rPr>
              <a:t/>
            </a:r>
            <a:br>
              <a:rPr lang="uk-UA" sz="2400" b="1" dirty="0">
                <a:solidFill>
                  <a:srgbClr val="782A69"/>
                </a:solidFill>
                <a:latin typeface="Monotype Corsiva" pitchFamily="66" charset="0"/>
              </a:rPr>
            </a:br>
            <a:r>
              <a:rPr lang="uk-UA" sz="2400" dirty="0">
                <a:solidFill>
                  <a:srgbClr val="210F17"/>
                </a:solidFill>
                <a:latin typeface="Monotype Corsiva" pitchFamily="66" charset="0"/>
              </a:rPr>
              <a:t/>
            </a:r>
            <a:br>
              <a:rPr lang="uk-UA" sz="2400" dirty="0">
                <a:solidFill>
                  <a:srgbClr val="210F17"/>
                </a:solidFill>
                <a:latin typeface="Monotype Corsiva" pitchFamily="66" charset="0"/>
              </a:rPr>
            </a:br>
            <a:endParaRPr lang="uk-UA" b="1" i="1" dirty="0">
              <a:solidFill>
                <a:srgbClr val="782A69"/>
              </a:solidFill>
            </a:endParaRPr>
          </a:p>
        </p:txBody>
      </p:sp>
      <p:pic>
        <p:nvPicPr>
          <p:cNvPr id="14338" name="rg_hi" descr="http://t1.gstatic.com/images?q=tbn:ANd9GcReuzElPOxI8Wm11HPP0X2mil2DLsI5Oh7JtfFJKg5Hu07vdOT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549275"/>
            <a:ext cx="2339975" cy="316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539750" y="4292600"/>
            <a:ext cx="82089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Виявляється, що об'єднати та згуртувати народ можуть не тільки подія, програма, гроші, але єдина справжня біографія людини, монумент якої має стати у самому серці України неподільним символом єднання, визнання та слави...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0688" y="1268413"/>
            <a:ext cx="3643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82A69"/>
                </a:solidFill>
                <a:latin typeface="Monotype Corsiva" pitchFamily="66" charset="0"/>
              </a:rPr>
              <a:t/>
            </a:r>
            <a:br>
              <a:rPr lang="ru-RU" sz="2400" b="1">
                <a:solidFill>
                  <a:srgbClr val="782A69"/>
                </a:solidFill>
                <a:latin typeface="Monotype Corsiva" pitchFamily="66" charset="0"/>
              </a:rPr>
            </a:br>
            <a:endParaRPr lang="ru-RU" sz="2400" b="1">
              <a:solidFill>
                <a:srgbClr val="782A69"/>
              </a:solidFill>
              <a:latin typeface="Constantia" pitchFamily="18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084888" y="836613"/>
            <a:ext cx="30591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кожної миті своєї, з </a:t>
            </a:r>
          </a:p>
          <a:p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кожного почуття й думки  зроблю свій портрет, тобто </a:t>
            </a:r>
          </a:p>
          <a:p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портрет цілого світу..."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uk-UA" sz="2400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30" y="14469"/>
            <a:ext cx="8591550" cy="896144"/>
          </a:xfrm>
        </p:spPr>
        <p:txBody>
          <a:bodyPr>
            <a:noAutofit/>
          </a:bodyPr>
          <a:lstStyle/>
          <a:p>
            <a:r>
              <a:rPr lang="uk-UA" sz="6600" b="1" i="1" dirty="0" smtClean="0"/>
              <a:t>               Тести</a:t>
            </a: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1658" y="764704"/>
            <a:ext cx="8595360" cy="583264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У яке православне свято народився Василь Стус?</a:t>
            </a:r>
          </a:p>
          <a:p>
            <a:pPr marL="457200" indent="-457200">
              <a:buAutoNum type="arabicPeriod"/>
            </a:pPr>
            <a:r>
              <a:rPr lang="uk-UA" dirty="0" smtClean="0"/>
              <a:t>Ким був Василь Стус окрім поета?</a:t>
            </a:r>
          </a:p>
          <a:p>
            <a:pPr marL="457200" indent="-457200">
              <a:buAutoNum type="arabicPeriod"/>
            </a:pPr>
            <a:r>
              <a:rPr lang="uk-UA" dirty="0" smtClean="0"/>
              <a:t>Яке </a:t>
            </a:r>
            <a:r>
              <a:rPr lang="uk-UA" dirty="0" err="1" smtClean="0"/>
              <a:t>ім</a:t>
            </a:r>
            <a:r>
              <a:rPr lang="en-US" dirty="0" smtClean="0"/>
              <a:t>’</a:t>
            </a:r>
            <a:r>
              <a:rPr lang="uk-UA" dirty="0" smtClean="0"/>
              <a:t>я має син українського поета?</a:t>
            </a:r>
          </a:p>
          <a:p>
            <a:pPr marL="457200" indent="-457200">
              <a:buAutoNum type="arabicPeriod"/>
            </a:pPr>
            <a:r>
              <a:rPr lang="uk-UA" dirty="0" smtClean="0"/>
              <a:t>Яка перша збірка Василя Стуса?</a:t>
            </a:r>
          </a:p>
          <a:p>
            <a:pPr marL="457200" indent="-457200">
              <a:buAutoNum type="arabicPeriod"/>
            </a:pPr>
            <a:r>
              <a:rPr lang="uk-UA" dirty="0" smtClean="0"/>
              <a:t>Коли вперше заарештували видатного українця?</a:t>
            </a:r>
          </a:p>
          <a:p>
            <a:pPr marL="457200" indent="-457200">
              <a:buAutoNum type="arabicPeriod"/>
            </a:pPr>
            <a:r>
              <a:rPr lang="uk-UA" dirty="0" smtClean="0"/>
              <a:t>Скільки років свого життя Василь Стус провів у неволі?</a:t>
            </a:r>
          </a:p>
          <a:p>
            <a:pPr marL="457200" indent="-457200">
              <a:buAutoNum type="arabicPeriod"/>
            </a:pPr>
            <a:r>
              <a:rPr lang="uk-UA" dirty="0" smtClean="0"/>
              <a:t>Яка поезія має провідний мотив: «незламність, здатність залишатися людиною за будь-яких обставин»?</a:t>
            </a:r>
          </a:p>
          <a:p>
            <a:pPr marL="457200" indent="-457200">
              <a:buAutoNum type="arabicPeriod"/>
            </a:pPr>
            <a:r>
              <a:rPr lang="uk-UA" dirty="0" smtClean="0"/>
              <a:t>Яка можлива причина смерті Василя Стуса?</a:t>
            </a:r>
          </a:p>
          <a:p>
            <a:pPr marL="457200" indent="-457200">
              <a:buAutoNum type="arabicPeriod"/>
            </a:pPr>
            <a:r>
              <a:rPr lang="uk-UA" dirty="0" smtClean="0"/>
              <a:t>Коли помер великий українець?</a:t>
            </a:r>
          </a:p>
          <a:p>
            <a:pPr marL="457200" indent="-457200">
              <a:buAutoNum type="arabicPeriod"/>
            </a:pPr>
            <a:r>
              <a:rPr lang="uk-UA" dirty="0" smtClean="0"/>
              <a:t>На яку престижну премію був номінований Василь Стус?</a:t>
            </a:r>
          </a:p>
          <a:p>
            <a:pPr marL="457200" indent="-457200">
              <a:buAutoNum type="arabicPeriod"/>
            </a:pPr>
            <a:r>
              <a:rPr lang="uk-UA" dirty="0" smtClean="0"/>
              <a:t>На якому кладовищі похований поет?</a:t>
            </a:r>
          </a:p>
          <a:p>
            <a:pPr marL="457200" indent="-457200">
              <a:buAutoNum type="arabicPeriod"/>
            </a:pPr>
            <a:r>
              <a:rPr lang="uk-UA" dirty="0" smtClean="0"/>
              <a:t>Які престижні українські нагороди отримав Василь Стус посмертно?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0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право 22"/>
          <p:cNvSpPr/>
          <p:nvPr/>
        </p:nvSpPr>
        <p:spPr>
          <a:xfrm rot="8478984">
            <a:off x="2324715" y="4334710"/>
            <a:ext cx="1740743" cy="36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195737" y="3059258"/>
            <a:ext cx="1740743" cy="36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3571222" y="4575156"/>
            <a:ext cx="1740743" cy="36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154426">
            <a:off x="4894494" y="4630912"/>
            <a:ext cx="1740743" cy="36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140316" y="2909629"/>
            <a:ext cx="1740743" cy="36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8343566">
            <a:off x="4925554" y="1830546"/>
            <a:ext cx="1740743" cy="36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3632151" y="1811038"/>
            <a:ext cx="1740743" cy="36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3845779">
            <a:off x="2332415" y="1839148"/>
            <a:ext cx="1740743" cy="36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Рисунок 1" descr="http://msmb.org.ua/pic/6/stus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1700808"/>
            <a:ext cx="2138635" cy="2985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0375" y="357188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onstantia" pitchFamily="18" charset="0"/>
              </a:rPr>
              <a:t>   </a:t>
            </a:r>
            <a:endParaRPr lang="ru-RU" sz="2000">
              <a:solidFill>
                <a:srgbClr val="210F17"/>
              </a:solidFill>
              <a:latin typeface="Constant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51962" y="384265"/>
            <a:ext cx="2172791" cy="10731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Великий українець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328272" y="5040707"/>
            <a:ext cx="2172791" cy="10731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Літературознавець.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953184" y="361183"/>
            <a:ext cx="2172791" cy="10731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Прозаїк.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82321" y="2557913"/>
            <a:ext cx="2172791" cy="10731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Перекладач.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419872" y="52362"/>
            <a:ext cx="2172791" cy="10731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Великий поет ХХ століття.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385716" y="5678616"/>
            <a:ext cx="2172791" cy="10731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Правозахисник.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3665" y="2656987"/>
            <a:ext cx="2172791" cy="10731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Герой України.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98310" y="4923093"/>
            <a:ext cx="2089141" cy="110575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Представник руху шістдесятників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9" grpId="0" animBg="1"/>
      <p:bldP spid="17" grpId="0" animBg="1"/>
      <p:bldP spid="18" grpId="0" animBg="1"/>
      <p:bldP spid="20" grpId="0" animBg="1"/>
      <p:bldP spid="21" grpId="0" animBg="1"/>
      <p:bldP spid="6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94363"/>
              </p:ext>
            </p:extLst>
          </p:nvPr>
        </p:nvGraphicFramePr>
        <p:xfrm>
          <a:off x="0" y="1"/>
          <a:ext cx="9144000" cy="69327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7664"/>
                <a:gridCol w="7596336"/>
              </a:tblGrid>
              <a:tr h="629183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 січня 1938 рік</a:t>
                      </a:r>
                      <a:r>
                        <a:rPr lang="uk-UA" sz="18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ru-RU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Народився</a:t>
                      </a:r>
                      <a:r>
                        <a:rPr lang="uk-UA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у с. </a:t>
                      </a:r>
                      <a:r>
                        <a:rPr lang="uk-UA" b="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Рахнівка</a:t>
                      </a:r>
                      <a:r>
                        <a:rPr lang="uk-UA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Гайсинського району Вінницької області</a:t>
                      </a:r>
                      <a:endParaRPr lang="ru-RU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423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1940</a:t>
                      </a:r>
                      <a:r>
                        <a:rPr lang="uk-UA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рік</a:t>
                      </a:r>
                      <a:endParaRPr lang="ru-RU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Переїхав</a:t>
                      </a:r>
                      <a:r>
                        <a:rPr lang="uk-UA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до Донбасу</a:t>
                      </a:r>
                      <a:endParaRPr lang="ru-RU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07784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1954-1959 роки</a:t>
                      </a:r>
                      <a:endParaRPr lang="ru-RU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Навчався</a:t>
                      </a:r>
                      <a:r>
                        <a:rPr lang="uk-UA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в Донецькому педагогічному університеті на історико-літературному факультеті</a:t>
                      </a:r>
                      <a:r>
                        <a:rPr lang="uk-UA" sz="1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У студентські роки Стус був членом літературного об’єднання «Обрій ». </a:t>
                      </a:r>
                    </a:p>
                    <a:p>
                      <a:pPr algn="just"/>
                      <a:r>
                        <a:rPr lang="uk-UA" sz="1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  Два роки служив у  армії на Уралі.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  Під час навчання і служби став писати вірші, а у 1959 вперше їх опублікував під псевдонімом – </a:t>
                      </a:r>
                      <a:r>
                        <a:rPr lang="uk-UA" sz="1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ВАСИЛЬ ПЕТРИК</a:t>
                      </a:r>
                      <a:endParaRPr lang="ru-RU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80453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 листопада 1959</a:t>
                      </a:r>
                      <a:r>
                        <a:rPr lang="uk-UA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рік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Оприлюднив першу добірку віршів з передмовою Андрія Малишка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423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1963 рік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Розчинається київський період  життя та творчості Стуса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77434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Вересень 1965 рік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прем'єри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фільму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Сергія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Параджанов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Тіні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забутих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предків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кінотеатрі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Україна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Києві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взяв участь в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акції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протесту.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Стус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разом з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Іваном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Дзюбою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В'ячеславом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Чорноволом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Юрієм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Бадзьом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закликав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партійних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керівників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населення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столиці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засудити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арешти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української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інтелігенції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стало першим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громадським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політичним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протестом на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масові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політичні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репресії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Радянському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Союзі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післявоєнний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час. За участь у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цій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акції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відраховано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аспірантури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423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1965 рік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Одружився 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 Валентиною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Василівною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Попелюх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0453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 листопада 1966 рік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 них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народився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нині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літературознавець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дослідник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творчості</a:t>
                      </a:r>
                      <a:r>
                        <a:rPr lang="ru-RU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батька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Дмитро</a:t>
                      </a:r>
                      <a:r>
                        <a:rPr lang="ru-RU" sz="1800" b="0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Стус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11188" y="714375"/>
            <a:ext cx="81375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dirty="0">
                <a:latin typeface="Constantia" pitchFamily="18" charset="0"/>
              </a:rPr>
              <a:t>    </a:t>
            </a:r>
            <a:r>
              <a:rPr lang="uk-UA" dirty="0">
                <a:solidFill>
                  <a:srgbClr val="000099"/>
                </a:solidFill>
                <a:latin typeface="Century Gothic" pitchFamily="34" charset="0"/>
              </a:rPr>
              <a:t> </a:t>
            </a:r>
            <a:r>
              <a:rPr lang="uk-UA" dirty="0" smtClean="0">
                <a:solidFill>
                  <a:srgbClr val="000099"/>
                </a:solidFill>
                <a:latin typeface="Century Gothic" pitchFamily="34" charset="0"/>
              </a:rPr>
              <a:t>”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Перші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уроки поезії - мамині. Знала багато пісень і вміла дуже інтимно їх співати. Найбільший слід на душі - від маминої колискової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"Ой,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люлі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люлі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моя дитино".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Шевченко над колискою - це не забувається…”</a:t>
            </a:r>
          </a:p>
          <a:p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    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”У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четвертому класі щось заримував про собаку. По-російськи. Жартівливе. Скоро пройшло…”</a:t>
            </a:r>
            <a:b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      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Перша публіцистика у віршах надрукована в 1959році. </a:t>
            </a:r>
          </a:p>
          <a:p>
            <a:pPr algn="just"/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Власне місце в розвитку стилів української поезії Стус знаходить у поєднанні елементів експресіонізму й сюрреалізму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endParaRPr lang="uk-UA" dirty="0">
              <a:solidFill>
                <a:srgbClr val="000099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3284984"/>
            <a:ext cx="6858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Минає час моїх дитячих вір.</a:t>
            </a: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 я себе з тим часом проминаю.</a:t>
            </a: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 вже не віднайдусь. І вже не знаю,</a:t>
            </a: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 чи впізнав би на човні новім </a:t>
            </a: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Свій давній берег. Ні, напевно, ні.</a:t>
            </a: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Бо сам собі, відринутий від болю,</a:t>
            </a: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Пливу за днем, за часом, за собою</a:t>
            </a: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новому необжитому човні.</a:t>
            </a:r>
          </a:p>
          <a:p>
            <a:endParaRPr lang="ru-RU" sz="2400" dirty="0">
              <a:solidFill>
                <a:srgbClr val="852F74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742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</a:t>
            </a:r>
            <a:r>
              <a:rPr lang="uk-UA" sz="4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Проби пера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8436" name="Picture 2" descr="п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214813"/>
            <a:ext cx="314325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71800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36" name="Picture 12" descr="http://ki.ill.in.ua/m/300x225/126502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75856" y="188640"/>
            <a:ext cx="5719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Пропозицію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Стуса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опублікувати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1965 свою першу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збірку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віршів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«Круговерть»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відхилило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видавництво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Незважаючи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позитивні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відгуки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рецензентів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було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відхилено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другу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збірку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—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Зимові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дерева».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Однак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опублікували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в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самвидаві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. У 1970 книжка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віршів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поета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Зимові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дерева»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потрапила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до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Бельгії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була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видана в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Брюсселі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3508" y="3068960"/>
            <a:ext cx="6264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відкритих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листах до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Спілки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письменників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Центрального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Комітету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Компартії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Верховної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Ради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Стус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критикував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панівну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систему,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після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відлиги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стала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повертатися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до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тоталітаризму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відновлення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культу особи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порушення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прав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людини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протестував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проти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арештів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середовищі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своїх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колег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. На початку 1970-х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приєднався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до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групи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захисту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прав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людини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Літературна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діяльність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поета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звернення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вищі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партійні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інстанції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з протестами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проти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порушення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людських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прав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критичними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оцінками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тогочасного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режиму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спричинили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арешт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січні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1972.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Рисунок 28" descr="http://www.ukrajinci.hu/arhiv/hromada_63_foto/Stus%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3008755"/>
            <a:ext cx="2011131" cy="3199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3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119765" y="5531217"/>
            <a:ext cx="8572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...У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чому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полягає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злочин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Стуса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чому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так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суворо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карають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?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Бьолль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: "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так званий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злочин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полягає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в тому,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пише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свої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поезії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по-українськи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інтерпретують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як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антирадянську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діяльність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...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Стус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пише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свідомо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по-українськи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»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rgbClr val="000099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63" y="142875"/>
            <a:ext cx="69294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Тюремне життя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http://www.ukrajinci.hu/arhiv/hromada_63_foto/Stus%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3712343"/>
            <a:ext cx="1944216" cy="16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3100967" y="816599"/>
            <a:ext cx="604303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12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січня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1972 року — перший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арешт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;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впродовж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майже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9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місяців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поет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перебував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слідчому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ізоляторі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5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років у Мордовських таборах суворого режиму, 3 роки заслання на Колиму. Короткочасне звільнення і новий арешт, в’язниця, Магадан: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...ще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на 15 років! Майже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12-річна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неволя – скільки це днів, ночей, місяців ?</a:t>
            </a:r>
            <a:r>
              <a:rPr lang="uk-UA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119765" y="3026599"/>
            <a:ext cx="902423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тюрмі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Стус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мав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нестерпні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умови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. Але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ці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фашисти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зламали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!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Хоч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пожертвував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багато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чим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здоров’ям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стосунками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сином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перекладами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віршами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психічним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станом… </a:t>
            </a:r>
          </a:p>
          <a:p>
            <a:r>
              <a:rPr lang="ru-RU" sz="2000" dirty="0">
                <a:latin typeface="Constantia" pitchFamily="18" charset="0"/>
              </a:rPr>
              <a:t> 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185643" y="3956417"/>
            <a:ext cx="662473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ув’язнення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звернувся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із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заявою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Верховної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Ради СРСР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відмовою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громадянства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«…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мати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радянське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громадянство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є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неможливою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для мене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річчю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. Бути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радянським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громадянином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 — значить бути рабом…».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ru-RU" sz="1600" dirty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ru-RU" sz="1600" dirty="0">
                <a:solidFill>
                  <a:srgbClr val="000099"/>
                </a:solidFill>
                <a:latin typeface="Century Gothic" pitchFamily="34" charset="0"/>
              </a:rPr>
              <a:t/>
            </a:r>
            <a:br>
              <a:rPr lang="ru-RU" sz="1600" dirty="0">
                <a:solidFill>
                  <a:srgbClr val="000099"/>
                </a:solidFill>
                <a:latin typeface="Century Gothic" pitchFamily="34" charset="0"/>
              </a:rPr>
            </a:br>
            <a:endParaRPr lang="ru-RU" sz="16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2813"/>
            <a:ext cx="2993463" cy="2017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-315457"/>
            <a:ext cx="8591550" cy="1066801"/>
          </a:xfrm>
        </p:spPr>
        <p:txBody>
          <a:bodyPr>
            <a:normAutofit/>
          </a:bodyPr>
          <a:lstStyle/>
          <a:p>
            <a:r>
              <a:rPr lang="uk-UA" sz="4900" b="1" i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sz="4900" b="1" i="1" dirty="0" smtClean="0">
                <a:solidFill>
                  <a:schemeClr val="tx1"/>
                </a:solidFill>
                <a:latin typeface="Monotype Corsiva" pitchFamily="66" charset="0"/>
              </a:rPr>
              <a:t>  «Мені зоря  сіяла нині вранці»</a:t>
            </a:r>
            <a:endParaRPr lang="ru-RU" sz="4900" dirty="0"/>
          </a:p>
        </p:txBody>
      </p:sp>
      <p:pic>
        <p:nvPicPr>
          <p:cNvPr id="4" name="Василь Стус - «Мені зоря сіяла нині вранці…» (читає Г. Стефанова)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21288"/>
            <a:ext cx="609600" cy="609600"/>
          </a:xfrm>
        </p:spPr>
      </p:pic>
      <p:sp>
        <p:nvSpPr>
          <p:cNvPr id="5" name="Прямоугольник 4"/>
          <p:cNvSpPr/>
          <p:nvPr/>
        </p:nvSpPr>
        <p:spPr>
          <a:xfrm>
            <a:off x="274241" y="612386"/>
            <a:ext cx="4572000" cy="62324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Мені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зоря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сіяла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нині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вранці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устромлена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в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вікно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 І благодать —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така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ясна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лягла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мені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на душу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сумиренну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я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збагнув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блаженно: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ота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зоря — то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тільки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скалок болю,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вічністю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протятий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мов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огнем.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Ота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зоря —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вістунка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твого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шляху,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хреста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і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долі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—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ніби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вічна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мати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вивищена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до неба (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від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землі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на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відстань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справедливості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)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прощає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тобі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хвилину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розпачу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дає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наснагу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віри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далекий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всесвіт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почув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твій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тьмяний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клич, але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озвався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прихованим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бажанням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співчуття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та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іскрою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високої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незгоди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: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бо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жити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— то не є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долання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меж,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а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навикання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і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самособою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—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наповнення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Лиш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мати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—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вміє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жити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</a:t>
            </a:r>
            <a:b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аби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світитися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1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немов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зоря. 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4" descr="http://www.ukrajinci.hu/arhiv/hromada_63_foto/Stus%2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875" y="1916832"/>
            <a:ext cx="4200420" cy="327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0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-315416"/>
            <a:ext cx="8591550" cy="1066801"/>
          </a:xfrm>
        </p:spPr>
        <p:txBody>
          <a:bodyPr>
            <a:normAutofit/>
          </a:bodyPr>
          <a:lstStyle/>
          <a:p>
            <a:r>
              <a:rPr lang="uk-UA" sz="4900" b="1" i="1" dirty="0" smtClean="0">
                <a:solidFill>
                  <a:schemeClr val="tx1"/>
                </a:solidFill>
                <a:latin typeface="Monotype Corsiva" pitchFamily="66" charset="0"/>
              </a:rPr>
              <a:t>        «О земле втрачена явися»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0510" y="728374"/>
            <a:ext cx="4013458" cy="493776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О земле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втрачена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явися</a:t>
            </a:r>
            <a:endParaRPr lang="ru-RU" sz="2800" dirty="0">
              <a:latin typeface="Monotype Corsiva" panose="03010101010201010101" pitchFamily="66" charset="0"/>
              <a:ea typeface="MingLiU" panose="02020509000000000000" pitchFamily="49" charset="-120"/>
            </a:endParaRPr>
          </a:p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бодай у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зболеному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сні</a:t>
            </a:r>
            <a:endParaRPr lang="ru-RU" sz="2800" dirty="0">
              <a:latin typeface="Monotype Corsiva" panose="03010101010201010101" pitchFamily="66" charset="0"/>
              <a:ea typeface="MingLiU" panose="02020509000000000000" pitchFamily="49" charset="-120"/>
            </a:endParaRPr>
          </a:p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і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лазурове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простелися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,</a:t>
            </a:r>
          </a:p>
          <a:p>
            <a:pPr marL="0" indent="0">
              <a:buNone/>
            </a:pP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пролийся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 мертвому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мені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!</a:t>
            </a:r>
          </a:p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І поверни у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дні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забуті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,</a:t>
            </a:r>
          </a:p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росою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згадок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 окропи,</a:t>
            </a:r>
          </a:p>
          <a:p>
            <a:pPr marL="0" indent="0">
              <a:buNone/>
            </a:pP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віддай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усеблагій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покуті</a:t>
            </a:r>
            <a:endParaRPr lang="ru-RU" sz="2800" dirty="0">
              <a:latin typeface="Monotype Corsiva" panose="03010101010201010101" pitchFamily="66" charset="0"/>
              <a:ea typeface="MingLiU" panose="02020509000000000000" pitchFamily="49" charset="-120"/>
            </a:endParaRPr>
          </a:p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і тихо </a:t>
            </a:r>
            <a:r>
              <a:rPr lang="ru-RU" sz="2800" dirty="0" err="1">
                <a:latin typeface="Monotype Corsiva" panose="03010101010201010101" pitchFamily="66" charset="0"/>
                <a:ea typeface="MingLiU" panose="02020509000000000000" pitchFamily="49" charset="-120"/>
              </a:rPr>
              <a:t>вимов</a:t>
            </a:r>
            <a:r>
              <a:rPr lang="ru-RU" sz="2800" dirty="0">
                <a:latin typeface="Monotype Corsiva" panose="03010101010201010101" pitchFamily="66" charset="0"/>
                <a:ea typeface="MingLiU" panose="02020509000000000000" pitchFamily="49" charset="-120"/>
              </a:rPr>
              <a:t>: лихо, спи!..</a:t>
            </a:r>
          </a:p>
          <a:p>
            <a:pPr marL="0" indent="0">
              <a:buNone/>
            </a:pPr>
            <a:endParaRPr lang="ru-RU" sz="2000" dirty="0">
              <a:latin typeface="Monotype Corsiva" panose="03010101010201010101" pitchFamily="66" charset="0"/>
              <a:ea typeface="MingLiU" panose="02020509000000000000" pitchFamily="49" charset="-120"/>
            </a:endParaRPr>
          </a:p>
        </p:txBody>
      </p:sp>
      <p:pic>
        <p:nvPicPr>
          <p:cNvPr id="4" name="О земле втрачена явис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0517" y="6100324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9786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Літературний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лірика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Жанр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ліричний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вірш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Вид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лірики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патріотична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Провідний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мотив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мрія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повернення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рідну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землю.</a:t>
            </a:r>
          </a:p>
          <a:p>
            <a:pPr algn="just"/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Віршовий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ямб.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712" y="751385"/>
            <a:ext cx="2710805" cy="3917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7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1005</Words>
  <Application>Microsoft Office PowerPoint</Application>
  <PresentationFormat>Экран (4:3)</PresentationFormat>
  <Paragraphs>136</Paragraphs>
  <Slides>20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MingLiU</vt:lpstr>
      <vt:lpstr>Aharoni</vt:lpstr>
      <vt:lpstr>Algerian</vt:lpstr>
      <vt:lpstr>Arial</vt:lpstr>
      <vt:lpstr>Candara</vt:lpstr>
      <vt:lpstr>Century Gothic</vt:lpstr>
      <vt:lpstr>Constantia</vt:lpstr>
      <vt:lpstr>Monotype Corsiva</vt:lpstr>
      <vt:lpstr>Tahoma</vt:lpstr>
      <vt:lpstr>Times New Roman</vt:lpstr>
      <vt:lpstr>Tunga</vt:lpstr>
      <vt:lpstr>Wingdings</vt:lpstr>
      <vt:lpstr>Soho</vt:lpstr>
      <vt:lpstr>Василь  Семенович Стус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«Мені зоря  сіяла нині вранці»</vt:lpstr>
      <vt:lpstr>        «О земле втрачена явися»</vt:lpstr>
      <vt:lpstr>«Як добре те, що смерті не боюсь я»</vt:lpstr>
      <vt:lpstr>                 Збірки віршів</vt:lpstr>
      <vt:lpstr>Презентация PowerPoint</vt:lpstr>
      <vt:lpstr>             Утаємничена велич</vt:lpstr>
      <vt:lpstr>                                  Стус і Нобель  </vt:lpstr>
      <vt:lpstr>           Вшанування пам’яті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Тести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dc:creator>Customer</dc:creator>
  <cp:lastModifiedBy>Мария Побережная</cp:lastModifiedBy>
  <cp:revision>175</cp:revision>
  <dcterms:created xsi:type="dcterms:W3CDTF">2011-03-25T15:49:39Z</dcterms:created>
  <dcterms:modified xsi:type="dcterms:W3CDTF">2014-03-17T13:50:30Z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937510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