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5" r:id="rId2"/>
  </p:sldMasterIdLst>
  <p:sldIdLst>
    <p:sldId id="278" r:id="rId3"/>
    <p:sldId id="257" r:id="rId4"/>
    <p:sldId id="268" r:id="rId5"/>
    <p:sldId id="262" r:id="rId6"/>
    <p:sldId id="258" r:id="rId7"/>
    <p:sldId id="272" r:id="rId8"/>
    <p:sldId id="259" r:id="rId9"/>
    <p:sldId id="274" r:id="rId10"/>
    <p:sldId id="269" r:id="rId11"/>
    <p:sldId id="260" r:id="rId12"/>
    <p:sldId id="270" r:id="rId13"/>
    <p:sldId id="276" r:id="rId14"/>
    <p:sldId id="261" r:id="rId15"/>
    <p:sldId id="271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237C9-804E-4622-8DC2-EF399605D3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1FC9-ACF4-40EB-BA9D-83E2F5484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0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14E3-B016-421E-8C76-5F25A1900C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19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237C9-804E-4622-8DC2-EF399605D3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BF5B854-1A1A-45A9-A6FF-72F2CA2DC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96967-A5D2-463E-84E7-9B15D1B0F3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7960E-9CE1-43B2-9706-B632B9A8E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5FE6E-0A94-4E5A-AA89-E297A95CDD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B64A-BADE-4C4B-8665-7676C10A6B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68E02-5DA4-4FAC-ABFD-F4D5AB6790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694B1AC-FC4B-4C1F-8128-B6818647A6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B854-1A1A-45A9-A6FF-72F2CA2DC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9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20D472-A372-469F-BA76-ECB4DBDCE8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91FC9-ACF4-40EB-BA9D-83E2F5484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814E3-B016-421E-8C76-5F25A1900C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6967-A5D2-463E-84E7-9B15D1B0F3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5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960E-9CE1-43B2-9706-B632B9A8E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3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FE6E-0A94-4E5A-AA89-E297A95CDD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4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B64A-BADE-4C4B-8665-7676C10A6B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7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68E02-5DA4-4FAC-ABFD-F4D5AB6790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1AC-FC4B-4C1F-8128-B6818647A6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1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D472-A372-469F-BA76-ECB4DBDCE8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2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3712A123-4A1D-421E-8941-16C761AB2F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12A123-4A1D-421E-8941-16C761AB2F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k.wikipedia.org/wiki/%D0%97%D0%BE%D0%B1%D1%80%D0%B0%D0%B6%D0%B5%D0%BD%D0%BD%D1%8F:%D0%9C%D0%BE%D0%B3%D0%B8%D0%BB%D0%B0-%D0%A2%D0%B8%D1%87%D0%B8%D0%BD%D0%B8.JPG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09600" y="6324600"/>
            <a:ext cx="8305800" cy="546538"/>
          </a:xfrm>
        </p:spPr>
        <p:txBody>
          <a:bodyPr/>
          <a:lstStyle/>
          <a:p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 створила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Крепак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Катерина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http://www.ukrlit.vn.ua/biography/ti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505200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2200" y="152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dirty="0" err="1" smtClean="0">
                <a:solidFill>
                  <a:srgbClr val="000000"/>
                </a:solidFill>
                <a:latin typeface="Annabelle" panose="03000400000000000000" pitchFamily="66" charset="0"/>
                <a:cs typeface="AngsanaUPC" panose="02020603050405020304" pitchFamily="18" charset="-34"/>
              </a:rPr>
              <a:t>Павло</a:t>
            </a:r>
            <a:r>
              <a:rPr lang="ru-RU" altLang="ru-RU" sz="3200" b="1" dirty="0" smtClean="0">
                <a:solidFill>
                  <a:srgbClr val="000000"/>
                </a:solidFill>
                <a:latin typeface="Annabelle" panose="03000400000000000000" pitchFamily="66" charset="0"/>
                <a:cs typeface="AngsanaUPC" panose="02020603050405020304" pitchFamily="18" charset="-34"/>
              </a:rPr>
              <a:t> </a:t>
            </a:r>
            <a:r>
              <a:rPr lang="ru-RU" altLang="ru-RU" sz="3200" b="1" dirty="0" err="1" smtClean="0">
                <a:solidFill>
                  <a:srgbClr val="000000"/>
                </a:solidFill>
                <a:latin typeface="Annabelle" panose="03000400000000000000" pitchFamily="66" charset="0"/>
                <a:cs typeface="AngsanaUPC" panose="02020603050405020304" pitchFamily="18" charset="-34"/>
              </a:rPr>
              <a:t>Тичина</a:t>
            </a:r>
            <a:endParaRPr lang="ru-RU" altLang="ru-RU" sz="3200" dirty="0" smtClean="0">
              <a:solidFill>
                <a:srgbClr val="000000"/>
              </a:solidFill>
              <a:latin typeface="Annabelle" panose="03000400000000000000" pitchFamily="66" charset="0"/>
              <a:cs typeface="AngsanaUPC" panose="02020603050405020304" pitchFamily="18" charset="-34"/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rgbClr val="000000"/>
                </a:solidFill>
                <a:latin typeface="Annabelle" panose="03000400000000000000" pitchFamily="66" charset="0"/>
                <a:cs typeface="AngsanaUPC" panose="02020603050405020304" pitchFamily="18" charset="-34"/>
              </a:rPr>
              <a:t>(1891 — 1967)</a:t>
            </a:r>
            <a:endParaRPr lang="ru-RU" altLang="ru-RU" sz="3200" b="1" dirty="0">
              <a:solidFill>
                <a:srgbClr val="000000"/>
              </a:solidFill>
              <a:latin typeface="Annabelle" panose="03000400000000000000" pitchFamily="66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53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4724400" cy="61261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	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З 1923 по 1934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рік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—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співредактор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журналу </a:t>
            </a:r>
            <a:r>
              <a:rPr lang="ru-RU" sz="32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«</a:t>
            </a:r>
            <a:r>
              <a:rPr lang="ru-RU" sz="32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Червоний</a:t>
            </a:r>
            <a:r>
              <a:rPr lang="ru-RU" sz="32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шлях» 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(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Харків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). </a:t>
            </a:r>
            <a:endParaRPr lang="en-US" sz="28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Входить до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заснованої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1923 р.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Спілки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пролетарських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письменників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України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«Гарт». </a:t>
            </a:r>
            <a:endParaRPr lang="en-US" sz="32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1926 року взяв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активну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участь у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створенні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ВАПЛІТЕ (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Вільної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Академії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пролетарської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літератури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) на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чолі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з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М.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Хвильовим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куди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увійшли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й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колишні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члени «Гарту». </a:t>
            </a:r>
          </a:p>
        </p:txBody>
      </p:sp>
      <p:pic>
        <p:nvPicPr>
          <p:cNvPr id="3" name="Picture 12" descr="i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762000"/>
            <a:ext cx="4038600" cy="527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0100" y="60372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Тичина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бандурою, 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alt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червня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1946 р.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609600"/>
            <a:ext cx="3505200" cy="5486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З 1929 р. —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дійсний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член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Академії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наук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Української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РСР, у 1936-1939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рр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.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і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в 1940-1943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рр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.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очолює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Інститут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літератури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АН УРСР.</a:t>
            </a:r>
            <a:endParaRPr lang="en-US" sz="24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	</a:t>
            </a:r>
            <a:endParaRPr lang="ru-RU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</p:txBody>
      </p:sp>
      <p:pic>
        <p:nvPicPr>
          <p:cNvPr id="10243" name="Picture 7" descr="i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85987"/>
            <a:ext cx="4510088" cy="588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4267200" y="6269421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Тичина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своїй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бібліотеці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1932 р.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 descr="i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202544"/>
            <a:ext cx="6034358" cy="500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52400" y="304800"/>
            <a:ext cx="8534400" cy="586740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dirty="0" smtClean="0"/>
              <a:t>	</a:t>
            </a:r>
            <a:r>
              <a:rPr lang="ru-RU" sz="24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З 1947 р. — член-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кореспондент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Болгарської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 АН, доктор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філології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. 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3048000" y="6211669"/>
            <a:ext cx="33776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Тичина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кларнетом, </a:t>
            </a: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1940-ві роки.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533400"/>
            <a:ext cx="3505200" cy="5867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1943— 1948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рр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. —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міністр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освіти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УРСР.</a:t>
            </a:r>
            <a:endParaRPr lang="en-US" sz="28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З 1953 по 1959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рік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— голова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Верховної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Ради УРСР, заступник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голови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Ради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Національностей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Верховної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Ради УРСР, член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багатьох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товариств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комітетів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президій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, кавалер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орденів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медалей.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</a:t>
            </a:r>
            <a:endParaRPr lang="ru-RU" sz="2400" b="1" dirty="0" smtClean="0">
              <a:latin typeface="Bookman Old Style" pitchFamily="18" charset="0"/>
            </a:endParaRPr>
          </a:p>
        </p:txBody>
      </p:sp>
      <p:pic>
        <p:nvPicPr>
          <p:cNvPr id="11267" name="Picture 6" descr="i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143000"/>
            <a:ext cx="4876800" cy="3593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724400" y="5105400"/>
            <a:ext cx="39642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Засідання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правописної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комісії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селі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Поміри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Харківщині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головуванням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Павла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Тичини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серпня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1943 р.</a:t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9" descr="i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8895" y="1400171"/>
            <a:ext cx="6324600" cy="4873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52400" y="152400"/>
            <a:ext cx="8686800" cy="5181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Лауреат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Державної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премії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СРСР (1941),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Державної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премії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УРСР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імені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Т. Г.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Шевченка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(1962). </a:t>
            </a:r>
            <a:endParaRPr lang="en-US" sz="24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1967 року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отримав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звання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Герой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Соціалістичної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Праці</a:t>
            </a:r>
            <a:r>
              <a:rPr lang="ru-RU" sz="24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.</a:t>
            </a:r>
          </a:p>
          <a:p>
            <a:pPr algn="ctr" eaLnBrk="1" hangingPunct="1">
              <a:defRPr/>
            </a:pPr>
            <a:endParaRPr lang="ru-RU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-1" y="6273224"/>
            <a:ext cx="916239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Тичина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читає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свої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вірші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Декаді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мистецтва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 р.</a:t>
            </a:r>
            <a:r>
              <a:rPr lang="ru-RU" altLang="ru-RU" sz="1600" b="1" dirty="0">
                <a:latin typeface="Bookman Old Style" pitchFamily="18" charset="0"/>
              </a:rPr>
              <a:t/>
            </a:r>
            <a:br>
              <a:rPr lang="ru-RU" altLang="ru-RU" sz="1600" b="1" dirty="0">
                <a:latin typeface="Bookman Old Style" pitchFamily="18" charset="0"/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066800"/>
            <a:ext cx="3962400" cy="497125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Помер П. Г. </a:t>
            </a:r>
            <a:r>
              <a:rPr lang="ru-RU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Тичина</a:t>
            </a:r>
            <a:r>
              <a:rPr lang="ru-RU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16 </a:t>
            </a:r>
            <a:r>
              <a:rPr lang="ru-RU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вересня</a:t>
            </a:r>
            <a:r>
              <a:rPr lang="ru-RU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1967 року в </a:t>
            </a:r>
            <a:r>
              <a:rPr lang="ru-RU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Києві</a:t>
            </a:r>
            <a:r>
              <a:rPr lang="ru-RU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	</a:t>
            </a:r>
            <a:r>
              <a:rPr lang="ru-RU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Похований</a:t>
            </a:r>
            <a:r>
              <a:rPr lang="ru-RU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на Байковому </a:t>
            </a:r>
            <a:r>
              <a:rPr lang="ru-RU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кладовищі</a:t>
            </a:r>
            <a:r>
              <a:rPr lang="ru-RU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в </a:t>
            </a:r>
            <a:r>
              <a:rPr lang="ru-RU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Києві</a:t>
            </a:r>
            <a:endParaRPr lang="ru-RU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nnabelle" panose="03000400000000000000" pitchFamily="66" charset="0"/>
              </a:rPr>
            </a:br>
            <a:endParaRPr lang="ru-RU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</p:txBody>
      </p:sp>
      <p:pic>
        <p:nvPicPr>
          <p:cNvPr id="18435" name="Picture 8" descr="Надгробок Павла Тичини на Байковому цвинтарі в Києві">
            <a:hlinkClick r:id="rId2" tooltip="&quot;Надгробок Павла Тичини на Байковому цвинтарі в Києві&quot;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8600"/>
            <a:ext cx="4352925" cy="5809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5181600" y="6038056"/>
            <a:ext cx="38146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Надгробок Павла Тичини</a:t>
            </a:r>
          </a:p>
          <a:p>
            <a:pPr algn="ctr" eaLnBrk="1" hangingPunct="1"/>
            <a:r>
              <a:rPr lang="uk-UA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Байковому цвинтарі в Києві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24400"/>
          </a:xfrm>
        </p:spPr>
        <p:txBody>
          <a:bodyPr>
            <a:normAutofit/>
          </a:bodyPr>
          <a:lstStyle/>
          <a:p>
            <a:pPr algn="ctr"/>
            <a:r>
              <a:rPr lang="ru-RU" sz="10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Дякую</a:t>
            </a:r>
            <a:r>
              <a:rPr lang="ru-RU" sz="1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за </a:t>
            </a:r>
            <a:r>
              <a:rPr lang="ru-RU" sz="10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увагу</a:t>
            </a:r>
            <a:r>
              <a:rPr lang="ru-RU" sz="1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!</a:t>
            </a:r>
            <a:endParaRPr lang="ru-RU" sz="1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800600" y="838200"/>
            <a:ext cx="3810000" cy="54102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Павло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Григорович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Тичина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народився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27(15)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січня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1891 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р. 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у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селі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Піски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Козелецького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повіту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Чернігівської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губернії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(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тепер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Бобровицького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району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Чернігівської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області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). </a:t>
            </a:r>
          </a:p>
        </p:txBody>
      </p:sp>
      <p:pic>
        <p:nvPicPr>
          <p:cNvPr id="4099" name="Picture 9" descr="i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4300538" cy="5841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152400" y="5952485"/>
            <a:ext cx="548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Тичина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учень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бурси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1901 р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685800"/>
            <a:ext cx="4419600" cy="54102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Походив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зі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старовинного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козацького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роду (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його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пращур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був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полковником у Богдана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Хмельницького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). </a:t>
            </a:r>
            <a:endParaRPr lang="en-US" sz="28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	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Батько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майбутнього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поета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був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сільським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дяком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—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вчителем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«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школи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грамоти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». </a:t>
            </a:r>
            <a:endParaRPr lang="en-US" sz="28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	</a:t>
            </a:r>
            <a:endParaRPr lang="ru-RU" sz="2800" dirty="0" smtClean="0"/>
          </a:p>
        </p:txBody>
      </p:sp>
      <p:pic>
        <p:nvPicPr>
          <p:cNvPr id="5123" name="Picture 7" descr="i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4202" y="333703"/>
            <a:ext cx="4268616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582510" y="6248400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Марія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Василівна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Тичина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поета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28600"/>
            <a:ext cx="8686800" cy="57912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Сім'я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була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багатодітна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(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народилося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13,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зіп'ялося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на ноги 9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дітей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), жили впроголодь,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зате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гарно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співали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. </a:t>
            </a:r>
            <a:endParaRPr lang="en-US" sz="3200" b="1" dirty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	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Змалку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Павло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виявив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хист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до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музики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,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малювання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 і </a:t>
            </a:r>
            <a:r>
              <a:rPr lang="ru-RU" sz="32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віршування</a:t>
            </a:r>
            <a:r>
              <a:rPr lang="ru-RU" sz="3200" b="1" dirty="0">
                <a:solidFill>
                  <a:srgbClr val="000000"/>
                </a:solidFill>
                <a:latin typeface="Annabelle" panose="03000400000000000000" pitchFamily="66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latin typeface="Bookman Old Style" pitchFamily="18" charset="0"/>
            </a:endParaRPr>
          </a:p>
        </p:txBody>
      </p:sp>
      <p:pic>
        <p:nvPicPr>
          <p:cNvPr id="13315" name="Picture 6" descr="i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0807" y="2743047"/>
            <a:ext cx="5029200" cy="4068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6248400" y="4038600"/>
            <a:ext cx="18441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Тичина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друзів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1913--1914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3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	</a:t>
            </a:r>
            <a:endParaRPr lang="ru-RU" sz="240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236482" y="228600"/>
            <a:ext cx="8602718" cy="2057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Bookman Old Style" pitchFamily="18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У 1900-1907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рр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.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навчався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в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Чернігівському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духовному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училищі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(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бурсі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), в 1907-1913— в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Чернігівській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духовній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семінарії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. </a:t>
            </a:r>
            <a:endParaRPr lang="en-US" sz="2800" b="1" dirty="0" smtClean="0">
              <a:latin typeface="Annabelle" panose="03000400000000000000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	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Згодом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навчаючись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у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Київському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комерційному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інституті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працював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у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газеті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«Рада».</a:t>
            </a:r>
            <a:endParaRPr lang="ru-RU" sz="2800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</p:txBody>
      </p:sp>
      <p:pic>
        <p:nvPicPr>
          <p:cNvPr id="6148" name="Picture 6" descr="i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5306"/>
            <a:ext cx="5249917" cy="4093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642624" y="6238462"/>
            <a:ext cx="5919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Духовий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оркестрЧернігівської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духовної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семінарії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i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"/>
            <a:ext cx="4724400" cy="5883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987159" y="312706"/>
            <a:ext cx="3852041" cy="571500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На </a:t>
            </a: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цей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час припало </a:t>
            </a: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його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ознайомлення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з </a:t>
            </a: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новітнім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українським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мистецтвом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, </a:t>
            </a: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особисте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знайомство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з </a:t>
            </a: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найвідомішими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його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представниками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1067292" y="6083447"/>
            <a:ext cx="3351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Тичина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1920-ті роки.</a:t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76800" y="1981200"/>
            <a:ext cx="3922713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У 1913-1914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рр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.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працює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в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редакції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ліберального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україномовного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журналу «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Світло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», а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після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його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закриття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— в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Чернігівському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статистичному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бюро. </a:t>
            </a:r>
          </a:p>
        </p:txBody>
      </p:sp>
      <p:pic>
        <p:nvPicPr>
          <p:cNvPr id="7171" name="Picture 9" descr="i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999" y="484149"/>
            <a:ext cx="4348007" cy="569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437963" y="6212164"/>
            <a:ext cx="3656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Тичина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юнацькі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роки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038600" y="685800"/>
            <a:ext cx="5105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endParaRPr lang="ru-RU" sz="24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15362" name="Picture 7" descr="i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3698875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2324" y="5715000"/>
            <a:ext cx="3351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Тичина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1930-ті роки.</a:t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7200" y="144067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У 1916-1917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рр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. —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помічник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 хормейстера в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українському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театрі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 М. К.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Садовського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. </a:t>
            </a:r>
            <a:endParaRPr lang="en-US" sz="2800" b="1" dirty="0">
              <a:solidFill>
                <a:srgbClr val="000000"/>
              </a:solidFill>
              <a:latin typeface="Annabelle" panose="03000400000000000000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	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1920 року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подорожував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із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капелою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 К. Стеценка «Думка» Правобережною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Україною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від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Києва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 до </a:t>
            </a:r>
            <a:r>
              <a:rPr lang="ru-RU" sz="2800" b="1" dirty="0" err="1">
                <a:solidFill>
                  <a:srgbClr val="000000"/>
                </a:solidFill>
                <a:latin typeface="Annabelle" panose="03000400000000000000" pitchFamily="66" charset="0"/>
              </a:rPr>
              <a:t>Одеси</a:t>
            </a:r>
            <a:r>
              <a:rPr lang="ru-RU" sz="2800" b="1" dirty="0">
                <a:solidFill>
                  <a:srgbClr val="000000"/>
                </a:solidFill>
                <a:latin typeface="Annabelle" panose="03000400000000000000" pitchFamily="66" charset="0"/>
              </a:rPr>
              <a:t>. </a:t>
            </a:r>
            <a:endParaRPr lang="en-US" sz="2800" b="1" dirty="0">
              <a:solidFill>
                <a:srgbClr val="000000"/>
              </a:solidFill>
              <a:latin typeface="Annabelle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i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833255"/>
            <a:ext cx="5867400" cy="4415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0" y="228600"/>
            <a:ext cx="9144000" cy="54864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Того ж року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організував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хор (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з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1921 р. —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капела-студія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імені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М. 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Леонтовича), з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яким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Annabelle" panose="03000400000000000000" pitchFamily="66" charset="0"/>
              </a:rPr>
              <a:t>виступав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 до 1923 року</a:t>
            </a:r>
            <a:r>
              <a:rPr lang="ru-RU" sz="2800" b="1" dirty="0" smtClean="0">
                <a:solidFill>
                  <a:srgbClr val="000000"/>
                </a:solidFill>
                <a:latin typeface="Annabelle" panose="03000400000000000000" pitchFamily="66" charset="0"/>
              </a:rPr>
              <a:t>.</a:t>
            </a:r>
            <a:endParaRPr lang="ru-RU" sz="2800" b="1" dirty="0" smtClean="0">
              <a:solidFill>
                <a:srgbClr val="000000"/>
              </a:solidFill>
              <a:latin typeface="Annabelle" panose="03000400000000000000" pitchFamily="66" charset="0"/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33400" y="62484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М. 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Леонтовича </a:t>
            </a:r>
            <a:r>
              <a:rPr lang="ru-RU" alt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орудою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Павла </a:t>
            </a:r>
            <a:r>
              <a:rPr lang="ru-RU" alt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Тичини,початок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1920-х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ck of book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Другая 4">
      <a:dk1>
        <a:srgbClr val="812F01"/>
      </a:dk1>
      <a:lt1>
        <a:srgbClr val="FEA16E"/>
      </a:lt1>
      <a:dk2>
        <a:srgbClr val="6E3F06"/>
      </a:dk2>
      <a:lt2>
        <a:srgbClr val="FFC5B7"/>
      </a:lt2>
      <a:accent1>
        <a:srgbClr val="F3A447"/>
      </a:accent1>
      <a:accent2>
        <a:srgbClr val="F3A447"/>
      </a:accent2>
      <a:accent3>
        <a:srgbClr val="F5E4A9"/>
      </a:accent3>
      <a:accent4>
        <a:srgbClr val="F7C890"/>
      </a:accent4>
      <a:accent5>
        <a:srgbClr val="B79214"/>
      </a:accent5>
      <a:accent6>
        <a:srgbClr val="935409"/>
      </a:accent6>
      <a:hlink>
        <a:srgbClr val="F0D67E"/>
      </a:hlink>
      <a:folHlink>
        <a:srgbClr val="FADAB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144</TotalTime>
  <Words>203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Tahoma</vt:lpstr>
      <vt:lpstr>Arial</vt:lpstr>
      <vt:lpstr>Wingdings</vt:lpstr>
      <vt:lpstr>Calibri</vt:lpstr>
      <vt:lpstr>Bookman Old Style</vt:lpstr>
      <vt:lpstr>Stack of books design template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Eternity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WS001</dc:creator>
  <cp:lastModifiedBy>Наталья</cp:lastModifiedBy>
  <cp:revision>13</cp:revision>
  <dcterms:created xsi:type="dcterms:W3CDTF">2008-09-09T12:13:36Z</dcterms:created>
  <dcterms:modified xsi:type="dcterms:W3CDTF">2014-09-03T19:38:14Z</dcterms:modified>
</cp:coreProperties>
</file>