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8" autoAdjust="0"/>
  </p:normalViewPr>
  <p:slideViewPr>
    <p:cSldViewPr>
      <p:cViewPr varScale="1">
        <p:scale>
          <a:sx n="74" d="100"/>
          <a:sy n="74" d="100"/>
        </p:scale>
        <p:origin x="-10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707070-BA5B-44DA-BBC1-A9B4971B1754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AD4CA5E-A04A-4664-AE86-1AE4B3DCB387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 rtl="0"/>
          <a:r>
            <a:rPr lang="uk-UA" dirty="0" smtClean="0"/>
            <a:t>Народився Микола Васильович Гоголь 20 березня 1809 року в селі Великі Сорочинці (тепер Миргородського району) на Полтавщині. Батько його був праправнуком полковника козацького війська часів Богдана Хмельницького Остапа Гоголя. Пізніше знаменитий нащадок звеличить його до легендарної постаті й оспіває в образі Тараса Бульби. Дитинство майбутнього письменника минуло в с. </a:t>
          </a:r>
          <a:r>
            <a:rPr lang="uk-UA" dirty="0" err="1" smtClean="0"/>
            <a:t>Василівці</a:t>
          </a:r>
          <a:r>
            <a:rPr lang="uk-UA" dirty="0" smtClean="0"/>
            <a:t> (тепер Гоголеве) в маєтку батьків. З 1818 по 1819 р. навчався в Полтавському повітовому училищі, а з 1821 по 1828 р. — у Ніжинській гімназії вищих наук. </a:t>
          </a:r>
          <a:endParaRPr lang="ru-RU" dirty="0"/>
        </a:p>
      </dgm:t>
    </dgm:pt>
    <dgm:pt modelId="{018A02E0-E787-4DB8-86A6-82593070EB06}" type="parTrans" cxnId="{A3AACA60-A9C7-4431-8A02-FE73B8526149}">
      <dgm:prSet/>
      <dgm:spPr/>
      <dgm:t>
        <a:bodyPr/>
        <a:lstStyle/>
        <a:p>
          <a:endParaRPr lang="ru-RU"/>
        </a:p>
      </dgm:t>
    </dgm:pt>
    <dgm:pt modelId="{3313ED80-BCA3-473F-A382-21A8F49FFAB4}" type="sibTrans" cxnId="{A3AACA60-A9C7-4431-8A02-FE73B8526149}">
      <dgm:prSet/>
      <dgm:spPr/>
      <dgm:t>
        <a:bodyPr/>
        <a:lstStyle/>
        <a:p>
          <a:endParaRPr lang="ru-RU"/>
        </a:p>
      </dgm:t>
    </dgm:pt>
    <dgm:pt modelId="{D1006E95-A113-4A74-8BB9-060C432140F9}" type="pres">
      <dgm:prSet presAssocID="{C4707070-BA5B-44DA-BBC1-A9B4971B1754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65AE46B-443C-4BA1-AFBC-883C8FDDA412}" type="pres">
      <dgm:prSet presAssocID="{AAD4CA5E-A04A-4664-AE86-1AE4B3DCB387}" presName="composite" presStyleCnt="0"/>
      <dgm:spPr/>
    </dgm:pt>
    <dgm:pt modelId="{08AEAF3A-D141-4405-A4C4-69E51F6A6ECC}" type="pres">
      <dgm:prSet presAssocID="{AAD4CA5E-A04A-4664-AE86-1AE4B3DCB387}" presName="imgShp" presStyleLbl="fgImgPlace1" presStyleIdx="0" presStyleCnt="1" custScaleX="127885" custScaleY="13419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78B8FCB-3348-4E2A-9F67-7895CED9AB79}" type="pres">
      <dgm:prSet presAssocID="{AAD4CA5E-A04A-4664-AE86-1AE4B3DCB387}" presName="txShp" presStyleLbl="node1" presStyleIdx="0" presStyleCnt="1" custScaleX="123391" custScaleY="130115" custLinFactNeighborX="4868" custLinFactNeighborY="-20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3AACA60-A9C7-4431-8A02-FE73B8526149}" srcId="{C4707070-BA5B-44DA-BBC1-A9B4971B1754}" destId="{AAD4CA5E-A04A-4664-AE86-1AE4B3DCB387}" srcOrd="0" destOrd="0" parTransId="{018A02E0-E787-4DB8-86A6-82593070EB06}" sibTransId="{3313ED80-BCA3-473F-A382-21A8F49FFAB4}"/>
    <dgm:cxn modelId="{98E4D630-B35A-476C-B9AD-08CD0908EFCE}" type="presOf" srcId="{AAD4CA5E-A04A-4664-AE86-1AE4B3DCB387}" destId="{478B8FCB-3348-4E2A-9F67-7895CED9AB79}" srcOrd="0" destOrd="0" presId="urn:microsoft.com/office/officeart/2005/8/layout/vList3"/>
    <dgm:cxn modelId="{7AA72B0C-6186-42CD-BCF4-F094B6CBD12F}" type="presOf" srcId="{C4707070-BA5B-44DA-BBC1-A9B4971B1754}" destId="{D1006E95-A113-4A74-8BB9-060C432140F9}" srcOrd="0" destOrd="0" presId="urn:microsoft.com/office/officeart/2005/8/layout/vList3"/>
    <dgm:cxn modelId="{B3C7A8EA-F210-44BD-8C69-F6ED3C867A83}" type="presParOf" srcId="{D1006E95-A113-4A74-8BB9-060C432140F9}" destId="{C65AE46B-443C-4BA1-AFBC-883C8FDDA412}" srcOrd="0" destOrd="0" presId="urn:microsoft.com/office/officeart/2005/8/layout/vList3"/>
    <dgm:cxn modelId="{BA44983B-A085-4167-95EA-12F467243AA3}" type="presParOf" srcId="{C65AE46B-443C-4BA1-AFBC-883C8FDDA412}" destId="{08AEAF3A-D141-4405-A4C4-69E51F6A6ECC}" srcOrd="0" destOrd="0" presId="urn:microsoft.com/office/officeart/2005/8/layout/vList3"/>
    <dgm:cxn modelId="{BDF8F9B1-F943-403D-8305-039916ECEBD2}" type="presParOf" srcId="{C65AE46B-443C-4BA1-AFBC-883C8FDDA412}" destId="{478B8FCB-3348-4E2A-9F67-7895CED9AB79}" srcOrd="1" destOrd="0" presId="urn:microsoft.com/office/officeart/2005/8/layout/vList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C6E597-C33A-42C4-A464-3DB425DD5993}" type="doc">
      <dgm:prSet loTypeId="urn:microsoft.com/office/officeart/2005/8/layout/vList3" loCatId="list" qsTypeId="urn:microsoft.com/office/officeart/2005/8/quickstyle/3d2" qsCatId="3D" csTypeId="urn:microsoft.com/office/officeart/2005/8/colors/colorful4" csCatId="colorful" phldr="1"/>
      <dgm:spPr/>
    </dgm:pt>
    <dgm:pt modelId="{62BD00BC-B23F-44EC-A550-3A6528C5E855}">
      <dgm:prSet phldrT="[Текст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err="1" smtClean="0"/>
            <a:t>Національний</a:t>
          </a:r>
          <a:r>
            <a:rPr lang="ru-RU" dirty="0" smtClean="0"/>
            <a:t> банк </a:t>
          </a:r>
          <a:r>
            <a:rPr lang="ru-RU" dirty="0" err="1" smtClean="0"/>
            <a:t>України</a:t>
          </a:r>
          <a:r>
            <a:rPr lang="ru-RU" dirty="0" smtClean="0"/>
            <a:t> </a:t>
          </a:r>
          <a:r>
            <a:rPr lang="ru-RU" dirty="0" err="1" smtClean="0"/>
            <a:t>презентував</a:t>
          </a:r>
          <a:r>
            <a:rPr lang="ru-RU" dirty="0" smtClean="0"/>
            <a:t> </a:t>
          </a:r>
          <a:r>
            <a:rPr lang="ru-RU" dirty="0" err="1" smtClean="0"/>
            <a:t>ювілейну</a:t>
          </a:r>
          <a:r>
            <a:rPr lang="ru-RU" dirty="0" smtClean="0"/>
            <a:t> </a:t>
          </a:r>
          <a:r>
            <a:rPr lang="ru-RU" dirty="0" err="1" smtClean="0"/>
            <a:t>срібну</a:t>
          </a:r>
          <a:r>
            <a:rPr lang="ru-RU" dirty="0" smtClean="0"/>
            <a:t> монету </a:t>
          </a:r>
          <a:r>
            <a:rPr lang="ru-RU" dirty="0" err="1" smtClean="0"/>
            <a:t>із</a:t>
          </a:r>
          <a:r>
            <a:rPr lang="ru-RU" dirty="0" smtClean="0"/>
            <a:t> </a:t>
          </a:r>
          <a:r>
            <a:rPr lang="ru-RU" dirty="0" err="1" smtClean="0"/>
            <a:t>зображенням</a:t>
          </a:r>
          <a:r>
            <a:rPr lang="ru-RU" dirty="0" smtClean="0"/>
            <a:t> </a:t>
          </a:r>
          <a:r>
            <a:rPr lang="ru-RU" dirty="0" err="1" smtClean="0"/>
            <a:t>Миколи</a:t>
          </a:r>
          <a:r>
            <a:rPr lang="ru-RU" dirty="0" smtClean="0"/>
            <a:t> Гоголя, </a:t>
          </a:r>
          <a:r>
            <a:rPr lang="ru-RU" dirty="0" err="1" smtClean="0"/>
            <a:t>приурочену</a:t>
          </a:r>
          <a:r>
            <a:rPr lang="ru-RU" dirty="0" smtClean="0"/>
            <a:t> до 200-річчя </a:t>
          </a:r>
          <a:r>
            <a:rPr lang="ru-RU" dirty="0" err="1" smtClean="0"/>
            <a:t>письменника</a:t>
          </a:r>
          <a:r>
            <a:rPr lang="ru-RU" dirty="0" smtClean="0"/>
            <a:t>.</a:t>
          </a:r>
          <a:endParaRPr lang="ru-RU" dirty="0"/>
        </a:p>
      </dgm:t>
    </dgm:pt>
    <dgm:pt modelId="{50009D3B-8A08-44DE-99A7-B125D70E44F1}" type="parTrans" cxnId="{F8C3A14B-3131-46D0-9050-6AA20B6B966D}">
      <dgm:prSet/>
      <dgm:spPr/>
      <dgm:t>
        <a:bodyPr/>
        <a:lstStyle/>
        <a:p>
          <a:endParaRPr lang="ru-RU"/>
        </a:p>
      </dgm:t>
    </dgm:pt>
    <dgm:pt modelId="{E949BEF0-0160-402C-A2DA-19FBE80F8F57}" type="sibTrans" cxnId="{F8C3A14B-3131-46D0-9050-6AA20B6B966D}">
      <dgm:prSet/>
      <dgm:spPr/>
      <dgm:t>
        <a:bodyPr/>
        <a:lstStyle/>
        <a:p>
          <a:endParaRPr lang="ru-RU"/>
        </a:p>
      </dgm:t>
    </dgm:pt>
    <dgm:pt modelId="{F73B7074-CC56-4A44-9526-0561E292C2B0}" type="pres">
      <dgm:prSet presAssocID="{C8C6E597-C33A-42C4-A464-3DB425DD5993}" presName="linearFlow" presStyleCnt="0">
        <dgm:presLayoutVars>
          <dgm:dir/>
          <dgm:resizeHandles val="exact"/>
        </dgm:presLayoutVars>
      </dgm:prSet>
      <dgm:spPr/>
    </dgm:pt>
    <dgm:pt modelId="{44AD157B-3F3E-4B74-9FC1-E9A07A8AB8D0}" type="pres">
      <dgm:prSet presAssocID="{62BD00BC-B23F-44EC-A550-3A6528C5E855}" presName="composite" presStyleCnt="0"/>
      <dgm:spPr/>
    </dgm:pt>
    <dgm:pt modelId="{21995863-82B3-4801-BE35-79516587D8EE}" type="pres">
      <dgm:prSet presAssocID="{62BD00BC-B23F-44EC-A550-3A6528C5E855}" presName="imgShp" presStyleLbl="fgImgPlace1" presStyleIdx="0" presStyleCnt="1" custScaleX="139489" custScaleY="14443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D4C0DCE3-F4D0-4C9F-B9FF-E0BAE84F4691}" type="pres">
      <dgm:prSet presAssocID="{62BD00BC-B23F-44EC-A550-3A6528C5E855}" presName="tx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E4F11F2-A1A0-4568-8975-16D449A5D81A}" type="presOf" srcId="{62BD00BC-B23F-44EC-A550-3A6528C5E855}" destId="{D4C0DCE3-F4D0-4C9F-B9FF-E0BAE84F4691}" srcOrd="0" destOrd="0" presId="urn:microsoft.com/office/officeart/2005/8/layout/vList3"/>
    <dgm:cxn modelId="{5BC5C3C3-E9FD-412D-900A-423D85AEA65A}" type="presOf" srcId="{C8C6E597-C33A-42C4-A464-3DB425DD5993}" destId="{F73B7074-CC56-4A44-9526-0561E292C2B0}" srcOrd="0" destOrd="0" presId="urn:microsoft.com/office/officeart/2005/8/layout/vList3"/>
    <dgm:cxn modelId="{F8C3A14B-3131-46D0-9050-6AA20B6B966D}" srcId="{C8C6E597-C33A-42C4-A464-3DB425DD5993}" destId="{62BD00BC-B23F-44EC-A550-3A6528C5E855}" srcOrd="0" destOrd="0" parTransId="{50009D3B-8A08-44DE-99A7-B125D70E44F1}" sibTransId="{E949BEF0-0160-402C-A2DA-19FBE80F8F57}"/>
    <dgm:cxn modelId="{ED4C22B9-29F8-4611-83A4-024699FD9951}" type="presParOf" srcId="{F73B7074-CC56-4A44-9526-0561E292C2B0}" destId="{44AD157B-3F3E-4B74-9FC1-E9A07A8AB8D0}" srcOrd="0" destOrd="0" presId="urn:microsoft.com/office/officeart/2005/8/layout/vList3"/>
    <dgm:cxn modelId="{48BCB9B4-A3E7-4B00-BE4E-A2F3E2C7D2E4}" type="presParOf" srcId="{44AD157B-3F3E-4B74-9FC1-E9A07A8AB8D0}" destId="{21995863-82B3-4801-BE35-79516587D8EE}" srcOrd="0" destOrd="0" presId="urn:microsoft.com/office/officeart/2005/8/layout/vList3"/>
    <dgm:cxn modelId="{E03BC869-759F-4A17-8DB0-49D3211F5163}" type="presParOf" srcId="{44AD157B-3F3E-4B74-9FC1-E9A07A8AB8D0}" destId="{D4C0DCE3-F4D0-4C9F-B9FF-E0BAE84F4691}" srcOrd="1" destOrd="0" presId="urn:microsoft.com/office/officeart/2005/8/layout/vList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7E85DD-F82B-4214-AA0C-A5384211588E}" type="datetimeFigureOut">
              <a:rPr lang="ru-RU" smtClean="0"/>
              <a:pPr/>
              <a:t>30.03.2009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5CE4A8-F1AF-4EB1-AA3D-AB7F2257E86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9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1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9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1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1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advClick="0" advTm="2000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7E85DD-F82B-4214-AA0C-A5384211588E}" type="datetimeFigureOut">
              <a:rPr lang="ru-RU" smtClean="0"/>
              <a:pPr/>
              <a:t>30.03.2009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5CE4A8-F1AF-4EB1-AA3D-AB7F2257E8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7E85DD-F82B-4214-AA0C-A5384211588E}" type="datetimeFigureOut">
              <a:rPr lang="ru-RU" smtClean="0"/>
              <a:pPr/>
              <a:t>30.03.2009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5CE4A8-F1AF-4EB1-AA3D-AB7F2257E8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7E85DD-F82B-4214-AA0C-A5384211588E}" type="datetimeFigureOut">
              <a:rPr lang="ru-RU" smtClean="0"/>
              <a:pPr/>
              <a:t>30.03.2009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5CE4A8-F1AF-4EB1-AA3D-AB7F2257E8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3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4" y="4246565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7E85DD-F82B-4214-AA0C-A5384211588E}" type="datetimeFigureOut">
              <a:rPr lang="ru-RU" smtClean="0"/>
              <a:pPr/>
              <a:t>30.03.2009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5CE4A8-F1AF-4EB1-AA3D-AB7F2257E86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6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3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1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advClick="0" advTm="2000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7E85DD-F82B-4214-AA0C-A5384211588E}" type="datetimeFigureOut">
              <a:rPr lang="ru-RU" smtClean="0"/>
              <a:pPr/>
              <a:t>30.03.2009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5CE4A8-F1AF-4EB1-AA3D-AB7F2257E8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7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7E85DD-F82B-4214-AA0C-A5384211588E}" type="datetimeFigureOut">
              <a:rPr lang="ru-RU" smtClean="0"/>
              <a:pPr/>
              <a:t>30.03.2009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5CE4A8-F1AF-4EB1-AA3D-AB7F2257E86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3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5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advClick="0" advTm="2000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1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7E85DD-F82B-4214-AA0C-A5384211588E}" type="datetimeFigureOut">
              <a:rPr lang="ru-RU" smtClean="0"/>
              <a:pPr/>
              <a:t>30.03.2009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5CE4A8-F1AF-4EB1-AA3D-AB7F2257E8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7E85DD-F82B-4214-AA0C-A5384211588E}" type="datetimeFigureOut">
              <a:rPr lang="ru-RU" smtClean="0"/>
              <a:pPr/>
              <a:t>30.03.2009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5CE4A8-F1AF-4EB1-AA3D-AB7F2257E8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1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1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7E85DD-F82B-4214-AA0C-A5384211588E}" type="datetimeFigureOut">
              <a:rPr lang="ru-RU" smtClean="0"/>
              <a:pPr/>
              <a:t>30.03.2009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5CE4A8-F1AF-4EB1-AA3D-AB7F2257E8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2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3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2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9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E07E85DD-F82B-4214-AA0C-A5384211588E}" type="datetimeFigureOut">
              <a:rPr lang="ru-RU" smtClean="0"/>
              <a:pPr/>
              <a:t>30.03.2009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1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A35CE4A8-F1AF-4EB1-AA3D-AB7F2257E8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bg2">
                <a:tint val="88000"/>
                <a:satMod val="40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9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1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9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1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1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7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07E85DD-F82B-4214-AA0C-A5384211588E}" type="datetimeFigureOut">
              <a:rPr lang="ru-RU" smtClean="0"/>
              <a:pPr/>
              <a:t>30.03.2009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1" y="6416677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7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A35CE4A8-F1AF-4EB1-AA3D-AB7F2257E86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advClick="0" advTm="2000">
    <p:wipe dir="d"/>
  </p:transition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PC\&#1056;&#1072;&#1073;&#1086;&#1095;&#1080;&#1081;%20&#1089;&#1090;&#1086;&#1083;\Pink%20Floyd%20-%2009%20-%20Us%20And%20Them.mp3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nk Floyd - 09 - Us And Them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643966" y="6000768"/>
            <a:ext cx="304800" cy="3048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6000" i="1" cap="none" dirty="0" smtClean="0">
                <a:latin typeface="Consolas" pitchFamily="49" charset="0"/>
              </a:rPr>
              <a:t>Микола Васильович</a:t>
            </a:r>
            <a:br>
              <a:rPr lang="uk-UA" sz="6000" i="1" cap="none" dirty="0" smtClean="0">
                <a:latin typeface="Consolas" pitchFamily="49" charset="0"/>
              </a:rPr>
            </a:br>
            <a:r>
              <a:rPr lang="uk-UA" sz="6000" i="1" cap="none" dirty="0" smtClean="0">
                <a:latin typeface="Consolas" pitchFamily="49" charset="0"/>
              </a:rPr>
              <a:t> Гоголь</a:t>
            </a:r>
            <a:endParaRPr lang="ru-RU" sz="6000" i="1" cap="none" dirty="0" smtClean="0">
              <a:latin typeface="Consolas" pitchFamily="49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uk-UA" sz="3200" dirty="0" smtClean="0"/>
          </a:p>
          <a:p>
            <a:r>
              <a:rPr lang="uk-UA" sz="3200" dirty="0" smtClean="0"/>
              <a:t>Життєвий шлях</a:t>
            </a:r>
            <a:endParaRPr lang="ru-RU" sz="3200" dirty="0"/>
          </a:p>
        </p:txBody>
      </p:sp>
    </p:spTree>
  </p:cSld>
  <p:clrMapOvr>
    <a:masterClrMapping/>
  </p:clrMapOvr>
  <p:transition advClick="0" advTm="2000">
    <p:wipe dir="d"/>
    <p:sndAc>
      <p:stSnd>
        <p:snd r:embed="rId3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gogol_6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042" y="785794"/>
            <a:ext cx="5829300" cy="4572000"/>
          </a:xfrm>
        </p:spPr>
      </p:pic>
      <p:sp>
        <p:nvSpPr>
          <p:cNvPr id="5" name="Прямоугольник 4"/>
          <p:cNvSpPr/>
          <p:nvPr/>
        </p:nvSpPr>
        <p:spPr>
          <a:xfrm>
            <a:off x="2143108" y="5572140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None/>
            </a:pPr>
            <a:r>
              <a:rPr lang="uk-UA" sz="2000" dirty="0" smtClean="0"/>
              <a:t>Ілюстрація до </a:t>
            </a:r>
            <a:r>
              <a:rPr lang="uk-UA" sz="1600" b="1" cap="small" dirty="0" smtClean="0"/>
              <a:t>твору</a:t>
            </a:r>
            <a:r>
              <a:rPr lang="ru-RU" sz="1400" b="1" cap="small" dirty="0" smtClean="0"/>
              <a:t> </a:t>
            </a:r>
            <a:r>
              <a:rPr lang="ru-RU" sz="1400" dirty="0" smtClean="0"/>
              <a:t>«</a:t>
            </a:r>
            <a:r>
              <a:rPr lang="ru-RU" dirty="0" smtClean="0"/>
              <a:t>Тарас </a:t>
            </a:r>
            <a:r>
              <a:rPr lang="ru-RU" dirty="0" err="1" smtClean="0"/>
              <a:t>Бульба</a:t>
            </a:r>
            <a:r>
              <a:rPr lang="ru-RU" sz="1400" dirty="0" smtClean="0"/>
              <a:t>»</a:t>
            </a:r>
            <a:endParaRPr lang="uk-UA" sz="1400" dirty="0" smtClean="0"/>
          </a:p>
        </p:txBody>
      </p:sp>
    </p:spTree>
  </p:cSld>
  <p:clrMapOvr>
    <a:masterClrMapping/>
  </p:clrMapOvr>
  <p:transition advClick="0" advTm="2000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gogol_6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8860" y="428604"/>
            <a:ext cx="4000528" cy="4857784"/>
          </a:xfrm>
        </p:spPr>
      </p:pic>
      <p:sp>
        <p:nvSpPr>
          <p:cNvPr id="5" name="Прямоугольник 4"/>
          <p:cNvSpPr/>
          <p:nvPr/>
        </p:nvSpPr>
        <p:spPr>
          <a:xfrm>
            <a:off x="2143108" y="5572140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None/>
            </a:pPr>
            <a:r>
              <a:rPr lang="uk-UA" sz="2000" dirty="0" smtClean="0"/>
              <a:t>Ілюстрація до </a:t>
            </a:r>
            <a:r>
              <a:rPr lang="uk-UA" sz="1600" b="1" cap="small" dirty="0" smtClean="0"/>
              <a:t>твору</a:t>
            </a:r>
            <a:r>
              <a:rPr lang="ru-RU" sz="1400" cap="small" dirty="0" smtClean="0"/>
              <a:t> </a:t>
            </a:r>
            <a:r>
              <a:rPr lang="ru-RU" sz="1400" dirty="0" smtClean="0"/>
              <a:t>«</a:t>
            </a:r>
            <a:r>
              <a:rPr lang="ru-RU" dirty="0" smtClean="0"/>
              <a:t>Тарас </a:t>
            </a:r>
            <a:r>
              <a:rPr lang="ru-RU" dirty="0" err="1" smtClean="0"/>
              <a:t>Бульба</a:t>
            </a:r>
            <a:r>
              <a:rPr lang="ru-RU" sz="1400" dirty="0" smtClean="0"/>
              <a:t>»</a:t>
            </a:r>
            <a:endParaRPr lang="uk-UA" sz="1400" dirty="0" smtClean="0"/>
          </a:p>
        </p:txBody>
      </p:sp>
    </p:spTree>
  </p:cSld>
  <p:clrMapOvr>
    <a:masterClrMapping/>
  </p:clrMapOvr>
  <p:transition advClick="0" advTm="2000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мертвые души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4612" y="785794"/>
            <a:ext cx="3333311" cy="4320959"/>
          </a:xfrm>
        </p:spPr>
      </p:pic>
      <p:sp>
        <p:nvSpPr>
          <p:cNvPr id="7" name="Прямоугольник 6"/>
          <p:cNvSpPr/>
          <p:nvPr/>
        </p:nvSpPr>
        <p:spPr>
          <a:xfrm>
            <a:off x="2143108" y="557214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None/>
            </a:pPr>
            <a:r>
              <a:rPr lang="uk-UA" sz="2400" i="1" dirty="0" smtClean="0"/>
              <a:t>Микола Васильович Гоголь</a:t>
            </a:r>
          </a:p>
        </p:txBody>
      </p:sp>
    </p:spTree>
  </p:cSld>
  <p:clrMapOvr>
    <a:masterClrMapping/>
  </p:clrMapOvr>
  <p:transition advClick="0" advTm="2000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000" dirty="0" smtClean="0"/>
              <a:t>Гоголь Микола Васильович </a:t>
            </a:r>
            <a:br>
              <a:rPr lang="uk-UA" sz="2000" dirty="0" smtClean="0"/>
            </a:br>
            <a:r>
              <a:rPr lang="uk-UA" sz="2000" dirty="0" smtClean="0"/>
              <a:t>        (1809-1852) письменник, драматург </a:t>
            </a:r>
            <a:br>
              <a:rPr lang="uk-UA" sz="2000" dirty="0" smtClean="0"/>
            </a:b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500174"/>
          <a:ext cx="8258205" cy="48553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Click="0" advTm="10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AEAF3A-D141-4405-A4C4-69E51F6A6E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08AEAF3A-D141-4405-A4C4-69E51F6A6E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8B8FCB-3348-4E2A-9F67-7895CED9AB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478B8FCB-3348-4E2A-9F67-7895CED9AB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5143504" y="500042"/>
            <a:ext cx="3764754" cy="5929354"/>
          </a:xfrm>
        </p:spPr>
        <p:txBody>
          <a:bodyPr>
            <a:noAutofit/>
          </a:bodyPr>
          <a:lstStyle/>
          <a:p>
            <a:r>
              <a:rPr lang="uk-UA" sz="1400" dirty="0" smtClean="0"/>
              <a:t>Ще в студентські роки, глибоко переймаючись соціальними негараздами, внутрішньо </a:t>
            </a:r>
            <a:r>
              <a:rPr lang="uk-UA" sz="1400" dirty="0" err="1" smtClean="0"/>
              <a:t>противлячись</a:t>
            </a:r>
            <a:r>
              <a:rPr lang="uk-UA" sz="1400" dirty="0" smtClean="0"/>
              <a:t> найрізноманітнішим виявам зла, вболіваючи за всю державу і свою «милу Україну», М.Гоголь настроювався на таку діяльність, «щоб бути по-справжньому корисним для людства».</a:t>
            </a:r>
          </a:p>
          <a:p>
            <a:endParaRPr lang="en-US" sz="1400" dirty="0" smtClean="0"/>
          </a:p>
          <a:p>
            <a:r>
              <a:rPr lang="uk-UA" sz="1400" dirty="0" smtClean="0"/>
              <a:t>У 1828 році М.Гоголь переїжджає до Петербурга. Там у 1829 р. він публікує свій перший твір — поему «</a:t>
            </a:r>
            <a:r>
              <a:rPr lang="uk-UA" sz="1400" dirty="0" err="1" smtClean="0"/>
              <a:t>Ганц</a:t>
            </a:r>
            <a:r>
              <a:rPr lang="uk-UA" sz="1400" dirty="0" smtClean="0"/>
              <a:t> </a:t>
            </a:r>
            <a:r>
              <a:rPr lang="uk-UA" sz="1400" dirty="0" err="1" smtClean="0"/>
              <a:t>Кюхельгартен</a:t>
            </a:r>
            <a:r>
              <a:rPr lang="uk-UA" sz="1400" dirty="0" smtClean="0"/>
              <a:t>». </a:t>
            </a:r>
          </a:p>
          <a:p>
            <a:endParaRPr lang="en-US" sz="1400" dirty="0" smtClean="0"/>
          </a:p>
          <a:p>
            <a:r>
              <a:rPr lang="uk-UA" sz="1400" dirty="0" smtClean="0"/>
              <a:t>Через рік у журналі «</a:t>
            </a:r>
            <a:r>
              <a:rPr lang="uk-UA" sz="1400" dirty="0" err="1" smtClean="0"/>
              <a:t>Отечественные</a:t>
            </a:r>
            <a:r>
              <a:rPr lang="uk-UA" sz="1400" dirty="0" smtClean="0"/>
              <a:t> записки» з’являється повість «</a:t>
            </a:r>
            <a:r>
              <a:rPr lang="uk-UA" sz="1400" dirty="0" err="1" smtClean="0"/>
              <a:t>Басаврюк</a:t>
            </a:r>
            <a:r>
              <a:rPr lang="uk-UA" sz="1400" dirty="0" smtClean="0"/>
              <a:t>, або Вечір проти Івана Купала», перша з циклу «Вечори на хуторі біля Диканьки». </a:t>
            </a:r>
          </a:p>
          <a:p>
            <a:endParaRPr lang="en-US" sz="1400" dirty="0" smtClean="0"/>
          </a:p>
          <a:p>
            <a:r>
              <a:rPr lang="uk-UA" sz="1400" dirty="0" smtClean="0"/>
              <a:t>Туга за батьківщиною, за мальовничою Україною, змусила М.Гоголя наприкінці 1833 року клопотатися про місце професора історії в Київському університеті св. Володимира.</a:t>
            </a:r>
          </a:p>
        </p:txBody>
      </p:sp>
      <p:pic>
        <p:nvPicPr>
          <p:cNvPr id="7" name="Рисунок 6" descr="333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1214422"/>
            <a:ext cx="4784970" cy="330567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28596" y="4786322"/>
            <a:ext cx="4572000" cy="677108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uk-UA" sz="2000" dirty="0" smtClean="0"/>
              <a:t>Ілюстрація до </a:t>
            </a:r>
            <a:r>
              <a:rPr lang="uk-UA" sz="1600" b="1" cap="small" dirty="0" smtClean="0"/>
              <a:t>твору</a:t>
            </a:r>
            <a:r>
              <a:rPr lang="ru-RU" sz="1400" cap="small" dirty="0" smtClean="0"/>
              <a:t> </a:t>
            </a:r>
            <a:r>
              <a:rPr lang="ru-RU" sz="1400" dirty="0" smtClean="0"/>
              <a:t>«</a:t>
            </a:r>
            <a:r>
              <a:rPr lang="ru-RU" dirty="0" smtClean="0"/>
              <a:t>Майская ночь, или утопленница</a:t>
            </a:r>
            <a:r>
              <a:rPr lang="ru-RU" sz="1400" dirty="0" smtClean="0"/>
              <a:t>»</a:t>
            </a:r>
            <a:endParaRPr lang="uk-UA" sz="1400" dirty="0" smtClean="0"/>
          </a:p>
        </p:txBody>
      </p:sp>
    </p:spTree>
  </p:cSld>
  <p:clrMapOvr>
    <a:masterClrMapping/>
  </p:clrMapOvr>
  <p:transition advClick="0" advTm="25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8596" y="4857760"/>
            <a:ext cx="4038600" cy="8572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000" dirty="0" smtClean="0"/>
              <a:t>Ілюстрація  автора  до  твору </a:t>
            </a:r>
            <a:r>
              <a:rPr lang="uk-UA" sz="2000" dirty="0" err="1" smtClean="0"/>
              <a:t>“Ревізор”</a:t>
            </a:r>
            <a:r>
              <a:rPr lang="uk-UA" sz="2000" dirty="0" smtClean="0"/>
              <a:t> </a:t>
            </a:r>
            <a:endParaRPr lang="ru-RU" sz="20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714876" y="571480"/>
            <a:ext cx="4038600" cy="5857916"/>
          </a:xfrm>
        </p:spPr>
        <p:txBody>
          <a:bodyPr>
            <a:noAutofit/>
          </a:bodyPr>
          <a:lstStyle/>
          <a:p>
            <a:r>
              <a:rPr lang="uk-UA" sz="1600" dirty="0" smtClean="0"/>
              <a:t>З другої половини 30-х років подальший розквіт таланту М.Гоголя пов’язаний з його драматургією. Етапною навіть в історії театру стала його соціальна комедія «Ревізор» (1836 р.) </a:t>
            </a:r>
          </a:p>
          <a:p>
            <a:endParaRPr lang="en-US" sz="1600" dirty="0" smtClean="0"/>
          </a:p>
          <a:p>
            <a:r>
              <a:rPr lang="uk-UA" sz="1600" dirty="0" smtClean="0"/>
              <a:t>Невдовзі після прем’єри п’єси М.Гоголь виїжджає на досить тривалий час за кордон. Він відвідує Німеччину, Швейцарію, Францію, Італію. </a:t>
            </a:r>
          </a:p>
          <a:p>
            <a:endParaRPr lang="en-US" sz="1600" dirty="0" smtClean="0"/>
          </a:p>
          <a:p>
            <a:r>
              <a:rPr lang="uk-UA" sz="1600" dirty="0" smtClean="0"/>
              <a:t>У 1842 році з’являється друком знаменита поема-роман «Мертві душі».</a:t>
            </a:r>
          </a:p>
          <a:p>
            <a:endParaRPr lang="en-US" sz="1600" dirty="0" smtClean="0"/>
          </a:p>
          <a:p>
            <a:r>
              <a:rPr lang="uk-UA" sz="1600" dirty="0" smtClean="0"/>
              <a:t>Останні роки життя письменника сповнені драматичних пошуків себе в Істині. Прямим підтвердженням тому було видання «Вибраних місць з листування з друзями» (1847 р.).</a:t>
            </a:r>
            <a:endParaRPr lang="ru-RU" sz="1600" dirty="0" smtClean="0"/>
          </a:p>
          <a:p>
            <a:endParaRPr lang="ru-RU" sz="1600" dirty="0"/>
          </a:p>
        </p:txBody>
      </p:sp>
      <p:pic>
        <p:nvPicPr>
          <p:cNvPr id="7" name="Рисунок 6" descr="22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1500174"/>
            <a:ext cx="4239134" cy="2838705"/>
          </a:xfrm>
          <a:prstGeom prst="rect">
            <a:avLst/>
          </a:prstGeom>
        </p:spPr>
      </p:pic>
    </p:spTree>
  </p:cSld>
  <p:clrMapOvr>
    <a:masterClrMapping/>
  </p:clrMapOvr>
  <p:transition advClick="0" advTm="25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43438" y="857232"/>
            <a:ext cx="4038600" cy="5582111"/>
          </a:xfrm>
        </p:spPr>
        <p:txBody>
          <a:bodyPr anchor="ctr">
            <a:normAutofit fontScale="70000" lnSpcReduction="20000"/>
          </a:bodyPr>
          <a:lstStyle/>
          <a:p>
            <a:r>
              <a:rPr lang="uk-UA" dirty="0" smtClean="0"/>
              <a:t>У 1848 році письменник повертається на батьківщину, посилено працює над другим томом «Мертвих душ», але незадовго перед смертю спалює рукопис. </a:t>
            </a:r>
          </a:p>
          <a:p>
            <a:endParaRPr lang="en-US" dirty="0" smtClean="0"/>
          </a:p>
          <a:p>
            <a:r>
              <a:rPr lang="uk-UA" dirty="0" smtClean="0"/>
              <a:t>Тяжка хвороба обірвала життя неповторного майстра слова 21 лютого 1852 року. </a:t>
            </a:r>
          </a:p>
          <a:p>
            <a:endParaRPr lang="en-US" dirty="0" smtClean="0"/>
          </a:p>
          <a:p>
            <a:r>
              <a:rPr lang="uk-UA" dirty="0" smtClean="0"/>
              <a:t>Микола Васильович Гоголь є непохитним авторитетом письменника, що дошкульною сатирою на існуючий лад забезпечив собі довічне і почесне місце серед класиків світової літератури.</a:t>
            </a:r>
            <a:br>
              <a:rPr lang="uk-UA" dirty="0" smtClean="0"/>
            </a:br>
            <a:endParaRPr lang="ru-RU" dirty="0" smtClean="0"/>
          </a:p>
          <a:p>
            <a:endParaRPr lang="ru-RU" dirty="0"/>
          </a:p>
        </p:txBody>
      </p:sp>
      <p:pic>
        <p:nvPicPr>
          <p:cNvPr id="8" name="Содержимое 7" descr="images2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00100" y="1071546"/>
            <a:ext cx="3380316" cy="4507088"/>
          </a:xfrm>
        </p:spPr>
      </p:pic>
    </p:spTree>
  </p:cSld>
  <p:clrMapOvr>
    <a:masterClrMapping/>
  </p:clrMapOvr>
  <p:transition advClick="0" advTm="25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714356"/>
          <a:ext cx="8115329" cy="56412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Click="0" advTm="5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995863-82B3-4801-BE35-79516587D8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21995863-82B3-4801-BE35-79516587D8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4C0DCE3-F4D0-4C9F-B9FF-E0BAE84F46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4">
                                            <p:graphicEl>
                                              <a:dgm id="{D4C0DCE3-F4D0-4C9F-B9FF-E0BAE84F46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333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604" y="571480"/>
            <a:ext cx="6000792" cy="4910933"/>
          </a:xfrm>
        </p:spPr>
      </p:pic>
      <p:sp>
        <p:nvSpPr>
          <p:cNvPr id="5" name="Прямоугольник 4"/>
          <p:cNvSpPr/>
          <p:nvPr/>
        </p:nvSpPr>
        <p:spPr>
          <a:xfrm>
            <a:off x="2357422" y="5715016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uk-UA" sz="2000" dirty="0" smtClean="0"/>
              <a:t>Ілюстрація до </a:t>
            </a:r>
            <a:r>
              <a:rPr lang="uk-UA" sz="1600" b="1" cap="small" dirty="0" smtClean="0"/>
              <a:t>твору</a:t>
            </a:r>
            <a:r>
              <a:rPr lang="ru-RU" sz="1400" cap="small" dirty="0" smtClean="0"/>
              <a:t> </a:t>
            </a:r>
            <a:r>
              <a:rPr lang="ru-RU" sz="1400" dirty="0" smtClean="0"/>
              <a:t>«</a:t>
            </a:r>
            <a:r>
              <a:rPr lang="ru-RU" dirty="0" err="1" smtClean="0"/>
              <a:t>Вій</a:t>
            </a:r>
            <a:r>
              <a:rPr lang="ru-RU" sz="1400" dirty="0" smtClean="0"/>
              <a:t>»</a:t>
            </a:r>
            <a:endParaRPr lang="uk-UA" sz="1400" dirty="0" smtClean="0"/>
          </a:p>
        </p:txBody>
      </p:sp>
    </p:spTree>
  </p:cSld>
  <p:clrMapOvr>
    <a:masterClrMapping/>
  </p:clrMapOvr>
  <p:transition advClick="0" advTm="2000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gogol_1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0166" y="642918"/>
            <a:ext cx="6457950" cy="4572000"/>
          </a:xfrm>
        </p:spPr>
      </p:pic>
      <p:sp>
        <p:nvSpPr>
          <p:cNvPr id="7" name="Прямоугольник 6"/>
          <p:cNvSpPr/>
          <p:nvPr/>
        </p:nvSpPr>
        <p:spPr>
          <a:xfrm>
            <a:off x="2143108" y="5572140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None/>
            </a:pPr>
            <a:r>
              <a:rPr lang="uk-UA" sz="2000" dirty="0" smtClean="0"/>
              <a:t>Ілюстрація до </a:t>
            </a:r>
            <a:r>
              <a:rPr lang="uk-UA" sz="1600" b="1" cap="small" dirty="0" smtClean="0"/>
              <a:t>твору</a:t>
            </a:r>
            <a:r>
              <a:rPr lang="ru-RU" sz="1400" cap="small" dirty="0" smtClean="0"/>
              <a:t> </a:t>
            </a:r>
            <a:r>
              <a:rPr lang="ru-RU" sz="1400" dirty="0" smtClean="0"/>
              <a:t>«</a:t>
            </a:r>
            <a:r>
              <a:rPr lang="ru-RU" dirty="0" smtClean="0"/>
              <a:t>Тарас </a:t>
            </a:r>
            <a:r>
              <a:rPr lang="ru-RU" dirty="0" err="1" smtClean="0"/>
              <a:t>Бульба</a:t>
            </a:r>
            <a:r>
              <a:rPr lang="ru-RU" sz="1400" dirty="0" smtClean="0"/>
              <a:t>»</a:t>
            </a:r>
            <a:endParaRPr lang="uk-UA" sz="1400" dirty="0" smtClean="0"/>
          </a:p>
        </p:txBody>
      </p:sp>
    </p:spTree>
  </p:cSld>
  <p:clrMapOvr>
    <a:masterClrMapping/>
  </p:clrMapOvr>
  <p:transition advClick="0" advTm="2000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gogol_2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604" y="857232"/>
            <a:ext cx="6092190" cy="4572000"/>
          </a:xfrm>
        </p:spPr>
      </p:pic>
      <p:sp>
        <p:nvSpPr>
          <p:cNvPr id="5" name="Прямоугольник 4"/>
          <p:cNvSpPr/>
          <p:nvPr/>
        </p:nvSpPr>
        <p:spPr>
          <a:xfrm>
            <a:off x="2214546" y="5643578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None/>
            </a:pPr>
            <a:r>
              <a:rPr lang="uk-UA" sz="2000" dirty="0" smtClean="0"/>
              <a:t>Ілюстрація до </a:t>
            </a:r>
            <a:r>
              <a:rPr lang="uk-UA" sz="1600" b="1" cap="small" dirty="0" smtClean="0"/>
              <a:t>твору</a:t>
            </a:r>
            <a:r>
              <a:rPr lang="ru-RU" sz="1400" cap="small" dirty="0" smtClean="0"/>
              <a:t> </a:t>
            </a:r>
            <a:r>
              <a:rPr lang="ru-RU" sz="1400" dirty="0" smtClean="0"/>
              <a:t>«</a:t>
            </a:r>
            <a:r>
              <a:rPr lang="ru-RU" dirty="0" smtClean="0"/>
              <a:t>Тарас </a:t>
            </a:r>
            <a:r>
              <a:rPr lang="ru-RU" dirty="0" err="1" smtClean="0"/>
              <a:t>Бульба</a:t>
            </a:r>
            <a:r>
              <a:rPr lang="ru-RU" sz="1400" dirty="0" smtClean="0"/>
              <a:t>»</a:t>
            </a:r>
            <a:endParaRPr lang="uk-UA" sz="1400" dirty="0" smtClean="0"/>
          </a:p>
        </p:txBody>
      </p:sp>
    </p:spTree>
  </p:cSld>
  <p:clrMapOvr>
    <a:masterClrMapping/>
  </p:clrMapOvr>
  <p:transition advClick="0" advTm="2000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227</TotalTime>
  <Words>439</Words>
  <Application>Microsoft Office PowerPoint</Application>
  <PresentationFormat>Экран (4:3)</PresentationFormat>
  <Paragraphs>33</Paragraphs>
  <Slides>12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Метро</vt:lpstr>
      <vt:lpstr>Микола Васильович  Гоголь</vt:lpstr>
      <vt:lpstr>Гоголь Микола Васильович          (1809-1852) письменник, драматург 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AVIA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Микола Васильович  Гоголь</dc:title>
  <dc:creator>PC</dc:creator>
  <cp:lastModifiedBy>PC</cp:lastModifiedBy>
  <cp:revision>30</cp:revision>
  <dcterms:created xsi:type="dcterms:W3CDTF">2009-03-29T12:08:39Z</dcterms:created>
  <dcterms:modified xsi:type="dcterms:W3CDTF">2009-03-30T14:12:13Z</dcterms:modified>
</cp:coreProperties>
</file>