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  <p:sldId id="264" r:id="rId9"/>
    <p:sldId id="265" r:id="rId10"/>
    <p:sldId id="266" r:id="rId11"/>
    <p:sldId id="267" r:id="rId1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8F8F8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3603" autoAdjust="0"/>
    <p:restoredTop sz="94660"/>
  </p:normalViewPr>
  <p:slideViewPr>
    <p:cSldViewPr snapToGrid="0">
      <p:cViewPr>
        <p:scale>
          <a:sx n="66" d="100"/>
          <a:sy n="66" d="100"/>
        </p:scale>
        <p:origin x="-1770" y="-113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03405"/>
            <a:ext cx="9448800" cy="1825096"/>
          </a:xfrm>
        </p:spPr>
        <p:txBody>
          <a:bodyPr anchor="b">
            <a:normAutofit/>
          </a:bodyPr>
          <a:lstStyle>
            <a:lvl1pPr algn="l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32201"/>
            <a:ext cx="9448800" cy="685800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09561" y="4314328"/>
            <a:ext cx="2910840" cy="374642"/>
          </a:xfrm>
        </p:spPr>
        <p:txBody>
          <a:bodyPr/>
          <a:lstStyle/>
          <a:p>
            <a:fld id="{A1D414B3-F465-431B-B6FA-BD36CBD1FE5F}" type="datetimeFigureOut">
              <a:rPr lang="ru-RU" smtClean="0"/>
              <a:pPr/>
              <a:t>24.12.2013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71600" y="4323845"/>
            <a:ext cx="6400800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7200" y="1430866"/>
            <a:ext cx="2743200" cy="365125"/>
          </a:xfrm>
        </p:spPr>
        <p:txBody>
          <a:bodyPr/>
          <a:lstStyle/>
          <a:p>
            <a:fld id="{27D9E531-8632-470C-A799-BEF3DB8DD55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2442689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77" y="4697360"/>
            <a:ext cx="10822034" cy="81935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1727" y="941439"/>
            <a:ext cx="10821840" cy="3478161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516715"/>
            <a:ext cx="10820400" cy="701969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D414B3-F465-431B-B6FA-BD36CBD1FE5F}" type="datetimeFigureOut">
              <a:rPr lang="ru-RU" smtClean="0"/>
              <a:pPr/>
              <a:t>24.12.2013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D9E531-8632-470C-A799-BEF3DB8DD55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2651678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2"/>
            <a:ext cx="10820400" cy="2802467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9133"/>
            <a:ext cx="10130516" cy="99906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A1D414B3-F465-431B-B6FA-BD36CBD1FE5F}" type="datetimeFigureOut">
              <a:rPr lang="ru-RU" smtClean="0"/>
              <a:pPr/>
              <a:t>24.12.2013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27D9E531-8632-470C-A799-BEF3DB8DD55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90086055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67" y="753533"/>
            <a:ext cx="10151533" cy="2604495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303865" y="3365556"/>
            <a:ext cx="9592736" cy="4444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959862"/>
            <a:ext cx="10151533" cy="679871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A1D414B3-F465-431B-B6FA-BD36CBD1FE5F}" type="datetimeFigureOut">
              <a:rPr lang="ru-RU" smtClean="0"/>
              <a:pPr/>
              <a:t>24.12.2013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27D9E531-8632-470C-A799-BEF3DB8DD55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TextBox 8"/>
          <p:cNvSpPr txBox="1"/>
          <p:nvPr/>
        </p:nvSpPr>
        <p:spPr>
          <a:xfrm>
            <a:off x="476250" y="93345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984230" y="270129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xmlns="" val="156847676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95" y="1124701"/>
            <a:ext cx="10146186" cy="251183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8315"/>
            <a:ext cx="10144654" cy="99988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78883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A1D414B3-F465-431B-B6FA-BD36CBD1FE5F}" type="datetimeFigureOut">
              <a:rPr lang="ru-RU" smtClean="0"/>
              <a:pPr/>
              <a:t>24.12.2013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8883"/>
            <a:ext cx="6991492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27D9E531-8632-470C-A799-BEF3DB8DD55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59732748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895600" y="761999"/>
            <a:ext cx="8610599" cy="130386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0" y="2202080"/>
            <a:ext cx="3456432" cy="61732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799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68800" y="2201333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366858" y="2904067"/>
            <a:ext cx="3456432" cy="331461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51800" y="2192866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8051801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D414B3-F465-431B-B6FA-BD36CBD1FE5F}" type="datetimeFigureOut">
              <a:rPr lang="ru-RU" smtClean="0"/>
              <a:pPr/>
              <a:t>24.12.2013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D9E531-8632-470C-A799-BEF3DB8DD55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50914368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599" cy="12954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8618" y="4191000"/>
            <a:ext cx="3451582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8618" y="2362200"/>
            <a:ext cx="3451582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8618" y="4873764"/>
            <a:ext cx="3451582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74263" y="4191000"/>
            <a:ext cx="3448935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374263" y="2362200"/>
            <a:ext cx="3448936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374264" y="4873763"/>
            <a:ext cx="344893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49731" y="4191000"/>
            <a:ext cx="3456469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49855" y="2362200"/>
            <a:ext cx="3447878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8049731" y="4873761"/>
            <a:ext cx="345244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D414B3-F465-431B-B6FA-BD36CBD1FE5F}" type="datetimeFigureOut">
              <a:rPr lang="ru-RU" smtClean="0"/>
              <a:pPr/>
              <a:t>24.12.2013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D9E531-8632-470C-A799-BEF3DB8DD55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37482284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2194559"/>
            <a:ext cx="10820400" cy="40241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D414B3-F465-431B-B6FA-BD36CBD1FE5F}" type="datetimeFigureOut">
              <a:rPr lang="ru-RU" smtClean="0"/>
              <a:pPr/>
              <a:t>24.12.2013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D9E531-8632-470C-A799-BEF3DB8DD55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82979431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48800" y="745066"/>
            <a:ext cx="2057400" cy="3903133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24466" y="745067"/>
            <a:ext cx="8204201" cy="390313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79941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A1D414B3-F465-431B-B6FA-BD36CBD1FE5F}" type="datetimeFigureOut">
              <a:rPr lang="ru-RU" smtClean="0"/>
              <a:pPr/>
              <a:t>24.12.2013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0"/>
            <a:ext cx="6991492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27D9E531-8632-470C-A799-BEF3DB8DD55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3190780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D414B3-F465-431B-B6FA-BD36CBD1FE5F}" type="datetimeFigureOut">
              <a:rPr lang="ru-RU" smtClean="0"/>
              <a:pPr/>
              <a:t>24.12.2013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D9E531-8632-470C-A799-BEF3DB8DD55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0853222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3"/>
            <a:ext cx="10820399" cy="2801935"/>
          </a:xfrm>
        </p:spPr>
        <p:txBody>
          <a:bodyPr anchor="b">
            <a:normAutofit/>
          </a:bodyPr>
          <a:lstStyle>
            <a:lvl1pPr algn="r"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467" y="3641725"/>
            <a:ext cx="10490200" cy="955675"/>
          </a:xfrm>
        </p:spPr>
        <p:txBody>
          <a:bodyPr>
            <a:normAutofit/>
          </a:bodyPr>
          <a:lstStyle>
            <a:lvl1pPr marL="0" indent="0" algn="r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A1D414B3-F465-431B-B6FA-BD36CBD1FE5F}" type="datetimeFigureOut">
              <a:rPr lang="ru-RU" smtClean="0"/>
              <a:pPr/>
              <a:t>24.12.2013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1"/>
            <a:ext cx="6991492" cy="36406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27D9E531-8632-470C-A799-BEF3DB8DD55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3303425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194559"/>
            <a:ext cx="5334000" cy="40241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194559"/>
            <a:ext cx="5334000" cy="40241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D414B3-F465-431B-B6FA-BD36CBD1FE5F}" type="datetimeFigureOut">
              <a:rPr lang="ru-RU" smtClean="0"/>
              <a:pPr/>
              <a:t>24.12.2013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D9E531-8632-470C-A799-BEF3DB8DD55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607037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600" cy="12954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9" y="2183802"/>
            <a:ext cx="5079991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3132666"/>
            <a:ext cx="5311775" cy="3086019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0" y="2183802"/>
            <a:ext cx="5105400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132666"/>
            <a:ext cx="5334000" cy="3086019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D414B3-F465-431B-B6FA-BD36CBD1FE5F}" type="datetimeFigureOut">
              <a:rPr lang="ru-RU" smtClean="0"/>
              <a:pPr/>
              <a:t>24.12.2013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D9E531-8632-470C-A799-BEF3DB8DD55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517075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D414B3-F465-431B-B6FA-BD36CBD1FE5F}" type="datetimeFigureOut">
              <a:rPr lang="ru-RU" smtClean="0"/>
              <a:pPr/>
              <a:t>24.12.2013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D9E531-8632-470C-A799-BEF3DB8DD55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8408390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D414B3-F465-431B-B6FA-BD36CBD1FE5F}" type="datetimeFigureOut">
              <a:rPr lang="ru-RU" smtClean="0"/>
              <a:pPr/>
              <a:t>24.12.2013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D9E531-8632-470C-A799-BEF3DB8DD55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3660088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411480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95582" y="746759"/>
            <a:ext cx="6510618" cy="5471925"/>
          </a:xfrm>
        </p:spPr>
        <p:txBody>
          <a:bodyPr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411480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D414B3-F465-431B-B6FA-BD36CBD1FE5F}" type="datetimeFigureOut">
              <a:rPr lang="ru-RU" smtClean="0"/>
              <a:pPr/>
              <a:t>24.12.2013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D9E531-8632-470C-A799-BEF3DB8DD55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9915704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687324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861238" y="751241"/>
            <a:ext cx="3644962" cy="5467443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687324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D414B3-F465-431B-B6FA-BD36CBD1FE5F}" type="datetimeFigureOut">
              <a:rPr lang="ru-RU" smtClean="0"/>
              <a:pPr/>
              <a:t>24.12.2013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D9E531-8632-470C-A799-BEF3DB8DD55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7024325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TOP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95600" y="764373"/>
            <a:ext cx="8610600" cy="129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194560"/>
            <a:ext cx="10820400" cy="4024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D414B3-F465-431B-B6FA-BD36CBD1FE5F}" type="datetimeFigureOut">
              <a:rPr lang="ru-RU" smtClean="0"/>
              <a:pPr/>
              <a:t>24.12.2013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000" y="3810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D9E531-8632-470C-A799-BEF3DB8DD55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126477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8" name="Picture 4" descr="http://kartcent.ru/wp-content/uploads/2011/09/neptune-plane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-4513"/>
            <a:ext cx="12192000" cy="68625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3933463" y="952044"/>
            <a:ext cx="7962436" cy="295465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16600" b="1" cap="none" spc="0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Нептун</a:t>
            </a:r>
          </a:p>
          <a:p>
            <a:pPr algn="r"/>
            <a:r>
              <a:rPr lang="uk-UA" sz="2000" b="1" cap="none" spc="0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Корєшкова А.В. 11-М</a:t>
            </a:r>
            <a:endParaRPr lang="ru-RU" sz="2000" b="1" cap="none" spc="0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373982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194" name="Picture 2" descr="http://xn----8sbiecm6bhdx8i.xn--p1ai/sites/default/files/neptune_4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" y="1"/>
            <a:ext cx="12192001" cy="68471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17714" y="3230326"/>
            <a:ext cx="6096000" cy="341632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err="1">
                <a:solidFill>
                  <a:srgbClr val="F8F8F8"/>
                </a:solidFill>
                <a:latin typeface="Arial" panose="020B0604020202020204" pitchFamily="34" charset="0"/>
              </a:rPr>
              <a:t>Температурний</a:t>
            </a:r>
            <a:r>
              <a:rPr lang="ru-RU" dirty="0">
                <a:solidFill>
                  <a:srgbClr val="F8F8F8"/>
                </a:solidFill>
                <a:latin typeface="Arial" panose="020B0604020202020204" pitchFamily="34" charset="0"/>
              </a:rPr>
              <a:t> </a:t>
            </a:r>
            <a:r>
              <a:rPr lang="ru-RU" dirty="0" err="1">
                <a:solidFill>
                  <a:srgbClr val="F8F8F8"/>
                </a:solidFill>
                <a:latin typeface="Arial" panose="020B0604020202020204" pitchFamily="34" charset="0"/>
              </a:rPr>
              <a:t>мінімум</a:t>
            </a:r>
            <a:r>
              <a:rPr lang="ru-RU" dirty="0">
                <a:solidFill>
                  <a:srgbClr val="F8F8F8"/>
                </a:solidFill>
                <a:latin typeface="Arial" panose="020B0604020202020204" pitchFamily="34" charset="0"/>
              </a:rPr>
              <a:t> (тропопауза) в </a:t>
            </a:r>
            <a:r>
              <a:rPr lang="ru-RU" dirty="0" err="1">
                <a:solidFill>
                  <a:srgbClr val="F8F8F8"/>
                </a:solidFill>
                <a:latin typeface="Arial" panose="020B0604020202020204" pitchFamily="34" charset="0"/>
              </a:rPr>
              <a:t>атмосфері</a:t>
            </a:r>
            <a:r>
              <a:rPr lang="ru-RU" dirty="0">
                <a:solidFill>
                  <a:srgbClr val="F8F8F8"/>
                </a:solidFill>
                <a:latin typeface="Arial" panose="020B0604020202020204" pitchFamily="34" charset="0"/>
              </a:rPr>
              <a:t> Нептуна становить 50 К (-223 °</a:t>
            </a:r>
            <a:r>
              <a:rPr lang="en-US" dirty="0">
                <a:solidFill>
                  <a:srgbClr val="F8F8F8"/>
                </a:solidFill>
                <a:latin typeface="Arial" panose="020B0604020202020204" pitchFamily="34" charset="0"/>
              </a:rPr>
              <a:t>C) </a:t>
            </a:r>
            <a:r>
              <a:rPr lang="ru-RU" dirty="0">
                <a:solidFill>
                  <a:srgbClr val="F8F8F8"/>
                </a:solidFill>
                <a:latin typeface="Arial" panose="020B0604020202020204" pitchFamily="34" charset="0"/>
              </a:rPr>
              <a:t>і </a:t>
            </a:r>
            <a:r>
              <a:rPr lang="ru-RU" dirty="0" err="1">
                <a:solidFill>
                  <a:srgbClr val="F8F8F8"/>
                </a:solidFill>
                <a:latin typeface="Arial" panose="020B0604020202020204" pitchFamily="34" charset="0"/>
              </a:rPr>
              <a:t>досягається</a:t>
            </a:r>
            <a:r>
              <a:rPr lang="ru-RU" dirty="0">
                <a:solidFill>
                  <a:srgbClr val="F8F8F8"/>
                </a:solidFill>
                <a:latin typeface="Arial" panose="020B0604020202020204" pitchFamily="34" charset="0"/>
              </a:rPr>
              <a:t> за </a:t>
            </a:r>
            <a:r>
              <a:rPr lang="ru-RU" dirty="0" err="1">
                <a:solidFill>
                  <a:srgbClr val="F8F8F8"/>
                </a:solidFill>
                <a:latin typeface="Arial" panose="020B0604020202020204" pitchFamily="34" charset="0"/>
              </a:rPr>
              <a:t>тиску</a:t>
            </a:r>
            <a:r>
              <a:rPr lang="ru-RU" dirty="0">
                <a:solidFill>
                  <a:srgbClr val="F8F8F8"/>
                </a:solidFill>
                <a:latin typeface="Arial" panose="020B0604020202020204" pitchFamily="34" charset="0"/>
              </a:rPr>
              <a:t> 0,1 </a:t>
            </a:r>
            <a:r>
              <a:rPr lang="ru-RU" dirty="0" err="1">
                <a:solidFill>
                  <a:srgbClr val="F8F8F8"/>
                </a:solidFill>
                <a:latin typeface="Arial" panose="020B0604020202020204" pitchFamily="34" charset="0"/>
              </a:rPr>
              <a:t>атмосфери</a:t>
            </a:r>
            <a:r>
              <a:rPr lang="ru-RU" dirty="0">
                <a:solidFill>
                  <a:srgbClr val="F8F8F8"/>
                </a:solidFill>
                <a:latin typeface="Arial" panose="020B0604020202020204" pitchFamily="34" charset="0"/>
              </a:rPr>
              <a:t>. За </a:t>
            </a:r>
            <a:r>
              <a:rPr lang="ru-RU" dirty="0" err="1">
                <a:solidFill>
                  <a:srgbClr val="F8F8F8"/>
                </a:solidFill>
                <a:latin typeface="Arial" panose="020B0604020202020204" pitchFamily="34" charset="0"/>
              </a:rPr>
              <a:t>такої</a:t>
            </a:r>
            <a:r>
              <a:rPr lang="ru-RU" dirty="0">
                <a:solidFill>
                  <a:srgbClr val="F8F8F8"/>
                </a:solidFill>
                <a:latin typeface="Arial" panose="020B0604020202020204" pitchFamily="34" charset="0"/>
              </a:rPr>
              <a:t> </a:t>
            </a:r>
            <a:r>
              <a:rPr lang="ru-RU" dirty="0" err="1">
                <a:solidFill>
                  <a:srgbClr val="F8F8F8"/>
                </a:solidFill>
                <a:latin typeface="Arial" panose="020B0604020202020204" pitchFamily="34" charset="0"/>
              </a:rPr>
              <a:t>низької</a:t>
            </a:r>
            <a:r>
              <a:rPr lang="ru-RU" dirty="0">
                <a:solidFill>
                  <a:srgbClr val="F8F8F8"/>
                </a:solidFill>
                <a:latin typeface="Arial" panose="020B0604020202020204" pitchFamily="34" charset="0"/>
              </a:rPr>
              <a:t> </a:t>
            </a:r>
            <a:r>
              <a:rPr lang="ru-RU" dirty="0" err="1">
                <a:solidFill>
                  <a:srgbClr val="F8F8F8"/>
                </a:solidFill>
                <a:latin typeface="Arial" panose="020B0604020202020204" pitchFamily="34" charset="0"/>
              </a:rPr>
              <a:t>температури</a:t>
            </a:r>
            <a:r>
              <a:rPr lang="ru-RU" dirty="0">
                <a:solidFill>
                  <a:srgbClr val="F8F8F8"/>
                </a:solidFill>
                <a:latin typeface="Arial" panose="020B0604020202020204" pitchFamily="34" charset="0"/>
              </a:rPr>
              <a:t> </a:t>
            </a:r>
            <a:r>
              <a:rPr lang="ru-RU" dirty="0" err="1">
                <a:solidFill>
                  <a:srgbClr val="F8F8F8"/>
                </a:solidFill>
                <a:latin typeface="Arial" panose="020B0604020202020204" pitchFamily="34" charset="0"/>
              </a:rPr>
              <a:t>конденсуються</a:t>
            </a:r>
            <a:r>
              <a:rPr lang="ru-RU" dirty="0">
                <a:solidFill>
                  <a:srgbClr val="F8F8F8"/>
                </a:solidFill>
                <a:latin typeface="Arial" panose="020B0604020202020204" pitchFamily="34" charset="0"/>
              </a:rPr>
              <a:t> пари </a:t>
            </a:r>
            <a:r>
              <a:rPr lang="ru-RU" dirty="0" err="1">
                <a:solidFill>
                  <a:srgbClr val="F8F8F8"/>
                </a:solidFill>
                <a:latin typeface="Arial" panose="020B0604020202020204" pitchFamily="34" charset="0"/>
              </a:rPr>
              <a:t>продуктів</a:t>
            </a:r>
            <a:r>
              <a:rPr lang="ru-RU" dirty="0">
                <a:solidFill>
                  <a:srgbClr val="F8F8F8"/>
                </a:solidFill>
                <a:latin typeface="Arial" panose="020B0604020202020204" pitchFamily="34" charset="0"/>
              </a:rPr>
              <a:t> </a:t>
            </a:r>
            <a:r>
              <a:rPr lang="ru-RU" dirty="0" err="1">
                <a:solidFill>
                  <a:srgbClr val="F8F8F8"/>
                </a:solidFill>
                <a:latin typeface="Arial" panose="020B0604020202020204" pitchFamily="34" charset="0"/>
              </a:rPr>
              <a:t>фотолізу</a:t>
            </a:r>
            <a:r>
              <a:rPr lang="ru-RU" dirty="0">
                <a:solidFill>
                  <a:srgbClr val="F8F8F8"/>
                </a:solidFill>
                <a:latin typeface="Arial" panose="020B0604020202020204" pitchFamily="34" charset="0"/>
              </a:rPr>
              <a:t> метану (ацетилен, </a:t>
            </a:r>
            <a:r>
              <a:rPr lang="ru-RU" dirty="0" err="1">
                <a:solidFill>
                  <a:srgbClr val="F8F8F8"/>
                </a:solidFill>
                <a:latin typeface="Arial" panose="020B0604020202020204" pitchFamily="34" charset="0"/>
              </a:rPr>
              <a:t>діацетілен</a:t>
            </a:r>
            <a:r>
              <a:rPr lang="ru-RU" dirty="0">
                <a:solidFill>
                  <a:srgbClr val="F8F8F8"/>
                </a:solidFill>
                <a:latin typeface="Arial" panose="020B0604020202020204" pitchFamily="34" charset="0"/>
              </a:rPr>
              <a:t> та </a:t>
            </a:r>
            <a:r>
              <a:rPr lang="ru-RU" dirty="0" err="1">
                <a:solidFill>
                  <a:srgbClr val="F8F8F8"/>
                </a:solidFill>
                <a:latin typeface="Arial" panose="020B0604020202020204" pitchFamily="34" charset="0"/>
              </a:rPr>
              <a:t>ін</a:t>
            </a:r>
            <a:r>
              <a:rPr lang="ru-RU" dirty="0">
                <a:solidFill>
                  <a:srgbClr val="F8F8F8"/>
                </a:solidFill>
                <a:latin typeface="Arial" panose="020B0604020202020204" pitchFamily="34" charset="0"/>
              </a:rPr>
              <a:t>.), </a:t>
            </a:r>
            <a:r>
              <a:rPr lang="ru-RU" dirty="0" err="1">
                <a:solidFill>
                  <a:srgbClr val="F8F8F8"/>
                </a:solidFill>
                <a:latin typeface="Arial" panose="020B0604020202020204" pitchFamily="34" charset="0"/>
              </a:rPr>
              <a:t>утворюючи</a:t>
            </a:r>
            <a:r>
              <a:rPr lang="ru-RU" dirty="0">
                <a:solidFill>
                  <a:srgbClr val="F8F8F8"/>
                </a:solidFill>
                <a:latin typeface="Arial" panose="020B0604020202020204" pitchFamily="34" charset="0"/>
              </a:rPr>
              <a:t> тонкий </a:t>
            </a:r>
            <a:r>
              <a:rPr lang="ru-RU" dirty="0" err="1">
                <a:solidFill>
                  <a:srgbClr val="F8F8F8"/>
                </a:solidFill>
                <a:latin typeface="Arial" panose="020B0604020202020204" pitchFamily="34" charset="0"/>
              </a:rPr>
              <a:t>надхмарний</a:t>
            </a:r>
            <a:r>
              <a:rPr lang="ru-RU" dirty="0">
                <a:solidFill>
                  <a:srgbClr val="F8F8F8"/>
                </a:solidFill>
                <a:latin typeface="Arial" panose="020B0604020202020204" pitchFamily="34" charset="0"/>
              </a:rPr>
              <a:t> </a:t>
            </a:r>
            <a:r>
              <a:rPr lang="ru-RU" dirty="0" err="1">
                <a:solidFill>
                  <a:srgbClr val="F8F8F8"/>
                </a:solidFill>
                <a:latin typeface="Arial" panose="020B0604020202020204" pitchFamily="34" charset="0"/>
              </a:rPr>
              <a:t>серпанок</a:t>
            </a:r>
            <a:r>
              <a:rPr lang="ru-RU" dirty="0">
                <a:solidFill>
                  <a:srgbClr val="F8F8F8"/>
                </a:solidFill>
                <a:latin typeface="Arial" panose="020B0604020202020204" pitchFamily="34" charset="0"/>
              </a:rPr>
              <a:t>. </a:t>
            </a:r>
            <a:r>
              <a:rPr lang="ru-RU" dirty="0" err="1">
                <a:solidFill>
                  <a:srgbClr val="F8F8F8"/>
                </a:solidFill>
                <a:latin typeface="Arial" panose="020B0604020202020204" pitchFamily="34" charset="0"/>
              </a:rPr>
              <a:t>Вище</a:t>
            </a:r>
            <a:r>
              <a:rPr lang="ru-RU" dirty="0">
                <a:solidFill>
                  <a:srgbClr val="F8F8F8"/>
                </a:solidFill>
                <a:latin typeface="Arial" panose="020B0604020202020204" pitchFamily="34" charset="0"/>
              </a:rPr>
              <a:t> </a:t>
            </a:r>
            <a:r>
              <a:rPr lang="ru-RU" dirty="0" err="1">
                <a:solidFill>
                  <a:srgbClr val="F8F8F8"/>
                </a:solidFill>
                <a:latin typeface="Arial" panose="020B0604020202020204" pitchFamily="34" charset="0"/>
              </a:rPr>
              <a:t>тропопаузи</a:t>
            </a:r>
            <a:r>
              <a:rPr lang="ru-RU" dirty="0">
                <a:solidFill>
                  <a:srgbClr val="F8F8F8"/>
                </a:solidFill>
                <a:latin typeface="Arial" panose="020B0604020202020204" pitchFamily="34" charset="0"/>
              </a:rPr>
              <a:t> </a:t>
            </a:r>
            <a:r>
              <a:rPr lang="ru-RU" dirty="0" err="1">
                <a:solidFill>
                  <a:srgbClr val="F8F8F8"/>
                </a:solidFill>
                <a:latin typeface="Arial" panose="020B0604020202020204" pitchFamily="34" charset="0"/>
              </a:rPr>
              <a:t>лежить</a:t>
            </a:r>
            <a:r>
              <a:rPr lang="ru-RU" dirty="0">
                <a:solidFill>
                  <a:srgbClr val="F8F8F8"/>
                </a:solidFill>
                <a:latin typeface="Arial" panose="020B0604020202020204" pitchFamily="34" charset="0"/>
              </a:rPr>
              <a:t> </a:t>
            </a:r>
            <a:r>
              <a:rPr lang="ru-RU" dirty="0" smtClean="0">
                <a:solidFill>
                  <a:srgbClr val="F8F8F8"/>
                </a:solidFill>
                <a:latin typeface="Arial" panose="020B0604020202020204" pitchFamily="34" charset="0"/>
              </a:rPr>
              <a:t>стратосфера— </a:t>
            </a:r>
            <a:r>
              <a:rPr lang="ru-RU" dirty="0">
                <a:solidFill>
                  <a:srgbClr val="F8F8F8"/>
                </a:solidFill>
                <a:latin typeface="Arial" panose="020B0604020202020204" pitchFamily="34" charset="0"/>
              </a:rPr>
              <a:t>область </a:t>
            </a:r>
            <a:r>
              <a:rPr lang="ru-RU" dirty="0" err="1">
                <a:solidFill>
                  <a:srgbClr val="F8F8F8"/>
                </a:solidFill>
                <a:latin typeface="Arial" panose="020B0604020202020204" pitchFamily="34" charset="0"/>
              </a:rPr>
              <a:t>атмосфери</a:t>
            </a:r>
            <a:r>
              <a:rPr lang="ru-RU" dirty="0">
                <a:solidFill>
                  <a:srgbClr val="F8F8F8"/>
                </a:solidFill>
                <a:latin typeface="Arial" panose="020B0604020202020204" pitchFamily="34" charset="0"/>
              </a:rPr>
              <a:t>, де температура </a:t>
            </a:r>
            <a:r>
              <a:rPr lang="ru-RU" dirty="0" err="1">
                <a:solidFill>
                  <a:srgbClr val="F8F8F8"/>
                </a:solidFill>
                <a:latin typeface="Arial" panose="020B0604020202020204" pitchFamily="34" charset="0"/>
              </a:rPr>
              <a:t>зростає</a:t>
            </a:r>
            <a:r>
              <a:rPr lang="ru-RU" dirty="0">
                <a:solidFill>
                  <a:srgbClr val="F8F8F8"/>
                </a:solidFill>
                <a:latin typeface="Arial" panose="020B0604020202020204" pitchFamily="34" charset="0"/>
              </a:rPr>
              <a:t> з </a:t>
            </a:r>
            <a:r>
              <a:rPr lang="ru-RU" dirty="0" err="1">
                <a:solidFill>
                  <a:srgbClr val="F8F8F8"/>
                </a:solidFill>
                <a:latin typeface="Arial" panose="020B0604020202020204" pitchFamily="34" charset="0"/>
              </a:rPr>
              <a:t>висотою</a:t>
            </a:r>
            <a:r>
              <a:rPr lang="ru-RU" dirty="0">
                <a:solidFill>
                  <a:srgbClr val="F8F8F8"/>
                </a:solidFill>
                <a:latin typeface="Arial" panose="020B0604020202020204" pitchFamily="34" charset="0"/>
              </a:rPr>
              <a:t>. На </a:t>
            </a:r>
            <a:r>
              <a:rPr lang="ru-RU" dirty="0" err="1">
                <a:solidFill>
                  <a:srgbClr val="F8F8F8"/>
                </a:solidFill>
                <a:latin typeface="Arial" panose="020B0604020202020204" pitchFamily="34" charset="0"/>
              </a:rPr>
              <a:t>рівні</a:t>
            </a:r>
            <a:r>
              <a:rPr lang="ru-RU" dirty="0">
                <a:solidFill>
                  <a:srgbClr val="F8F8F8"/>
                </a:solidFill>
                <a:latin typeface="Arial" panose="020B0604020202020204" pitchFamily="34" charset="0"/>
              </a:rPr>
              <a:t> </a:t>
            </a:r>
            <a:r>
              <a:rPr lang="ru-RU" dirty="0" err="1">
                <a:solidFill>
                  <a:srgbClr val="F8F8F8"/>
                </a:solidFill>
                <a:latin typeface="Arial" panose="020B0604020202020204" pitchFamily="34" charset="0"/>
              </a:rPr>
              <a:t>тиску</a:t>
            </a:r>
            <a:r>
              <a:rPr lang="ru-RU" dirty="0">
                <a:solidFill>
                  <a:srgbClr val="F8F8F8"/>
                </a:solidFill>
                <a:latin typeface="Arial" panose="020B0604020202020204" pitchFamily="34" charset="0"/>
              </a:rPr>
              <a:t> 10</a:t>
            </a:r>
            <a:r>
              <a:rPr lang="ru-RU" baseline="30000" dirty="0">
                <a:solidFill>
                  <a:srgbClr val="F8F8F8"/>
                </a:solidFill>
                <a:latin typeface="Arial" panose="020B0604020202020204" pitchFamily="34" charset="0"/>
              </a:rPr>
              <a:t>−8</a:t>
            </a:r>
            <a:r>
              <a:rPr lang="ru-RU" dirty="0">
                <a:solidFill>
                  <a:srgbClr val="F8F8F8"/>
                </a:solidFill>
                <a:latin typeface="Arial" panose="020B0604020202020204" pitchFamily="34" charset="0"/>
              </a:rPr>
              <a:t>—10</a:t>
            </a:r>
            <a:r>
              <a:rPr lang="ru-RU" baseline="30000" dirty="0">
                <a:solidFill>
                  <a:srgbClr val="F8F8F8"/>
                </a:solidFill>
                <a:latin typeface="Arial" panose="020B0604020202020204" pitchFamily="34" charset="0"/>
              </a:rPr>
              <a:t>−7</a:t>
            </a:r>
            <a:r>
              <a:rPr lang="ru-RU" dirty="0">
                <a:solidFill>
                  <a:srgbClr val="F8F8F8"/>
                </a:solidFill>
                <a:latin typeface="Arial" panose="020B0604020202020204" pitchFamily="34" charset="0"/>
              </a:rPr>
              <a:t> атмосфер за </a:t>
            </a:r>
            <a:r>
              <a:rPr lang="ru-RU" dirty="0" err="1">
                <a:solidFill>
                  <a:srgbClr val="F8F8F8"/>
                </a:solidFill>
                <a:latin typeface="Arial" panose="020B0604020202020204" pitchFamily="34" charset="0"/>
              </a:rPr>
              <a:t>температури</a:t>
            </a:r>
            <a:r>
              <a:rPr lang="ru-RU" dirty="0">
                <a:solidFill>
                  <a:srgbClr val="F8F8F8"/>
                </a:solidFill>
                <a:latin typeface="Arial" panose="020B0604020202020204" pitchFamily="34" charset="0"/>
              </a:rPr>
              <a:t> 160 К (-110 °</a:t>
            </a:r>
            <a:r>
              <a:rPr lang="en-US" dirty="0">
                <a:solidFill>
                  <a:srgbClr val="F8F8F8"/>
                </a:solidFill>
                <a:latin typeface="Arial" panose="020B0604020202020204" pitchFamily="34" charset="0"/>
              </a:rPr>
              <a:t>C) </a:t>
            </a:r>
            <a:r>
              <a:rPr lang="ru-RU" dirty="0" err="1">
                <a:solidFill>
                  <a:srgbClr val="F8F8F8"/>
                </a:solidFill>
                <a:latin typeface="Arial" panose="020B0604020202020204" pitchFamily="34" charset="0"/>
              </a:rPr>
              <a:t>розташована</a:t>
            </a:r>
            <a:r>
              <a:rPr lang="ru-RU" dirty="0">
                <a:solidFill>
                  <a:srgbClr val="F8F8F8"/>
                </a:solidFill>
                <a:latin typeface="Arial" panose="020B0604020202020204" pitchFamily="34" charset="0"/>
              </a:rPr>
              <a:t> мезопауза — область </a:t>
            </a:r>
            <a:r>
              <a:rPr lang="ru-RU" dirty="0" err="1">
                <a:solidFill>
                  <a:srgbClr val="F8F8F8"/>
                </a:solidFill>
                <a:latin typeface="Arial" panose="020B0604020202020204" pitchFamily="34" charset="0"/>
              </a:rPr>
              <a:t>постійної</a:t>
            </a:r>
            <a:r>
              <a:rPr lang="ru-RU" dirty="0">
                <a:solidFill>
                  <a:srgbClr val="F8F8F8"/>
                </a:solidFill>
                <a:latin typeface="Arial" panose="020B0604020202020204" pitchFamily="34" charset="0"/>
              </a:rPr>
              <a:t> </a:t>
            </a:r>
            <a:r>
              <a:rPr lang="ru-RU" dirty="0" err="1">
                <a:solidFill>
                  <a:srgbClr val="F8F8F8"/>
                </a:solidFill>
                <a:latin typeface="Arial" panose="020B0604020202020204" pitchFamily="34" charset="0"/>
              </a:rPr>
              <a:t>температури</a:t>
            </a:r>
            <a:r>
              <a:rPr lang="ru-RU" dirty="0">
                <a:solidFill>
                  <a:srgbClr val="F8F8F8"/>
                </a:solidFill>
                <a:latin typeface="Arial" panose="020B0604020202020204" pitchFamily="34" charset="0"/>
              </a:rPr>
              <a:t>, </a:t>
            </a:r>
            <a:r>
              <a:rPr lang="ru-RU" dirty="0" err="1">
                <a:solidFill>
                  <a:srgbClr val="F8F8F8"/>
                </a:solidFill>
                <a:latin typeface="Arial" panose="020B0604020202020204" pitchFamily="34" charset="0"/>
              </a:rPr>
              <a:t>вище</a:t>
            </a:r>
            <a:r>
              <a:rPr lang="ru-RU" dirty="0">
                <a:solidFill>
                  <a:srgbClr val="F8F8F8"/>
                </a:solidFill>
                <a:latin typeface="Arial" panose="020B0604020202020204" pitchFamily="34" charset="0"/>
              </a:rPr>
              <a:t> </a:t>
            </a:r>
            <a:r>
              <a:rPr lang="ru-RU" dirty="0" err="1">
                <a:solidFill>
                  <a:srgbClr val="F8F8F8"/>
                </a:solidFill>
                <a:latin typeface="Arial" panose="020B0604020202020204" pitchFamily="34" charset="0"/>
              </a:rPr>
              <a:t>якої</a:t>
            </a:r>
            <a:r>
              <a:rPr lang="ru-RU" dirty="0">
                <a:solidFill>
                  <a:srgbClr val="F8F8F8"/>
                </a:solidFill>
                <a:latin typeface="Arial" panose="020B0604020202020204" pitchFamily="34" charset="0"/>
              </a:rPr>
              <a:t> </a:t>
            </a:r>
            <a:r>
              <a:rPr lang="ru-RU" dirty="0" err="1">
                <a:solidFill>
                  <a:srgbClr val="F8F8F8"/>
                </a:solidFill>
                <a:latin typeface="Arial" panose="020B0604020202020204" pitchFamily="34" charset="0"/>
              </a:rPr>
              <a:t>простягається</a:t>
            </a:r>
            <a:r>
              <a:rPr lang="ru-RU" dirty="0">
                <a:solidFill>
                  <a:srgbClr val="F8F8F8"/>
                </a:solidFill>
                <a:latin typeface="Arial" panose="020B0604020202020204" pitchFamily="34" charset="0"/>
              </a:rPr>
              <a:t> термосфера. Температура </a:t>
            </a:r>
            <a:r>
              <a:rPr lang="ru-RU" dirty="0" err="1">
                <a:solidFill>
                  <a:srgbClr val="F8F8F8"/>
                </a:solidFill>
                <a:latin typeface="Arial" panose="020B0604020202020204" pitchFamily="34" charset="0"/>
              </a:rPr>
              <a:t>термосфери</a:t>
            </a:r>
            <a:r>
              <a:rPr lang="ru-RU" dirty="0">
                <a:solidFill>
                  <a:srgbClr val="F8F8F8"/>
                </a:solidFill>
                <a:latin typeface="Arial" panose="020B0604020202020204" pitchFamily="34" charset="0"/>
              </a:rPr>
              <a:t> </a:t>
            </a:r>
            <a:r>
              <a:rPr lang="ru-RU" dirty="0" err="1">
                <a:solidFill>
                  <a:srgbClr val="F8F8F8"/>
                </a:solidFill>
                <a:latin typeface="Arial" panose="020B0604020202020204" pitchFamily="34" charset="0"/>
              </a:rPr>
              <a:t>досягає</a:t>
            </a:r>
            <a:r>
              <a:rPr lang="ru-RU" dirty="0">
                <a:solidFill>
                  <a:srgbClr val="F8F8F8"/>
                </a:solidFill>
                <a:latin typeface="Arial" panose="020B0604020202020204" pitchFamily="34" charset="0"/>
              </a:rPr>
              <a:t> 750 К.</a:t>
            </a:r>
            <a:endParaRPr lang="ru-RU" dirty="0">
              <a:solidFill>
                <a:srgbClr val="F8F8F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514308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>
                <a:solidFill>
                  <a:srgbClr val="FF0000"/>
                </a:solidFill>
              </a:rPr>
              <a:t>Джерела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http://</a:t>
            </a:r>
            <a:r>
              <a:rPr lang="en-US" dirty="0" smtClean="0">
                <a:solidFill>
                  <a:srgbClr val="FF0000"/>
                </a:solidFill>
              </a:rPr>
              <a:t>www.youtube.com/watch?v=CdyEh7UPO-Y</a:t>
            </a:r>
            <a:endParaRPr lang="uk-UA" dirty="0" smtClean="0">
              <a:solidFill>
                <a:srgbClr val="FF0000"/>
              </a:solidFill>
            </a:endParaRPr>
          </a:p>
          <a:p>
            <a:r>
              <a:rPr lang="en-US" dirty="0" smtClean="0">
                <a:solidFill>
                  <a:srgbClr val="FF0000"/>
                </a:solidFill>
              </a:rPr>
              <a:t>http://</a:t>
            </a:r>
            <a:r>
              <a:rPr lang="en-US" dirty="0" smtClean="0">
                <a:solidFill>
                  <a:srgbClr val="FF0000"/>
                </a:solidFill>
              </a:rPr>
              <a:t>spacegid.com/interesnyie-faktyi-o-neptune.html</a:t>
            </a:r>
            <a:endParaRPr lang="uk-UA" dirty="0" smtClean="0">
              <a:solidFill>
                <a:srgbClr val="FF0000"/>
              </a:solidFill>
            </a:endParaRPr>
          </a:p>
          <a:p>
            <a:r>
              <a:rPr lang="en-US" dirty="0" smtClean="0">
                <a:solidFill>
                  <a:srgbClr val="FF0000"/>
                </a:solidFill>
              </a:rPr>
              <a:t>http://</a:t>
            </a:r>
            <a:r>
              <a:rPr lang="en-US" dirty="0" smtClean="0">
                <a:solidFill>
                  <a:srgbClr val="FF0000"/>
                </a:solidFill>
              </a:rPr>
              <a:t>jinospace.ru/planeta-neptyn.html</a:t>
            </a:r>
            <a:endParaRPr lang="uk-UA" dirty="0" smtClean="0">
              <a:solidFill>
                <a:srgbClr val="FF0000"/>
              </a:solidFill>
            </a:endParaRPr>
          </a:p>
          <a:p>
            <a:r>
              <a:rPr lang="en-US" dirty="0" smtClean="0">
                <a:solidFill>
                  <a:srgbClr val="FF0000"/>
                </a:solidFill>
              </a:rPr>
              <a:t>http://</a:t>
            </a:r>
            <a:r>
              <a:rPr lang="en-US" dirty="0" smtClean="0">
                <a:solidFill>
                  <a:srgbClr val="FF0000"/>
                </a:solidFill>
              </a:rPr>
              <a:t>znaniya-sila.narod.ru/solarsis/neptune/neptune_00.htm</a:t>
            </a:r>
            <a:endParaRPr lang="uk-UA" dirty="0" smtClean="0">
              <a:solidFill>
                <a:srgbClr val="FF0000"/>
              </a:solidFill>
            </a:endParaRPr>
          </a:p>
          <a:p>
            <a:r>
              <a:rPr lang="en-US" dirty="0" smtClean="0">
                <a:solidFill>
                  <a:srgbClr val="FF0000"/>
                </a:solidFill>
              </a:rPr>
              <a:t>http://</a:t>
            </a:r>
            <a:r>
              <a:rPr lang="en-US" dirty="0" smtClean="0">
                <a:solidFill>
                  <a:srgbClr val="FF0000"/>
                </a:solidFill>
              </a:rPr>
              <a:t>www.allplanets.ru/solar_sistem/neptune/neptune_statya.htm</a:t>
            </a:r>
            <a:endParaRPr lang="uk-UA" dirty="0" smtClean="0">
              <a:solidFill>
                <a:srgbClr val="FF0000"/>
              </a:solidFill>
            </a:endParaRPr>
          </a:p>
          <a:p>
            <a:r>
              <a:rPr lang="en-US" dirty="0" smtClean="0">
                <a:solidFill>
                  <a:srgbClr val="FF0000"/>
                </a:solidFill>
              </a:rPr>
              <a:t>http://ru.wikipedia.org/wiki/</a:t>
            </a:r>
            <a:r>
              <a:rPr lang="ru-RU" dirty="0" smtClean="0">
                <a:solidFill>
                  <a:srgbClr val="FF0000"/>
                </a:solidFill>
              </a:rPr>
              <a:t>Нептун</a:t>
            </a:r>
            <a:endParaRPr lang="ru-RU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50" name="Picture 2" descr="http://kartcent.ru/wp-content/uploads/2011/09/neptune-plane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1999" cy="68758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645104275"/>
              </p:ext>
            </p:extLst>
          </p:nvPr>
        </p:nvGraphicFramePr>
        <p:xfrm>
          <a:off x="7643004" y="179052"/>
          <a:ext cx="4288925" cy="6678948"/>
        </p:xfrm>
        <a:graphic>
          <a:graphicData uri="http://schemas.openxmlformats.org/drawingml/2006/table">
            <a:tbl>
              <a:tblPr>
                <a:tableStyleId>{35758FB7-9AC5-4552-8A53-C91805E547FA}</a:tableStyleId>
              </a:tblPr>
              <a:tblGrid>
                <a:gridCol w="2238678"/>
                <a:gridCol w="2050247"/>
              </a:tblGrid>
              <a:tr h="25998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600" dirty="0">
                          <a:solidFill>
                            <a:srgbClr val="F8F8F8"/>
                          </a:solidFill>
                          <a:latin typeface="+mn-lt"/>
                        </a:rPr>
                        <a:t>Маса</a:t>
                      </a:r>
                      <a:endParaRPr lang="uk-UA" sz="1600" dirty="0">
                        <a:solidFill>
                          <a:srgbClr val="F8F8F8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26126" marR="26126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600" dirty="0">
                          <a:solidFill>
                            <a:schemeClr val="tx1"/>
                          </a:solidFill>
                          <a:latin typeface="+mn-lt"/>
                        </a:rPr>
                        <a:t>17,23 маси Землі </a:t>
                      </a:r>
                      <a:endParaRPr lang="uk-UA" sz="1600" dirty="0">
                        <a:solidFill>
                          <a:schemeClr val="tx1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26126" marR="26126" marT="0" marB="0" anchor="ctr"/>
                </a:tc>
              </a:tr>
              <a:tr h="25998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600" dirty="0">
                          <a:solidFill>
                            <a:srgbClr val="F8F8F8"/>
                          </a:solidFill>
                          <a:latin typeface="+mn-lt"/>
                        </a:rPr>
                        <a:t>Діаметр</a:t>
                      </a:r>
                      <a:endParaRPr lang="uk-UA" sz="1600" dirty="0">
                        <a:solidFill>
                          <a:srgbClr val="F8F8F8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26126" marR="26126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uk-UA" sz="1600" dirty="0">
                        <a:solidFill>
                          <a:schemeClr val="tx1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26126" marR="26126" marT="0" marB="0" anchor="ctr"/>
                </a:tc>
              </a:tr>
              <a:tr h="25998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600" dirty="0">
                          <a:solidFill>
                            <a:srgbClr val="F8F8F8"/>
                          </a:solidFill>
                          <a:latin typeface="+mn-lt"/>
                        </a:rPr>
                        <a:t>Густина</a:t>
                      </a:r>
                      <a:endParaRPr lang="uk-UA" sz="1600" dirty="0">
                        <a:solidFill>
                          <a:srgbClr val="F8F8F8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26126" marR="26126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600" dirty="0">
                          <a:solidFill>
                            <a:schemeClr val="tx1"/>
                          </a:solidFill>
                          <a:latin typeface="+mn-lt"/>
                        </a:rPr>
                        <a:t>1,66 г/см</a:t>
                      </a:r>
                      <a:r>
                        <a:rPr lang="uk-UA" sz="1600" baseline="30000" dirty="0">
                          <a:solidFill>
                            <a:schemeClr val="tx1"/>
                          </a:solidFill>
                          <a:latin typeface="+mn-lt"/>
                        </a:rPr>
                        <a:t>3</a:t>
                      </a:r>
                      <a:endParaRPr lang="uk-UA" sz="1600" dirty="0">
                        <a:solidFill>
                          <a:schemeClr val="tx1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26126" marR="26126" marT="0" marB="0" anchor="ctr"/>
                </a:tc>
              </a:tr>
              <a:tr h="51997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600" dirty="0">
                          <a:solidFill>
                            <a:srgbClr val="F8F8F8"/>
                          </a:solidFill>
                          <a:latin typeface="+mn-lt"/>
                        </a:rPr>
                        <a:t>Температура зовнішнього шару хмар</a:t>
                      </a:r>
                      <a:endParaRPr lang="uk-UA" sz="1600" dirty="0">
                        <a:solidFill>
                          <a:srgbClr val="F8F8F8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26126" marR="26126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600" dirty="0">
                          <a:solidFill>
                            <a:schemeClr val="tx1"/>
                          </a:solidFill>
                          <a:latin typeface="+mn-lt"/>
                        </a:rPr>
                        <a:t>-210°С</a:t>
                      </a:r>
                      <a:endParaRPr lang="uk-UA" sz="1600" dirty="0">
                        <a:solidFill>
                          <a:schemeClr val="tx1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26126" marR="26126" marT="0" marB="0" anchor="ctr"/>
                </a:tc>
              </a:tr>
              <a:tr h="51997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600" dirty="0">
                          <a:solidFill>
                            <a:srgbClr val="F8F8F8"/>
                          </a:solidFill>
                          <a:latin typeface="+mn-lt"/>
                        </a:rPr>
                        <a:t>Період обертання навколо власної осі</a:t>
                      </a:r>
                      <a:endParaRPr lang="uk-UA" sz="1600" dirty="0">
                        <a:solidFill>
                          <a:srgbClr val="F8F8F8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26126" marR="26126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600" dirty="0">
                          <a:solidFill>
                            <a:schemeClr val="tx1"/>
                          </a:solidFill>
                          <a:latin typeface="+mn-lt"/>
                        </a:rPr>
                        <a:t>15,8 год.</a:t>
                      </a:r>
                      <a:endParaRPr lang="uk-UA" sz="1600" dirty="0">
                        <a:solidFill>
                          <a:schemeClr val="tx1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26126" marR="26126" marT="0" marB="0" anchor="ctr"/>
                </a:tc>
              </a:tr>
              <a:tr h="51997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600" dirty="0">
                          <a:solidFill>
                            <a:srgbClr val="F8F8F8"/>
                          </a:solidFill>
                          <a:latin typeface="+mn-lt"/>
                        </a:rPr>
                        <a:t>Середня відстань від Сонця</a:t>
                      </a:r>
                      <a:endParaRPr lang="uk-UA" sz="1600" dirty="0">
                        <a:solidFill>
                          <a:srgbClr val="F8F8F8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26126" marR="26126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600" dirty="0">
                          <a:solidFill>
                            <a:schemeClr val="tx1"/>
                          </a:solidFill>
                          <a:latin typeface="+mn-lt"/>
                        </a:rPr>
                        <a:t>4. 497 млн. км</a:t>
                      </a:r>
                      <a:endParaRPr lang="uk-UA" sz="1600" dirty="0">
                        <a:solidFill>
                          <a:schemeClr val="tx1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26126" marR="26126" marT="0" marB="0" anchor="ctr"/>
                </a:tc>
              </a:tr>
              <a:tr h="51997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600" dirty="0">
                          <a:solidFill>
                            <a:srgbClr val="F8F8F8"/>
                          </a:solidFill>
                          <a:latin typeface="+mn-lt"/>
                        </a:rPr>
                        <a:t>Період обертання навколо Сонця</a:t>
                      </a:r>
                      <a:endParaRPr lang="uk-UA" sz="1600" dirty="0">
                        <a:solidFill>
                          <a:srgbClr val="F8F8F8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26126" marR="26126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600" dirty="0">
                          <a:solidFill>
                            <a:schemeClr val="tx1"/>
                          </a:solidFill>
                          <a:latin typeface="+mn-lt"/>
                        </a:rPr>
                        <a:t>164,79 земних років</a:t>
                      </a:r>
                      <a:endParaRPr lang="uk-UA" sz="1600" dirty="0">
                        <a:solidFill>
                          <a:schemeClr val="tx1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26126" marR="26126" marT="0" marB="0" anchor="ctr"/>
                </a:tc>
              </a:tr>
              <a:tr h="51997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600" dirty="0">
                          <a:solidFill>
                            <a:srgbClr val="F8F8F8"/>
                          </a:solidFill>
                          <a:latin typeface="+mn-lt"/>
                        </a:rPr>
                        <a:t>Нахил екватора до орбіти</a:t>
                      </a:r>
                      <a:endParaRPr lang="uk-UA" sz="1600" dirty="0">
                        <a:solidFill>
                          <a:srgbClr val="F8F8F8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26126" marR="26126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600" dirty="0">
                          <a:solidFill>
                            <a:schemeClr val="tx1"/>
                          </a:solidFill>
                          <a:latin typeface="+mn-lt"/>
                        </a:rPr>
                        <a:t>+29°34'</a:t>
                      </a:r>
                      <a:endParaRPr lang="uk-UA" sz="1600" dirty="0">
                        <a:solidFill>
                          <a:schemeClr val="tx1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26126" marR="26126" marT="0" marB="0" anchor="ctr"/>
                </a:tc>
              </a:tr>
              <a:tr h="51997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dirty="0" err="1">
                          <a:solidFill>
                            <a:srgbClr val="F8F8F8"/>
                          </a:solidFill>
                          <a:latin typeface="+mn-lt"/>
                        </a:rPr>
                        <a:t>Ексцентриситет</a:t>
                      </a:r>
                      <a:r>
                        <a:rPr lang="uk-UA" sz="1600" dirty="0">
                          <a:solidFill>
                            <a:srgbClr val="F8F8F8"/>
                          </a:solidFill>
                          <a:latin typeface="+mn-lt"/>
                        </a:rPr>
                        <a:t> орбіти</a:t>
                      </a:r>
                      <a:endParaRPr lang="uk-UA" sz="1600" dirty="0">
                        <a:solidFill>
                          <a:srgbClr val="F8F8F8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26126" marR="26126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600" dirty="0">
                          <a:solidFill>
                            <a:schemeClr val="tx1"/>
                          </a:solidFill>
                          <a:latin typeface="+mn-lt"/>
                        </a:rPr>
                        <a:t>0,009</a:t>
                      </a:r>
                      <a:endParaRPr lang="uk-UA" sz="1600" dirty="0">
                        <a:solidFill>
                          <a:schemeClr val="tx1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26126" marR="26126" marT="0" marB="0" anchor="ctr"/>
                </a:tc>
              </a:tr>
              <a:tr h="51997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600" dirty="0">
                          <a:solidFill>
                            <a:srgbClr val="F8F8F8"/>
                          </a:solidFill>
                          <a:latin typeface="+mn-lt"/>
                        </a:rPr>
                        <a:t>Нахил орбіти до екліптики</a:t>
                      </a:r>
                      <a:endParaRPr lang="uk-UA" sz="1600" dirty="0">
                        <a:solidFill>
                          <a:srgbClr val="F8F8F8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26126" marR="26126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600" dirty="0">
                          <a:solidFill>
                            <a:schemeClr val="tx1"/>
                          </a:solidFill>
                          <a:latin typeface="+mn-lt"/>
                        </a:rPr>
                        <a:t>1,77°</a:t>
                      </a:r>
                      <a:endParaRPr lang="uk-UA" sz="1600" dirty="0">
                        <a:solidFill>
                          <a:schemeClr val="tx1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26126" marR="26126" marT="0" marB="0" anchor="ctr"/>
                </a:tc>
              </a:tr>
              <a:tr h="51997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600" dirty="0">
                          <a:solidFill>
                            <a:srgbClr val="F8F8F8"/>
                          </a:solidFill>
                          <a:latin typeface="+mn-lt"/>
                        </a:rPr>
                        <a:t>Середня швидкість руху по орбіті</a:t>
                      </a:r>
                      <a:endParaRPr lang="uk-UA" sz="1600" dirty="0">
                        <a:solidFill>
                          <a:srgbClr val="F8F8F8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26126" marR="26126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600" dirty="0">
                          <a:solidFill>
                            <a:schemeClr val="tx1"/>
                          </a:solidFill>
                          <a:latin typeface="+mn-lt"/>
                        </a:rPr>
                        <a:t>5,43 км/</a:t>
                      </a:r>
                      <a:r>
                        <a:rPr lang="uk-UA" sz="1600" dirty="0" err="1">
                          <a:solidFill>
                            <a:schemeClr val="tx1"/>
                          </a:solidFill>
                          <a:latin typeface="+mn-lt"/>
                        </a:rPr>
                        <a:t>сек</a:t>
                      </a:r>
                      <a:endParaRPr lang="uk-UA" sz="1600" dirty="0">
                        <a:solidFill>
                          <a:schemeClr val="tx1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26126" marR="26126" marT="0" marB="0" anchor="ctr"/>
                </a:tc>
              </a:tr>
              <a:tr h="25998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600" dirty="0">
                          <a:solidFill>
                            <a:srgbClr val="F8F8F8"/>
                          </a:solidFill>
                          <a:latin typeface="+mn-lt"/>
                        </a:rPr>
                        <a:t>Відстань від Землі</a:t>
                      </a:r>
                      <a:endParaRPr lang="uk-UA" sz="1600" dirty="0">
                        <a:solidFill>
                          <a:srgbClr val="F8F8F8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26126" marR="26126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600" dirty="0">
                          <a:solidFill>
                            <a:schemeClr val="tx1"/>
                          </a:solidFill>
                          <a:latin typeface="+mn-lt"/>
                        </a:rPr>
                        <a:t>від 4,3 до 4,6 млрд. км</a:t>
                      </a:r>
                      <a:endParaRPr lang="uk-UA" sz="1600" dirty="0">
                        <a:solidFill>
                          <a:schemeClr val="tx1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26126" marR="26126" marT="0" marB="0" anchor="ctr"/>
                </a:tc>
              </a:tr>
              <a:tr h="25998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600" dirty="0">
                          <a:solidFill>
                            <a:srgbClr val="F8F8F8"/>
                          </a:solidFill>
                          <a:latin typeface="+mn-lt"/>
                        </a:rPr>
                        <a:t>Число супутників</a:t>
                      </a:r>
                      <a:endParaRPr lang="uk-UA" sz="1600" dirty="0">
                        <a:solidFill>
                          <a:srgbClr val="F8F8F8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26126" marR="26126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600" dirty="0">
                          <a:solidFill>
                            <a:schemeClr val="tx1"/>
                          </a:solidFill>
                          <a:latin typeface="+mn-lt"/>
                        </a:rPr>
                        <a:t>8</a:t>
                      </a:r>
                      <a:endParaRPr lang="uk-UA" sz="1600" dirty="0">
                        <a:solidFill>
                          <a:schemeClr val="tx1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26126" marR="26126" marT="0" marB="0" anchor="ctr"/>
                </a:tc>
              </a:tr>
              <a:tr h="51997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600" dirty="0">
                          <a:solidFill>
                            <a:srgbClr val="F8F8F8"/>
                          </a:solidFill>
                          <a:latin typeface="+mn-lt"/>
                        </a:rPr>
                        <a:t>Гравітаційне прискорення</a:t>
                      </a:r>
                      <a:endParaRPr lang="uk-UA" sz="1600" dirty="0">
                        <a:solidFill>
                          <a:srgbClr val="F8F8F8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26126" marR="26126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600" dirty="0">
                          <a:solidFill>
                            <a:schemeClr val="tx1"/>
                          </a:solidFill>
                          <a:latin typeface="+mn-lt"/>
                        </a:rPr>
                        <a:t>11,6 м/сек</a:t>
                      </a:r>
                      <a:r>
                        <a:rPr lang="uk-UA" sz="1600" baseline="30000" dirty="0">
                          <a:solidFill>
                            <a:schemeClr val="tx1"/>
                          </a:solidFill>
                          <a:latin typeface="+mn-lt"/>
                        </a:rPr>
                        <a:t>2</a:t>
                      </a:r>
                      <a:endParaRPr lang="uk-UA" sz="1600" dirty="0">
                        <a:solidFill>
                          <a:schemeClr val="tx1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26126" marR="26126" marT="0" marB="0" anchor="ctr"/>
                </a:tc>
              </a:tr>
              <a:tr h="25998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600" dirty="0">
                          <a:solidFill>
                            <a:srgbClr val="F8F8F8"/>
                          </a:solidFill>
                          <a:latin typeface="+mn-lt"/>
                        </a:rPr>
                        <a:t>Сила тяжіння</a:t>
                      </a:r>
                      <a:endParaRPr lang="uk-UA" sz="1600" dirty="0">
                        <a:solidFill>
                          <a:srgbClr val="F8F8F8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26126" marR="26126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latin typeface="Gabriola" pitchFamily="82" charset="0"/>
                        </a:rPr>
                        <a:t>11,15 м/с²</a:t>
                      </a:r>
                      <a:endParaRPr lang="uk-UA" sz="1600" dirty="0">
                        <a:solidFill>
                          <a:schemeClr val="tx1"/>
                        </a:solidFill>
                        <a:latin typeface="Gabriola" pitchFamily="82" charset="0"/>
                        <a:ea typeface="Times New Roman"/>
                        <a:cs typeface="Times New Roman"/>
                      </a:endParaRPr>
                    </a:p>
                  </a:txBody>
                  <a:tcPr marL="26126" marR="26126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37450695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074" name="Picture 2" descr="http://img.desktopwallpapers.ru/earth/pics/neptun-128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8574657" cy="68597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6625087" y="764373"/>
            <a:ext cx="4881112" cy="5454313"/>
          </a:xfrm>
        </p:spPr>
        <p:txBody>
          <a:bodyPr/>
          <a:lstStyle/>
          <a:p>
            <a:r>
              <a:rPr lang="ru-RU" b="1" dirty="0" err="1">
                <a:solidFill>
                  <a:srgbClr val="F8F8F8"/>
                </a:solidFill>
              </a:rPr>
              <a:t>Непту́н</a:t>
            </a:r>
            <a:r>
              <a:rPr lang="ru-RU" dirty="0">
                <a:solidFill>
                  <a:srgbClr val="F8F8F8"/>
                </a:solidFill>
              </a:rPr>
              <a:t> — </a:t>
            </a:r>
            <a:r>
              <a:rPr lang="ru-RU" dirty="0" err="1">
                <a:solidFill>
                  <a:srgbClr val="F8F8F8"/>
                </a:solidFill>
              </a:rPr>
              <a:t>восьма</a:t>
            </a:r>
            <a:r>
              <a:rPr lang="ru-RU" dirty="0">
                <a:solidFill>
                  <a:srgbClr val="F8F8F8"/>
                </a:solidFill>
              </a:rPr>
              <a:t> за </a:t>
            </a:r>
            <a:r>
              <a:rPr lang="ru-RU" dirty="0" err="1">
                <a:solidFill>
                  <a:srgbClr val="F8F8F8"/>
                </a:solidFill>
              </a:rPr>
              <a:t>віддаленістю</a:t>
            </a:r>
            <a:r>
              <a:rPr lang="ru-RU" dirty="0">
                <a:solidFill>
                  <a:srgbClr val="F8F8F8"/>
                </a:solidFill>
              </a:rPr>
              <a:t> </a:t>
            </a:r>
            <a:r>
              <a:rPr lang="ru-RU" dirty="0" err="1">
                <a:solidFill>
                  <a:srgbClr val="F8F8F8"/>
                </a:solidFill>
              </a:rPr>
              <a:t>від</a:t>
            </a:r>
            <a:r>
              <a:rPr lang="ru-RU" dirty="0">
                <a:solidFill>
                  <a:srgbClr val="F8F8F8"/>
                </a:solidFill>
              </a:rPr>
              <a:t> </a:t>
            </a:r>
            <a:r>
              <a:rPr lang="ru-RU" dirty="0" err="1">
                <a:solidFill>
                  <a:srgbClr val="F8F8F8"/>
                </a:solidFill>
              </a:rPr>
              <a:t>Сонця</a:t>
            </a:r>
            <a:r>
              <a:rPr lang="ru-RU" dirty="0">
                <a:solidFill>
                  <a:srgbClr val="F8F8F8"/>
                </a:solidFill>
              </a:rPr>
              <a:t>, </a:t>
            </a:r>
            <a:r>
              <a:rPr lang="ru-RU" dirty="0" err="1">
                <a:solidFill>
                  <a:srgbClr val="F8F8F8"/>
                </a:solidFill>
              </a:rPr>
              <a:t>четверта</a:t>
            </a:r>
            <a:r>
              <a:rPr lang="ru-RU" dirty="0">
                <a:solidFill>
                  <a:srgbClr val="F8F8F8"/>
                </a:solidFill>
              </a:rPr>
              <a:t> за </a:t>
            </a:r>
            <a:r>
              <a:rPr lang="ru-RU" dirty="0" err="1">
                <a:solidFill>
                  <a:srgbClr val="F8F8F8"/>
                </a:solidFill>
              </a:rPr>
              <a:t>розміром</a:t>
            </a:r>
            <a:r>
              <a:rPr lang="ru-RU" dirty="0">
                <a:solidFill>
                  <a:srgbClr val="F8F8F8"/>
                </a:solidFill>
              </a:rPr>
              <a:t> і </a:t>
            </a:r>
            <a:r>
              <a:rPr lang="ru-RU" dirty="0" err="1">
                <a:solidFill>
                  <a:srgbClr val="F8F8F8"/>
                </a:solidFill>
              </a:rPr>
              <a:t>третя</a:t>
            </a:r>
            <a:r>
              <a:rPr lang="ru-RU" dirty="0">
                <a:solidFill>
                  <a:srgbClr val="F8F8F8"/>
                </a:solidFill>
              </a:rPr>
              <a:t> за </a:t>
            </a:r>
            <a:r>
              <a:rPr lang="ru-RU" dirty="0" err="1">
                <a:solidFill>
                  <a:srgbClr val="F8F8F8"/>
                </a:solidFill>
              </a:rPr>
              <a:t>масою</a:t>
            </a:r>
            <a:r>
              <a:rPr lang="ru-RU" dirty="0">
                <a:solidFill>
                  <a:srgbClr val="F8F8F8"/>
                </a:solidFill>
              </a:rPr>
              <a:t> планета </a:t>
            </a:r>
            <a:r>
              <a:rPr lang="ru-RU" dirty="0" err="1">
                <a:solidFill>
                  <a:srgbClr val="F8F8F8"/>
                </a:solidFill>
              </a:rPr>
              <a:t>Сонячної</a:t>
            </a:r>
            <a:r>
              <a:rPr lang="ru-RU" dirty="0">
                <a:solidFill>
                  <a:srgbClr val="F8F8F8"/>
                </a:solidFill>
              </a:rPr>
              <a:t> </a:t>
            </a:r>
            <a:r>
              <a:rPr lang="ru-RU" dirty="0" err="1">
                <a:solidFill>
                  <a:srgbClr val="F8F8F8"/>
                </a:solidFill>
              </a:rPr>
              <a:t>системи</a:t>
            </a:r>
            <a:r>
              <a:rPr lang="ru-RU" dirty="0">
                <a:solidFill>
                  <a:srgbClr val="F8F8F8"/>
                </a:solidFill>
              </a:rPr>
              <a:t>, </a:t>
            </a:r>
            <a:r>
              <a:rPr lang="ru-RU" dirty="0" err="1">
                <a:solidFill>
                  <a:srgbClr val="F8F8F8"/>
                </a:solidFill>
              </a:rPr>
              <a:t>що</a:t>
            </a:r>
            <a:r>
              <a:rPr lang="ru-RU" dirty="0">
                <a:solidFill>
                  <a:srgbClr val="F8F8F8"/>
                </a:solidFill>
              </a:rPr>
              <a:t> </a:t>
            </a:r>
            <a:r>
              <a:rPr lang="ru-RU" dirty="0" err="1">
                <a:solidFill>
                  <a:srgbClr val="F8F8F8"/>
                </a:solidFill>
              </a:rPr>
              <a:t>належить</a:t>
            </a:r>
            <a:r>
              <a:rPr lang="ru-RU" dirty="0">
                <a:solidFill>
                  <a:srgbClr val="F8F8F8"/>
                </a:solidFill>
              </a:rPr>
              <a:t> до планет-</a:t>
            </a:r>
            <a:r>
              <a:rPr lang="ru-RU" dirty="0" err="1">
                <a:solidFill>
                  <a:srgbClr val="F8F8F8"/>
                </a:solidFill>
              </a:rPr>
              <a:t>гігантів</a:t>
            </a:r>
            <a:r>
              <a:rPr lang="ru-RU" dirty="0">
                <a:solidFill>
                  <a:srgbClr val="F8F8F8"/>
                </a:solidFill>
              </a:rPr>
              <a:t>. </a:t>
            </a:r>
            <a:r>
              <a:rPr lang="ru-RU" dirty="0" err="1">
                <a:solidFill>
                  <a:srgbClr val="F8F8F8"/>
                </a:solidFill>
              </a:rPr>
              <a:t>Її</a:t>
            </a:r>
            <a:r>
              <a:rPr lang="ru-RU" dirty="0">
                <a:solidFill>
                  <a:srgbClr val="F8F8F8"/>
                </a:solidFill>
              </a:rPr>
              <a:t> </a:t>
            </a:r>
            <a:r>
              <a:rPr lang="ru-RU" dirty="0" err="1">
                <a:solidFill>
                  <a:srgbClr val="F8F8F8"/>
                </a:solidFill>
              </a:rPr>
              <a:t>орбіта</a:t>
            </a:r>
            <a:r>
              <a:rPr lang="ru-RU" dirty="0">
                <a:solidFill>
                  <a:srgbClr val="F8F8F8"/>
                </a:solidFill>
              </a:rPr>
              <a:t> </a:t>
            </a:r>
            <a:r>
              <a:rPr lang="ru-RU" dirty="0" err="1">
                <a:solidFill>
                  <a:srgbClr val="F8F8F8"/>
                </a:solidFill>
              </a:rPr>
              <a:t>перетинається</a:t>
            </a:r>
            <a:r>
              <a:rPr lang="ru-RU" dirty="0">
                <a:solidFill>
                  <a:srgbClr val="F8F8F8"/>
                </a:solidFill>
              </a:rPr>
              <a:t> з </a:t>
            </a:r>
            <a:r>
              <a:rPr lang="ru-RU" dirty="0" err="1">
                <a:solidFill>
                  <a:srgbClr val="F8F8F8"/>
                </a:solidFill>
              </a:rPr>
              <a:t>орбітою</a:t>
            </a:r>
            <a:r>
              <a:rPr lang="ru-RU" dirty="0">
                <a:solidFill>
                  <a:srgbClr val="F8F8F8"/>
                </a:solidFill>
              </a:rPr>
              <a:t> Плутона в </a:t>
            </a:r>
            <a:r>
              <a:rPr lang="ru-RU" dirty="0" err="1">
                <a:solidFill>
                  <a:srgbClr val="F8F8F8"/>
                </a:solidFill>
              </a:rPr>
              <a:t>деяких</a:t>
            </a:r>
            <a:r>
              <a:rPr lang="ru-RU" dirty="0">
                <a:solidFill>
                  <a:srgbClr val="F8F8F8"/>
                </a:solidFill>
              </a:rPr>
              <a:t> </a:t>
            </a:r>
            <a:r>
              <a:rPr lang="ru-RU" dirty="0" err="1">
                <a:solidFill>
                  <a:srgbClr val="F8F8F8"/>
                </a:solidFill>
              </a:rPr>
              <a:t>місцях</a:t>
            </a:r>
            <a:r>
              <a:rPr lang="ru-RU" dirty="0">
                <a:solidFill>
                  <a:srgbClr val="F8F8F8"/>
                </a:solidFill>
              </a:rPr>
              <a:t>. </a:t>
            </a:r>
            <a:r>
              <a:rPr lang="ru-RU" dirty="0" err="1">
                <a:solidFill>
                  <a:srgbClr val="F8F8F8"/>
                </a:solidFill>
              </a:rPr>
              <a:t>Також</a:t>
            </a:r>
            <a:r>
              <a:rPr lang="ru-RU" dirty="0">
                <a:solidFill>
                  <a:srgbClr val="F8F8F8"/>
                </a:solidFill>
              </a:rPr>
              <a:t> </a:t>
            </a:r>
            <a:r>
              <a:rPr lang="ru-RU" dirty="0" err="1">
                <a:solidFill>
                  <a:srgbClr val="F8F8F8"/>
                </a:solidFill>
              </a:rPr>
              <a:t>орбіту</a:t>
            </a:r>
            <a:r>
              <a:rPr lang="ru-RU" dirty="0">
                <a:solidFill>
                  <a:srgbClr val="F8F8F8"/>
                </a:solidFill>
              </a:rPr>
              <a:t> Нептуна </a:t>
            </a:r>
            <a:r>
              <a:rPr lang="ru-RU" dirty="0" err="1">
                <a:solidFill>
                  <a:srgbClr val="F8F8F8"/>
                </a:solidFill>
              </a:rPr>
              <a:t>перетинає</a:t>
            </a:r>
            <a:r>
              <a:rPr lang="ru-RU" dirty="0">
                <a:solidFill>
                  <a:srgbClr val="F8F8F8"/>
                </a:solidFill>
              </a:rPr>
              <a:t> комета Галлея. </a:t>
            </a:r>
            <a:r>
              <a:rPr lang="ru-RU" dirty="0" err="1">
                <a:solidFill>
                  <a:srgbClr val="F8F8F8"/>
                </a:solidFill>
              </a:rPr>
              <a:t>Маса</a:t>
            </a:r>
            <a:r>
              <a:rPr lang="ru-RU" dirty="0">
                <a:solidFill>
                  <a:srgbClr val="F8F8F8"/>
                </a:solidFill>
              </a:rPr>
              <a:t> Нептуна у 17,2 рази, а </a:t>
            </a:r>
            <a:r>
              <a:rPr lang="ru-RU" dirty="0" err="1">
                <a:solidFill>
                  <a:srgbClr val="F8F8F8"/>
                </a:solidFill>
              </a:rPr>
              <a:t>діаметр</a:t>
            </a:r>
            <a:r>
              <a:rPr lang="ru-RU" dirty="0">
                <a:solidFill>
                  <a:srgbClr val="F8F8F8"/>
                </a:solidFill>
              </a:rPr>
              <a:t> </a:t>
            </a:r>
            <a:r>
              <a:rPr lang="ru-RU" dirty="0" err="1">
                <a:solidFill>
                  <a:srgbClr val="F8F8F8"/>
                </a:solidFill>
              </a:rPr>
              <a:t>екватора</a:t>
            </a:r>
            <a:r>
              <a:rPr lang="ru-RU" dirty="0">
                <a:solidFill>
                  <a:srgbClr val="F8F8F8"/>
                </a:solidFill>
              </a:rPr>
              <a:t> у 3,9 рази </a:t>
            </a:r>
            <a:r>
              <a:rPr lang="ru-RU" dirty="0" err="1">
                <a:solidFill>
                  <a:srgbClr val="F8F8F8"/>
                </a:solidFill>
              </a:rPr>
              <a:t>більший</a:t>
            </a:r>
            <a:r>
              <a:rPr lang="ru-RU" dirty="0">
                <a:solidFill>
                  <a:srgbClr val="F8F8F8"/>
                </a:solidFill>
              </a:rPr>
              <a:t> за Землю. Планета названа на честь </a:t>
            </a:r>
            <a:r>
              <a:rPr lang="ru-RU" dirty="0" err="1">
                <a:solidFill>
                  <a:srgbClr val="F8F8F8"/>
                </a:solidFill>
              </a:rPr>
              <a:t>римського</a:t>
            </a:r>
            <a:r>
              <a:rPr lang="ru-RU" dirty="0">
                <a:solidFill>
                  <a:srgbClr val="F8F8F8"/>
                </a:solidFill>
              </a:rPr>
              <a:t> бога </a:t>
            </a:r>
            <a:r>
              <a:rPr lang="ru-RU" dirty="0" err="1">
                <a:solidFill>
                  <a:srgbClr val="F8F8F8"/>
                </a:solidFill>
              </a:rPr>
              <a:t>морів</a:t>
            </a:r>
            <a:r>
              <a:rPr lang="ru-RU" dirty="0">
                <a:solidFill>
                  <a:srgbClr val="F8F8F8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xmlns="" val="2877897982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347713" y="293299"/>
            <a:ext cx="7099541" cy="1449238"/>
          </a:xfrm>
        </p:spPr>
        <p:txBody>
          <a:bodyPr>
            <a:normAutofit fontScale="90000"/>
          </a:bodyPr>
          <a:lstStyle/>
          <a:p>
            <a:pPr lvl="0"/>
            <a:r>
              <a:rPr lang="uk-UA" b="1" i="1" cap="none" dirty="0">
                <a:solidFill>
                  <a:srgbClr val="0070C0"/>
                </a:solidFill>
                <a:latin typeface="Cambria" pitchFamily="18" charset="0"/>
                <a:ea typeface="Times New Roman" pitchFamily="18" charset="0"/>
                <a:cs typeface="Arial" pitchFamily="34" charset="0"/>
              </a:rPr>
              <a:t>Хімічний склад, фізичні умови і будова </a:t>
            </a:r>
            <a:r>
              <a:rPr lang="uk-UA" b="1" i="1" cap="none" dirty="0" smtClean="0">
                <a:solidFill>
                  <a:srgbClr val="0070C0"/>
                </a:solidFill>
                <a:latin typeface="Cambria" pitchFamily="18" charset="0"/>
                <a:ea typeface="Times New Roman" pitchFamily="18" charset="0"/>
                <a:cs typeface="Arial" pitchFamily="34" charset="0"/>
              </a:rPr>
              <a:t>Нептуна:</a:t>
            </a:r>
            <a:r>
              <a:rPr lang="uk-UA" cap="none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uk-UA" cap="none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</a:br>
            <a:endParaRPr lang="ru-RU" dirty="0"/>
          </a:p>
        </p:txBody>
      </p:sp>
      <p:pic>
        <p:nvPicPr>
          <p:cNvPr id="4098" name="Picture 2" descr="http://universe.ucoz.ua/stroenie_neptun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1587260"/>
            <a:ext cx="5270740" cy="52707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5934973" y="1417812"/>
            <a:ext cx="5865964" cy="5509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45720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uk-UA" sz="1600" b="1" i="0" u="none" strike="noStrike" cap="none" normalizeH="0" baseline="0" dirty="0" smtClean="0">
                <a:ln>
                  <a:noFill/>
                </a:ln>
                <a:solidFill>
                  <a:srgbClr val="F8F8F8"/>
                </a:solidFill>
                <a:effectLst/>
                <a:ea typeface="Times New Roman" pitchFamily="18" charset="0"/>
                <a:cs typeface="Arial" pitchFamily="34" charset="0"/>
              </a:rPr>
              <a:t>Нептун має хімічний склад елементів, мабуть, подібний до Урану: різноманітні "льоди" або затверділі гази, які містять біля 15% водню і невеличку кількість гелію. У нього є невеличке тверде ядро (рівне по масі Землі). Атмосфера Нептуна — це, здебільшого, водень і гелій з невеличкою домішкою метану: синій колір Нептуна є результатом поглинання червоного світла в атмосфері цим газом, як на Урані. В атмосфері Нептуна були виявлені явища, схожі з земними полярними сяйвами.</a:t>
            </a:r>
            <a:endParaRPr kumimoji="0" lang="uk-UA" sz="1600" b="1" i="0" u="none" strike="noStrike" cap="none" normalizeH="0" baseline="0" dirty="0" smtClean="0">
              <a:ln>
                <a:noFill/>
              </a:ln>
              <a:solidFill>
                <a:srgbClr val="F8F8F8"/>
              </a:solidFill>
              <a:effectLst/>
              <a:cs typeface="Arial" pitchFamily="34" charset="0"/>
            </a:endParaRPr>
          </a:p>
          <a:p>
            <a:pPr lvl="0" indent="45720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uk-UA" sz="1600" b="1" i="0" u="none" strike="noStrike" cap="none" normalizeH="0" baseline="0" dirty="0" smtClean="0">
                <a:ln>
                  <a:noFill/>
                </a:ln>
                <a:solidFill>
                  <a:srgbClr val="F8F8F8"/>
                </a:solidFill>
                <a:effectLst/>
                <a:ea typeface="Times New Roman" pitchFamily="18" charset="0"/>
                <a:cs typeface="Arial" pitchFamily="34" charset="0"/>
              </a:rPr>
              <a:t>Подібно типовій газовій планеті, Нептун відомий великими бурями і вихорами, швидкими вітрами, що дують на обмежених смугах, рівнобіжним екватору. На Нептуні найшвидші в Сонячній системі вітри, вони розганяються до 1000 км/год. Вітри дують на Нептуні в західному напрямку, проти обертання планети. Нептун має внутрішнє джерело тепла — він випромінює більш ніж у два з половиною рази більше енергії, ніж одержує від Сонця. Таке інтенсивне випромінювання інфрачервоних променів свідчить про інтенсивне нагрівання, спричинене гравітаційним стисненням планети.</a:t>
            </a:r>
            <a:endParaRPr kumimoji="0" lang="uk-UA" sz="1600" b="1" i="0" u="none" strike="noStrike" cap="none" normalizeH="0" baseline="0" dirty="0" smtClean="0">
              <a:ln>
                <a:noFill/>
              </a:ln>
              <a:solidFill>
                <a:srgbClr val="F8F8F8"/>
              </a:solidFill>
              <a:effectLst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8538321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81400" y="354150"/>
            <a:ext cx="8610600" cy="1293028"/>
          </a:xfrm>
        </p:spPr>
        <p:txBody>
          <a:bodyPr/>
          <a:lstStyle/>
          <a:p>
            <a:r>
              <a:rPr lang="ru-RU" b="1" dirty="0" err="1">
                <a:solidFill>
                  <a:srgbClr val="0070C0"/>
                </a:solidFill>
                <a:latin typeface="Adobe Myungjo Std M" panose="02020600000000000000" pitchFamily="18" charset="-128"/>
                <a:ea typeface="Adobe Myungjo Std M" panose="02020600000000000000" pitchFamily="18" charset="-128"/>
              </a:rPr>
              <a:t>Кільця</a:t>
            </a:r>
            <a:r>
              <a:rPr lang="ru-RU" b="1" dirty="0">
                <a:solidFill>
                  <a:srgbClr val="0070C0"/>
                </a:solidFill>
                <a:latin typeface="Adobe Myungjo Std M" panose="02020600000000000000" pitchFamily="18" charset="-128"/>
                <a:ea typeface="Adobe Myungjo Std M" panose="02020600000000000000" pitchFamily="18" charset="-128"/>
              </a:rPr>
              <a:t> Нептуна</a:t>
            </a:r>
            <a:br>
              <a:rPr lang="ru-RU" b="1" dirty="0">
                <a:solidFill>
                  <a:srgbClr val="0070C0"/>
                </a:solidFill>
                <a:latin typeface="Adobe Myungjo Std M" panose="02020600000000000000" pitchFamily="18" charset="-128"/>
                <a:ea typeface="Adobe Myungjo Std M" panose="02020600000000000000" pitchFamily="18" charset="-128"/>
              </a:rPr>
            </a:br>
            <a:endParaRPr lang="ru-RU" b="1" dirty="0">
              <a:solidFill>
                <a:srgbClr val="0070C0"/>
              </a:solidFill>
              <a:latin typeface="Adobe Myungjo Std M" panose="02020600000000000000" pitchFamily="18" charset="-128"/>
              <a:ea typeface="Adobe Myungjo Std M" panose="02020600000000000000" pitchFamily="18" charset="-128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18458" y="1000663"/>
            <a:ext cx="6392893" cy="5676181"/>
          </a:xfrm>
        </p:spPr>
        <p:txBody>
          <a:bodyPr>
            <a:normAutofit/>
          </a:bodyPr>
          <a:lstStyle/>
          <a:p>
            <a:r>
              <a:rPr lang="ru-RU" dirty="0">
                <a:solidFill>
                  <a:srgbClr val="F8F8F8"/>
                </a:solidFill>
              </a:rPr>
              <a:t>Нептун </a:t>
            </a:r>
            <a:r>
              <a:rPr lang="ru-RU" dirty="0" err="1">
                <a:solidFill>
                  <a:srgbClr val="F8F8F8"/>
                </a:solidFill>
              </a:rPr>
              <a:t>також</a:t>
            </a:r>
            <a:r>
              <a:rPr lang="ru-RU" dirty="0">
                <a:solidFill>
                  <a:srgbClr val="F8F8F8"/>
                </a:solidFill>
              </a:rPr>
              <a:t> </a:t>
            </a:r>
            <a:r>
              <a:rPr lang="ru-RU" dirty="0" err="1">
                <a:solidFill>
                  <a:srgbClr val="F8F8F8"/>
                </a:solidFill>
              </a:rPr>
              <a:t>має</a:t>
            </a:r>
            <a:r>
              <a:rPr lang="ru-RU" dirty="0">
                <a:solidFill>
                  <a:srgbClr val="F8F8F8"/>
                </a:solidFill>
              </a:rPr>
              <a:t> </a:t>
            </a:r>
            <a:r>
              <a:rPr lang="ru-RU" dirty="0" err="1">
                <a:solidFill>
                  <a:srgbClr val="F8F8F8"/>
                </a:solidFill>
              </a:rPr>
              <a:t>кільця</a:t>
            </a:r>
            <a:r>
              <a:rPr lang="ru-RU" dirty="0">
                <a:solidFill>
                  <a:srgbClr val="F8F8F8"/>
                </a:solidFill>
              </a:rPr>
              <a:t> — два широких і два </a:t>
            </a:r>
            <a:r>
              <a:rPr lang="ru-RU" dirty="0" err="1">
                <a:solidFill>
                  <a:srgbClr val="F8F8F8"/>
                </a:solidFill>
              </a:rPr>
              <a:t>вузьких</a:t>
            </a:r>
            <a:r>
              <a:rPr lang="ru-RU" dirty="0">
                <a:solidFill>
                  <a:srgbClr val="F8F8F8"/>
                </a:solidFill>
              </a:rPr>
              <a:t>. </a:t>
            </a:r>
            <a:r>
              <a:rPr lang="ru-RU" dirty="0" err="1">
                <a:solidFill>
                  <a:srgbClr val="F8F8F8"/>
                </a:solidFill>
              </a:rPr>
              <a:t>Їх</a:t>
            </a:r>
            <a:r>
              <a:rPr lang="ru-RU" dirty="0">
                <a:solidFill>
                  <a:srgbClr val="F8F8F8"/>
                </a:solidFill>
              </a:rPr>
              <a:t> </a:t>
            </a:r>
            <a:r>
              <a:rPr lang="ru-RU" dirty="0" err="1">
                <a:solidFill>
                  <a:srgbClr val="F8F8F8"/>
                </a:solidFill>
              </a:rPr>
              <a:t>було</a:t>
            </a:r>
            <a:r>
              <a:rPr lang="ru-RU" dirty="0">
                <a:solidFill>
                  <a:srgbClr val="F8F8F8"/>
                </a:solidFill>
              </a:rPr>
              <a:t> </a:t>
            </a:r>
            <a:r>
              <a:rPr lang="ru-RU" dirty="0" err="1">
                <a:solidFill>
                  <a:srgbClr val="F8F8F8"/>
                </a:solidFill>
              </a:rPr>
              <a:t>відкрито</a:t>
            </a:r>
            <a:r>
              <a:rPr lang="ru-RU" dirty="0">
                <a:solidFill>
                  <a:srgbClr val="F8F8F8"/>
                </a:solidFill>
              </a:rPr>
              <a:t> </a:t>
            </a:r>
            <a:r>
              <a:rPr lang="ru-RU" dirty="0" err="1">
                <a:solidFill>
                  <a:srgbClr val="F8F8F8"/>
                </a:solidFill>
              </a:rPr>
              <a:t>під</a:t>
            </a:r>
            <a:r>
              <a:rPr lang="ru-RU" dirty="0">
                <a:solidFill>
                  <a:srgbClr val="F8F8F8"/>
                </a:solidFill>
              </a:rPr>
              <a:t> час </a:t>
            </a:r>
            <a:r>
              <a:rPr lang="ru-RU" dirty="0" err="1" smtClean="0">
                <a:solidFill>
                  <a:srgbClr val="F8F8F8"/>
                </a:solidFill>
              </a:rPr>
              <a:t>затемнення</a:t>
            </a:r>
            <a:r>
              <a:rPr lang="ru-RU" dirty="0">
                <a:solidFill>
                  <a:srgbClr val="F8F8F8"/>
                </a:solidFill>
              </a:rPr>
              <a:t> </a:t>
            </a:r>
            <a:r>
              <a:rPr lang="ru-RU" dirty="0" smtClean="0">
                <a:solidFill>
                  <a:srgbClr val="F8F8F8"/>
                </a:solidFill>
              </a:rPr>
              <a:t>Нептуном </a:t>
            </a:r>
            <a:r>
              <a:rPr lang="ru-RU" dirty="0" err="1">
                <a:solidFill>
                  <a:srgbClr val="F8F8F8"/>
                </a:solidFill>
              </a:rPr>
              <a:t>однієї</a:t>
            </a:r>
            <a:r>
              <a:rPr lang="ru-RU" dirty="0">
                <a:solidFill>
                  <a:srgbClr val="F8F8F8"/>
                </a:solidFill>
              </a:rPr>
              <a:t> з </a:t>
            </a:r>
            <a:r>
              <a:rPr lang="ru-RU" dirty="0" err="1">
                <a:solidFill>
                  <a:srgbClr val="F8F8F8"/>
                </a:solidFill>
              </a:rPr>
              <a:t>зірок</a:t>
            </a:r>
            <a:r>
              <a:rPr lang="ru-RU" dirty="0">
                <a:solidFill>
                  <a:srgbClr val="F8F8F8"/>
                </a:solidFill>
              </a:rPr>
              <a:t> 1981 року. </a:t>
            </a:r>
            <a:r>
              <a:rPr lang="ru-RU" dirty="0" err="1" smtClean="0">
                <a:solidFill>
                  <a:srgbClr val="F8F8F8"/>
                </a:solidFill>
              </a:rPr>
              <a:t>Одне</a:t>
            </a:r>
            <a:r>
              <a:rPr lang="ru-RU" dirty="0" smtClean="0">
                <a:solidFill>
                  <a:srgbClr val="F8F8F8"/>
                </a:solidFill>
              </a:rPr>
              <a:t> </a:t>
            </a:r>
            <a:r>
              <a:rPr lang="ru-RU" dirty="0">
                <a:solidFill>
                  <a:srgbClr val="F8F8F8"/>
                </a:solidFill>
              </a:rPr>
              <a:t>з </a:t>
            </a:r>
            <a:r>
              <a:rPr lang="ru-RU" dirty="0" err="1">
                <a:solidFill>
                  <a:srgbClr val="F8F8F8"/>
                </a:solidFill>
              </a:rPr>
              <a:t>кілець</a:t>
            </a:r>
            <a:r>
              <a:rPr lang="ru-RU" dirty="0">
                <a:solidFill>
                  <a:srgbClr val="F8F8F8"/>
                </a:solidFill>
              </a:rPr>
              <a:t> </a:t>
            </a:r>
            <a:r>
              <a:rPr lang="ru-RU" dirty="0" err="1">
                <a:solidFill>
                  <a:srgbClr val="F8F8F8"/>
                </a:solidFill>
              </a:rPr>
              <a:t>має</a:t>
            </a:r>
            <a:r>
              <a:rPr lang="ru-RU" dirty="0">
                <a:solidFill>
                  <a:srgbClr val="F8F8F8"/>
                </a:solidFill>
              </a:rPr>
              <a:t> </a:t>
            </a:r>
            <a:r>
              <a:rPr lang="ru-RU" dirty="0" err="1">
                <a:solidFill>
                  <a:srgbClr val="F8F8F8"/>
                </a:solidFill>
              </a:rPr>
              <a:t>складну</a:t>
            </a:r>
            <a:r>
              <a:rPr lang="ru-RU" dirty="0">
                <a:solidFill>
                  <a:srgbClr val="F8F8F8"/>
                </a:solidFill>
              </a:rPr>
              <a:t> </a:t>
            </a:r>
            <a:r>
              <a:rPr lang="ru-RU" dirty="0" err="1">
                <a:solidFill>
                  <a:srgbClr val="F8F8F8"/>
                </a:solidFill>
              </a:rPr>
              <a:t>викривлену</a:t>
            </a:r>
            <a:r>
              <a:rPr lang="ru-RU" dirty="0">
                <a:solidFill>
                  <a:srgbClr val="F8F8F8"/>
                </a:solidFill>
              </a:rPr>
              <a:t> структуру. </a:t>
            </a:r>
            <a:r>
              <a:rPr lang="ru-RU" dirty="0" err="1">
                <a:solidFill>
                  <a:srgbClr val="F8F8F8"/>
                </a:solidFill>
              </a:rPr>
              <a:t>Подібно</a:t>
            </a:r>
            <a:r>
              <a:rPr lang="ru-RU" dirty="0">
                <a:solidFill>
                  <a:srgbClr val="F8F8F8"/>
                </a:solidFill>
              </a:rPr>
              <a:t> </a:t>
            </a:r>
            <a:r>
              <a:rPr lang="ru-RU" dirty="0" err="1">
                <a:solidFill>
                  <a:srgbClr val="F8F8F8"/>
                </a:solidFill>
              </a:rPr>
              <a:t>Урановим</a:t>
            </a:r>
            <a:r>
              <a:rPr lang="ru-RU" dirty="0">
                <a:solidFill>
                  <a:srgbClr val="F8F8F8"/>
                </a:solidFill>
              </a:rPr>
              <a:t> і </a:t>
            </a:r>
            <a:r>
              <a:rPr lang="ru-RU" dirty="0" err="1">
                <a:solidFill>
                  <a:srgbClr val="F8F8F8"/>
                </a:solidFill>
              </a:rPr>
              <a:t>Юпітеровим</a:t>
            </a:r>
            <a:r>
              <a:rPr lang="ru-RU" dirty="0">
                <a:solidFill>
                  <a:srgbClr val="F8F8F8"/>
                </a:solidFill>
              </a:rPr>
              <a:t>, </a:t>
            </a:r>
            <a:r>
              <a:rPr lang="ru-RU" dirty="0" err="1">
                <a:solidFill>
                  <a:srgbClr val="F8F8F8"/>
                </a:solidFill>
              </a:rPr>
              <a:t>кільця</a:t>
            </a:r>
            <a:r>
              <a:rPr lang="ru-RU" dirty="0">
                <a:solidFill>
                  <a:srgbClr val="F8F8F8"/>
                </a:solidFill>
              </a:rPr>
              <a:t> Нептуна </a:t>
            </a:r>
            <a:r>
              <a:rPr lang="ru-RU" dirty="0" err="1">
                <a:solidFill>
                  <a:srgbClr val="F8F8F8"/>
                </a:solidFill>
              </a:rPr>
              <a:t>дуже</a:t>
            </a:r>
            <a:r>
              <a:rPr lang="ru-RU" dirty="0">
                <a:solidFill>
                  <a:srgbClr val="F8F8F8"/>
                </a:solidFill>
              </a:rPr>
              <a:t> </a:t>
            </a:r>
            <a:r>
              <a:rPr lang="ru-RU" dirty="0" err="1">
                <a:solidFill>
                  <a:srgbClr val="F8F8F8"/>
                </a:solidFill>
              </a:rPr>
              <a:t>темні</a:t>
            </a:r>
            <a:r>
              <a:rPr lang="ru-RU" dirty="0">
                <a:solidFill>
                  <a:srgbClr val="F8F8F8"/>
                </a:solidFill>
              </a:rPr>
              <a:t> і </a:t>
            </a:r>
            <a:r>
              <a:rPr lang="ru-RU" dirty="0" err="1">
                <a:solidFill>
                  <a:srgbClr val="F8F8F8"/>
                </a:solidFill>
              </a:rPr>
              <a:t>будова</a:t>
            </a:r>
            <a:r>
              <a:rPr lang="ru-RU" dirty="0">
                <a:solidFill>
                  <a:srgbClr val="F8F8F8"/>
                </a:solidFill>
              </a:rPr>
              <a:t> </a:t>
            </a:r>
            <a:r>
              <a:rPr lang="ru-RU" dirty="0" err="1">
                <a:solidFill>
                  <a:srgbClr val="F8F8F8"/>
                </a:solidFill>
              </a:rPr>
              <a:t>їх</a:t>
            </a:r>
            <a:r>
              <a:rPr lang="ru-RU" dirty="0">
                <a:solidFill>
                  <a:srgbClr val="F8F8F8"/>
                </a:solidFill>
              </a:rPr>
              <a:t> </a:t>
            </a:r>
            <a:r>
              <a:rPr lang="ru-RU" dirty="0" err="1">
                <a:solidFill>
                  <a:srgbClr val="F8F8F8"/>
                </a:solidFill>
              </a:rPr>
              <a:t>невідома</a:t>
            </a:r>
            <a:r>
              <a:rPr lang="ru-RU" dirty="0">
                <a:solidFill>
                  <a:srgbClr val="F8F8F8"/>
                </a:solidFill>
              </a:rPr>
              <a:t>. Але </a:t>
            </a:r>
            <a:r>
              <a:rPr lang="ru-RU" dirty="0" err="1">
                <a:solidFill>
                  <a:srgbClr val="F8F8F8"/>
                </a:solidFill>
              </a:rPr>
              <a:t>це</a:t>
            </a:r>
            <a:r>
              <a:rPr lang="ru-RU" dirty="0">
                <a:solidFill>
                  <a:srgbClr val="F8F8F8"/>
                </a:solidFill>
              </a:rPr>
              <a:t> не </a:t>
            </a:r>
            <a:r>
              <a:rPr lang="ru-RU" dirty="0" err="1">
                <a:solidFill>
                  <a:srgbClr val="F8F8F8"/>
                </a:solidFill>
              </a:rPr>
              <a:t>перешкоджало</a:t>
            </a:r>
            <a:r>
              <a:rPr lang="ru-RU" dirty="0">
                <a:solidFill>
                  <a:srgbClr val="F8F8F8"/>
                </a:solidFill>
              </a:rPr>
              <a:t> </a:t>
            </a:r>
            <a:r>
              <a:rPr lang="ru-RU" dirty="0" err="1">
                <a:solidFill>
                  <a:srgbClr val="F8F8F8"/>
                </a:solidFill>
              </a:rPr>
              <a:t>дати</a:t>
            </a:r>
            <a:r>
              <a:rPr lang="ru-RU" dirty="0">
                <a:solidFill>
                  <a:srgbClr val="F8F8F8"/>
                </a:solidFill>
              </a:rPr>
              <a:t> </a:t>
            </a:r>
            <a:r>
              <a:rPr lang="ru-RU" dirty="0" err="1">
                <a:solidFill>
                  <a:srgbClr val="F8F8F8"/>
                </a:solidFill>
              </a:rPr>
              <a:t>їм</a:t>
            </a:r>
            <a:r>
              <a:rPr lang="ru-RU" dirty="0">
                <a:solidFill>
                  <a:srgbClr val="F8F8F8"/>
                </a:solidFill>
              </a:rPr>
              <a:t> </a:t>
            </a:r>
            <a:r>
              <a:rPr lang="ru-RU" dirty="0" err="1">
                <a:solidFill>
                  <a:srgbClr val="F8F8F8"/>
                </a:solidFill>
              </a:rPr>
              <a:t>назви</a:t>
            </a:r>
            <a:r>
              <a:rPr lang="ru-RU" dirty="0">
                <a:solidFill>
                  <a:srgbClr val="F8F8F8"/>
                </a:solidFill>
              </a:rPr>
              <a:t>: </a:t>
            </a:r>
            <a:r>
              <a:rPr lang="ru-RU" dirty="0" err="1">
                <a:solidFill>
                  <a:srgbClr val="F8F8F8"/>
                </a:solidFill>
              </a:rPr>
              <a:t>зовнішнє</a:t>
            </a:r>
            <a:r>
              <a:rPr lang="ru-RU" dirty="0">
                <a:solidFill>
                  <a:srgbClr val="F8F8F8"/>
                </a:solidFill>
              </a:rPr>
              <a:t> — Адамс (яке </a:t>
            </a:r>
            <a:r>
              <a:rPr lang="ru-RU" dirty="0" err="1">
                <a:solidFill>
                  <a:srgbClr val="F8F8F8"/>
                </a:solidFill>
              </a:rPr>
              <a:t>містить</a:t>
            </a:r>
            <a:r>
              <a:rPr lang="ru-RU" dirty="0">
                <a:solidFill>
                  <a:srgbClr val="F8F8F8"/>
                </a:solidFill>
              </a:rPr>
              <a:t> три дуги, </a:t>
            </a:r>
            <a:r>
              <a:rPr lang="ru-RU" dirty="0" err="1">
                <a:solidFill>
                  <a:srgbClr val="F8F8F8"/>
                </a:solidFill>
              </a:rPr>
              <a:t>що</a:t>
            </a:r>
            <a:r>
              <a:rPr lang="ru-RU" dirty="0">
                <a:solidFill>
                  <a:srgbClr val="F8F8F8"/>
                </a:solidFill>
              </a:rPr>
              <a:t> </a:t>
            </a:r>
            <a:r>
              <a:rPr lang="ru-RU" dirty="0" err="1" smtClean="0">
                <a:solidFill>
                  <a:srgbClr val="F8F8F8"/>
                </a:solidFill>
              </a:rPr>
              <a:t>виділяються</a:t>
            </a:r>
            <a:r>
              <a:rPr lang="ru-RU" dirty="0" smtClean="0">
                <a:solidFill>
                  <a:srgbClr val="F8F8F8"/>
                </a:solidFill>
              </a:rPr>
              <a:t>) </a:t>
            </a:r>
            <a:r>
              <a:rPr lang="ru-RU" dirty="0" err="1" smtClean="0">
                <a:solidFill>
                  <a:srgbClr val="F8F8F8"/>
                </a:solidFill>
              </a:rPr>
              <a:t>потім</a:t>
            </a:r>
            <a:r>
              <a:rPr lang="ru-RU" dirty="0">
                <a:solidFill>
                  <a:srgbClr val="F8F8F8"/>
                </a:solidFill>
              </a:rPr>
              <a:t> — </a:t>
            </a:r>
            <a:r>
              <a:rPr lang="ru-RU" dirty="0" err="1">
                <a:solidFill>
                  <a:srgbClr val="F8F8F8"/>
                </a:solidFill>
              </a:rPr>
              <a:t>безіменне</a:t>
            </a:r>
            <a:r>
              <a:rPr lang="ru-RU" dirty="0">
                <a:solidFill>
                  <a:srgbClr val="F8F8F8"/>
                </a:solidFill>
              </a:rPr>
              <a:t> </a:t>
            </a:r>
            <a:r>
              <a:rPr lang="ru-RU" dirty="0" err="1">
                <a:solidFill>
                  <a:srgbClr val="F8F8F8"/>
                </a:solidFill>
              </a:rPr>
              <a:t>кільце</a:t>
            </a:r>
            <a:r>
              <a:rPr lang="ru-RU" dirty="0">
                <a:solidFill>
                  <a:srgbClr val="F8F8F8"/>
                </a:solidFill>
              </a:rPr>
              <a:t>, </a:t>
            </a:r>
            <a:r>
              <a:rPr lang="ru-RU" dirty="0" err="1">
                <a:solidFill>
                  <a:srgbClr val="F8F8F8"/>
                </a:solidFill>
              </a:rPr>
              <a:t>що</a:t>
            </a:r>
            <a:r>
              <a:rPr lang="ru-RU" dirty="0">
                <a:solidFill>
                  <a:srgbClr val="F8F8F8"/>
                </a:solidFill>
              </a:rPr>
              <a:t> </a:t>
            </a:r>
            <a:r>
              <a:rPr lang="ru-RU" dirty="0" err="1">
                <a:solidFill>
                  <a:srgbClr val="F8F8F8"/>
                </a:solidFill>
              </a:rPr>
              <a:t>збігається</a:t>
            </a:r>
            <a:r>
              <a:rPr lang="ru-RU" dirty="0">
                <a:solidFill>
                  <a:srgbClr val="F8F8F8"/>
                </a:solidFill>
              </a:rPr>
              <a:t> з </a:t>
            </a:r>
            <a:r>
              <a:rPr lang="ru-RU" dirty="0" err="1">
                <a:solidFill>
                  <a:srgbClr val="F8F8F8"/>
                </a:solidFill>
              </a:rPr>
              <a:t>орбітою</a:t>
            </a:r>
            <a:r>
              <a:rPr lang="ru-RU" dirty="0">
                <a:solidFill>
                  <a:srgbClr val="F8F8F8"/>
                </a:solidFill>
              </a:rPr>
              <a:t> </a:t>
            </a:r>
            <a:r>
              <a:rPr lang="ru-RU" dirty="0" err="1">
                <a:solidFill>
                  <a:srgbClr val="F8F8F8"/>
                </a:solidFill>
              </a:rPr>
              <a:t>супутника</a:t>
            </a:r>
            <a:r>
              <a:rPr lang="ru-RU" dirty="0">
                <a:solidFill>
                  <a:srgbClr val="F8F8F8"/>
                </a:solidFill>
              </a:rPr>
              <a:t> Нептуна </a:t>
            </a:r>
            <a:r>
              <a:rPr lang="ru-RU" dirty="0" err="1">
                <a:solidFill>
                  <a:srgbClr val="F8F8F8"/>
                </a:solidFill>
              </a:rPr>
              <a:t>Галатеї</a:t>
            </a:r>
            <a:r>
              <a:rPr lang="ru-RU" dirty="0">
                <a:solidFill>
                  <a:srgbClr val="F8F8F8"/>
                </a:solidFill>
              </a:rPr>
              <a:t>, </a:t>
            </a:r>
            <a:r>
              <a:rPr lang="ru-RU" dirty="0" err="1">
                <a:solidFill>
                  <a:srgbClr val="F8F8F8"/>
                </a:solidFill>
              </a:rPr>
              <a:t>слідом</a:t>
            </a:r>
            <a:r>
              <a:rPr lang="ru-RU" dirty="0">
                <a:solidFill>
                  <a:srgbClr val="F8F8F8"/>
                </a:solidFill>
              </a:rPr>
              <a:t> — </a:t>
            </a:r>
            <a:r>
              <a:rPr lang="ru-RU" dirty="0" err="1">
                <a:solidFill>
                  <a:srgbClr val="F8F8F8"/>
                </a:solidFill>
              </a:rPr>
              <a:t>Левер'є</a:t>
            </a:r>
            <a:r>
              <a:rPr lang="ru-RU" dirty="0">
                <a:solidFill>
                  <a:srgbClr val="F8F8F8"/>
                </a:solidFill>
              </a:rPr>
              <a:t> </a:t>
            </a:r>
            <a:r>
              <a:rPr lang="ru-RU" dirty="0" smtClean="0">
                <a:solidFill>
                  <a:srgbClr val="F8F8F8"/>
                </a:solidFill>
              </a:rPr>
              <a:t>, </a:t>
            </a:r>
            <a:r>
              <a:rPr lang="ru-RU" dirty="0">
                <a:solidFill>
                  <a:srgbClr val="F8F8F8"/>
                </a:solidFill>
              </a:rPr>
              <a:t>і, </a:t>
            </a:r>
            <a:r>
              <a:rPr lang="ru-RU" dirty="0" err="1">
                <a:solidFill>
                  <a:srgbClr val="F8F8F8"/>
                </a:solidFill>
              </a:rPr>
              <a:t>нарешті</a:t>
            </a:r>
            <a:r>
              <a:rPr lang="ru-RU" dirty="0">
                <a:solidFill>
                  <a:srgbClr val="F8F8F8"/>
                </a:solidFill>
              </a:rPr>
              <a:t>, </a:t>
            </a:r>
            <a:r>
              <a:rPr lang="ru-RU" dirty="0" err="1">
                <a:solidFill>
                  <a:srgbClr val="F8F8F8"/>
                </a:solidFill>
              </a:rPr>
              <a:t>слабке</a:t>
            </a:r>
            <a:r>
              <a:rPr lang="ru-RU" dirty="0">
                <a:solidFill>
                  <a:srgbClr val="F8F8F8"/>
                </a:solidFill>
              </a:rPr>
              <a:t>, але </a:t>
            </a:r>
            <a:r>
              <a:rPr lang="ru-RU" dirty="0" err="1">
                <a:solidFill>
                  <a:srgbClr val="F8F8F8"/>
                </a:solidFill>
              </a:rPr>
              <a:t>широке</a:t>
            </a:r>
            <a:r>
              <a:rPr lang="ru-RU" dirty="0">
                <a:solidFill>
                  <a:srgbClr val="F8F8F8"/>
                </a:solidFill>
              </a:rPr>
              <a:t> </a:t>
            </a:r>
            <a:r>
              <a:rPr lang="ru-RU" dirty="0" err="1">
                <a:solidFill>
                  <a:srgbClr val="F8F8F8"/>
                </a:solidFill>
              </a:rPr>
              <a:t>кільце</a:t>
            </a:r>
            <a:r>
              <a:rPr lang="ru-RU" dirty="0">
                <a:solidFill>
                  <a:srgbClr val="F8F8F8"/>
                </a:solidFill>
              </a:rPr>
              <a:t> Галле. Як видно, </a:t>
            </a:r>
            <a:r>
              <a:rPr lang="ru-RU" dirty="0" err="1">
                <a:solidFill>
                  <a:srgbClr val="F8F8F8"/>
                </a:solidFill>
              </a:rPr>
              <a:t>назви</a:t>
            </a:r>
            <a:r>
              <a:rPr lang="ru-RU" dirty="0">
                <a:solidFill>
                  <a:srgbClr val="F8F8F8"/>
                </a:solidFill>
              </a:rPr>
              <a:t> </a:t>
            </a:r>
            <a:r>
              <a:rPr lang="ru-RU" dirty="0" err="1">
                <a:solidFill>
                  <a:srgbClr val="F8F8F8"/>
                </a:solidFill>
              </a:rPr>
              <a:t>кілець</a:t>
            </a:r>
            <a:r>
              <a:rPr lang="ru-RU" dirty="0">
                <a:solidFill>
                  <a:srgbClr val="F8F8F8"/>
                </a:solidFill>
              </a:rPr>
              <a:t> </a:t>
            </a:r>
            <a:r>
              <a:rPr lang="ru-RU" dirty="0" err="1">
                <a:solidFill>
                  <a:srgbClr val="F8F8F8"/>
                </a:solidFill>
              </a:rPr>
              <a:t>увіковічнили</a:t>
            </a:r>
            <a:r>
              <a:rPr lang="ru-RU" dirty="0">
                <a:solidFill>
                  <a:srgbClr val="F8F8F8"/>
                </a:solidFill>
              </a:rPr>
              <a:t> тих, </a:t>
            </a:r>
            <a:r>
              <a:rPr lang="ru-RU" dirty="0" err="1">
                <a:solidFill>
                  <a:srgbClr val="F8F8F8"/>
                </a:solidFill>
              </a:rPr>
              <a:t>хто</a:t>
            </a:r>
            <a:r>
              <a:rPr lang="ru-RU" dirty="0">
                <a:solidFill>
                  <a:srgbClr val="F8F8F8"/>
                </a:solidFill>
              </a:rPr>
              <a:t> брав участь у </a:t>
            </a:r>
            <a:r>
              <a:rPr lang="ru-RU" dirty="0" err="1">
                <a:solidFill>
                  <a:srgbClr val="F8F8F8"/>
                </a:solidFill>
              </a:rPr>
              <a:t>відкритті</a:t>
            </a:r>
            <a:r>
              <a:rPr lang="ru-RU" dirty="0">
                <a:solidFill>
                  <a:srgbClr val="F8F8F8"/>
                </a:solidFill>
              </a:rPr>
              <a:t> Нептуна.</a:t>
            </a:r>
          </a:p>
        </p:txBody>
      </p:sp>
      <p:pic>
        <p:nvPicPr>
          <p:cNvPr id="5122" name="Picture 2" descr="http://nostradamustoday.org/uploads/posts/imag2/konjunkcija-neptuna-s-saturnom_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035922" y="1647178"/>
            <a:ext cx="4116349" cy="30872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http://xn----8sbiecm6bhdx8i.xn--p1ai/sites/default/files/neptune_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902104" y="4186604"/>
            <a:ext cx="3289896" cy="26713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7526566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 indent="457200" fontAlgn="base">
              <a:lnSpc>
                <a:spcPct val="100000"/>
              </a:lnSpc>
              <a:spcAft>
                <a:spcPct val="0"/>
              </a:spcAft>
            </a:pPr>
            <a:r>
              <a:rPr lang="uk-UA" b="1" i="1" cap="none" dirty="0">
                <a:solidFill>
                  <a:srgbClr val="0070C0"/>
                </a:solidFill>
                <a:latin typeface="Cambria" pitchFamily="18" charset="0"/>
                <a:ea typeface="Times New Roman" pitchFamily="18" charset="0"/>
                <a:cs typeface="Arial" pitchFamily="34" charset="0"/>
              </a:rPr>
              <a:t>Супутники </a:t>
            </a:r>
            <a:r>
              <a:rPr lang="uk-UA" b="1" i="1" cap="none" dirty="0" smtClean="0">
                <a:solidFill>
                  <a:srgbClr val="0070C0"/>
                </a:solidFill>
                <a:latin typeface="Cambria" pitchFamily="18" charset="0"/>
                <a:ea typeface="Times New Roman" pitchFamily="18" charset="0"/>
                <a:cs typeface="Arial" pitchFamily="34" charset="0"/>
              </a:rPr>
              <a:t>Нептуна:</a:t>
            </a:r>
            <a:r>
              <a:rPr lang="uk-UA" sz="2800" cap="none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uk-UA" sz="2800" cap="none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107502" y="1431985"/>
            <a:ext cx="5398697" cy="4786701"/>
          </a:xfrm>
        </p:spPr>
        <p:txBody>
          <a:bodyPr>
            <a:normAutofit/>
          </a:bodyPr>
          <a:lstStyle/>
          <a:p>
            <a:r>
              <a:rPr lang="ru-RU" sz="3200" dirty="0" err="1">
                <a:solidFill>
                  <a:srgbClr val="F8F8F8"/>
                </a:solidFill>
              </a:rPr>
              <a:t>Сьогодні</a:t>
            </a:r>
            <a:r>
              <a:rPr lang="ru-RU" sz="3200" dirty="0">
                <a:solidFill>
                  <a:srgbClr val="F8F8F8"/>
                </a:solidFill>
              </a:rPr>
              <a:t> </a:t>
            </a:r>
            <a:r>
              <a:rPr lang="ru-RU" sz="3200" dirty="0" err="1">
                <a:solidFill>
                  <a:srgbClr val="F8F8F8"/>
                </a:solidFill>
              </a:rPr>
              <a:t>відомо</a:t>
            </a:r>
            <a:r>
              <a:rPr lang="ru-RU" sz="3200" dirty="0">
                <a:solidFill>
                  <a:srgbClr val="F8F8F8"/>
                </a:solidFill>
              </a:rPr>
              <a:t> 14 </a:t>
            </a:r>
            <a:r>
              <a:rPr lang="ru-RU" sz="3200" b="1" dirty="0" err="1">
                <a:solidFill>
                  <a:srgbClr val="F8F8F8"/>
                </a:solidFill>
              </a:rPr>
              <a:t>супутників</a:t>
            </a:r>
            <a:r>
              <a:rPr lang="ru-RU" sz="3200" b="1" dirty="0">
                <a:solidFill>
                  <a:srgbClr val="F8F8F8"/>
                </a:solidFill>
              </a:rPr>
              <a:t> Нептуна</a:t>
            </a:r>
            <a:r>
              <a:rPr lang="ru-RU" sz="3200" dirty="0">
                <a:solidFill>
                  <a:srgbClr val="F8F8F8"/>
                </a:solidFill>
              </a:rPr>
              <a:t>. </a:t>
            </a:r>
            <a:r>
              <a:rPr lang="ru-RU" sz="3200" dirty="0" err="1">
                <a:solidFill>
                  <a:srgbClr val="F8F8F8"/>
                </a:solidFill>
              </a:rPr>
              <a:t>Найбільший</a:t>
            </a:r>
            <a:r>
              <a:rPr lang="ru-RU" sz="3200" dirty="0">
                <a:solidFill>
                  <a:srgbClr val="F8F8F8"/>
                </a:solidFill>
              </a:rPr>
              <a:t> з них </a:t>
            </a:r>
            <a:r>
              <a:rPr lang="ru-RU" sz="3200" dirty="0" err="1">
                <a:solidFill>
                  <a:srgbClr val="F8F8F8"/>
                </a:solidFill>
              </a:rPr>
              <a:t>важить</a:t>
            </a:r>
            <a:r>
              <a:rPr lang="ru-RU" sz="3200" dirty="0">
                <a:solidFill>
                  <a:srgbClr val="F8F8F8"/>
                </a:solidFill>
              </a:rPr>
              <a:t> </a:t>
            </a:r>
            <a:r>
              <a:rPr lang="ru-RU" sz="3200" dirty="0" err="1">
                <a:solidFill>
                  <a:srgbClr val="F8F8F8"/>
                </a:solidFill>
              </a:rPr>
              <a:t>більше</a:t>
            </a:r>
            <a:r>
              <a:rPr lang="ru-RU" sz="3200" dirty="0">
                <a:solidFill>
                  <a:srgbClr val="F8F8F8"/>
                </a:solidFill>
              </a:rPr>
              <a:t>, </a:t>
            </a:r>
            <a:r>
              <a:rPr lang="ru-RU" sz="3200" dirty="0" err="1">
                <a:solidFill>
                  <a:srgbClr val="F8F8F8"/>
                </a:solidFill>
              </a:rPr>
              <a:t>ніж</a:t>
            </a:r>
            <a:r>
              <a:rPr lang="ru-RU" sz="3200" dirty="0">
                <a:solidFill>
                  <a:srgbClr val="F8F8F8"/>
                </a:solidFill>
              </a:rPr>
              <a:t> 99,5% </a:t>
            </a:r>
            <a:r>
              <a:rPr lang="ru-RU" sz="3200" dirty="0" err="1">
                <a:solidFill>
                  <a:srgbClr val="F8F8F8"/>
                </a:solidFill>
              </a:rPr>
              <a:t>від</a:t>
            </a:r>
            <a:r>
              <a:rPr lang="ru-RU" sz="3200" dirty="0">
                <a:solidFill>
                  <a:srgbClr val="F8F8F8"/>
                </a:solidFill>
              </a:rPr>
              <a:t> </a:t>
            </a:r>
            <a:r>
              <a:rPr lang="ru-RU" sz="3200" dirty="0" err="1">
                <a:solidFill>
                  <a:srgbClr val="F8F8F8"/>
                </a:solidFill>
              </a:rPr>
              <a:t>мас</a:t>
            </a:r>
            <a:r>
              <a:rPr lang="ru-RU" sz="3200" dirty="0">
                <a:solidFill>
                  <a:srgbClr val="F8F8F8"/>
                </a:solidFill>
              </a:rPr>
              <a:t> </a:t>
            </a:r>
            <a:r>
              <a:rPr lang="ru-RU" sz="3200" dirty="0" err="1">
                <a:solidFill>
                  <a:srgbClr val="F8F8F8"/>
                </a:solidFill>
              </a:rPr>
              <a:t>всіх</a:t>
            </a:r>
            <a:r>
              <a:rPr lang="ru-RU" sz="3200" dirty="0">
                <a:solidFill>
                  <a:srgbClr val="F8F8F8"/>
                </a:solidFill>
              </a:rPr>
              <a:t> </a:t>
            </a:r>
            <a:r>
              <a:rPr lang="ru-RU" sz="3200" dirty="0" err="1">
                <a:solidFill>
                  <a:srgbClr val="F8F8F8"/>
                </a:solidFill>
              </a:rPr>
              <a:t>супутників</a:t>
            </a:r>
            <a:r>
              <a:rPr lang="ru-RU" sz="3200" dirty="0">
                <a:solidFill>
                  <a:srgbClr val="F8F8F8"/>
                </a:solidFill>
              </a:rPr>
              <a:t> Нептуна, разом </a:t>
            </a:r>
            <a:r>
              <a:rPr lang="ru-RU" sz="3200" dirty="0" err="1">
                <a:solidFill>
                  <a:srgbClr val="F8F8F8"/>
                </a:solidFill>
              </a:rPr>
              <a:t>узятих</a:t>
            </a:r>
            <a:r>
              <a:rPr lang="ru-RU" sz="3200" dirty="0">
                <a:solidFill>
                  <a:srgbClr val="F8F8F8"/>
                </a:solidFill>
              </a:rPr>
              <a:t>, і </a:t>
            </a:r>
            <a:r>
              <a:rPr lang="ru-RU" sz="3200" dirty="0" err="1">
                <a:solidFill>
                  <a:srgbClr val="F8F8F8"/>
                </a:solidFill>
              </a:rPr>
              <a:t>лише</a:t>
            </a:r>
            <a:r>
              <a:rPr lang="ru-RU" sz="3200" dirty="0">
                <a:solidFill>
                  <a:srgbClr val="F8F8F8"/>
                </a:solidFill>
              </a:rPr>
              <a:t> </a:t>
            </a:r>
            <a:r>
              <a:rPr lang="ru-RU" sz="3200" dirty="0" err="1">
                <a:solidFill>
                  <a:srgbClr val="F8F8F8"/>
                </a:solidFill>
              </a:rPr>
              <a:t>він</a:t>
            </a:r>
            <a:r>
              <a:rPr lang="ru-RU" sz="3200" dirty="0">
                <a:solidFill>
                  <a:srgbClr val="F8F8F8"/>
                </a:solidFill>
              </a:rPr>
              <a:t> </a:t>
            </a:r>
            <a:r>
              <a:rPr lang="ru-RU" sz="3200" dirty="0" err="1">
                <a:solidFill>
                  <a:srgbClr val="F8F8F8"/>
                </a:solidFill>
              </a:rPr>
              <a:t>масивний</a:t>
            </a:r>
            <a:r>
              <a:rPr lang="ru-RU" sz="3200" dirty="0">
                <a:solidFill>
                  <a:srgbClr val="F8F8F8"/>
                </a:solidFill>
              </a:rPr>
              <a:t> </a:t>
            </a:r>
            <a:r>
              <a:rPr lang="ru-RU" sz="3200" dirty="0" err="1">
                <a:solidFill>
                  <a:srgbClr val="F8F8F8"/>
                </a:solidFill>
              </a:rPr>
              <a:t>настільки</a:t>
            </a:r>
            <a:r>
              <a:rPr lang="ru-RU" sz="3200" dirty="0">
                <a:solidFill>
                  <a:srgbClr val="F8F8F8"/>
                </a:solidFill>
              </a:rPr>
              <a:t>, </a:t>
            </a:r>
            <a:r>
              <a:rPr lang="ru-RU" sz="3200" dirty="0" err="1">
                <a:solidFill>
                  <a:srgbClr val="F8F8F8"/>
                </a:solidFill>
              </a:rPr>
              <a:t>аби</a:t>
            </a:r>
            <a:r>
              <a:rPr lang="ru-RU" sz="3200" dirty="0">
                <a:solidFill>
                  <a:srgbClr val="F8F8F8"/>
                </a:solidFill>
              </a:rPr>
              <a:t> стати </a:t>
            </a:r>
            <a:r>
              <a:rPr lang="ru-RU" sz="3200" dirty="0" err="1">
                <a:solidFill>
                  <a:srgbClr val="F8F8F8"/>
                </a:solidFill>
              </a:rPr>
              <a:t>сфероїдальним</a:t>
            </a:r>
            <a:r>
              <a:rPr lang="ru-RU" sz="3200" dirty="0">
                <a:solidFill>
                  <a:srgbClr val="F8F8F8"/>
                </a:solidFill>
              </a:rPr>
              <a:t>.</a:t>
            </a:r>
          </a:p>
        </p:txBody>
      </p:sp>
      <p:pic>
        <p:nvPicPr>
          <p:cNvPr id="6146" name="Picture 2" descr="http://astroinformer.com/e107_images/custom/neptune_moon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3872" y="1574544"/>
            <a:ext cx="5283455" cy="52834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 descr="Велика Британія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90500" cy="95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США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90500" cy="104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149" name="Picture 5" descr="США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90500" cy="104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Чилі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90500" cy="123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151" name="Picture 7" descr="США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90500" cy="104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152" name="Picture 8" descr="Чилі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90500" cy="123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153" name="Picture 9" descr="Чилі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90500" cy="123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154" name="Picture 10" descr="Чилі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90500" cy="123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67852735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59766" y="177777"/>
            <a:ext cx="8610600" cy="1293028"/>
          </a:xfrm>
        </p:spPr>
        <p:txBody>
          <a:bodyPr/>
          <a:lstStyle/>
          <a:p>
            <a:r>
              <a:rPr lang="ru-RU" dirty="0" err="1">
                <a:solidFill>
                  <a:srgbClr val="00B0F0"/>
                </a:solidFill>
              </a:rPr>
              <a:t>Клімат</a:t>
            </a:r>
            <a:r>
              <a:rPr lang="ru-RU" dirty="0">
                <a:solidFill>
                  <a:srgbClr val="00B0F0"/>
                </a:solidFill>
              </a:rPr>
              <a:t/>
            </a:r>
            <a:br>
              <a:rPr lang="ru-RU" dirty="0">
                <a:solidFill>
                  <a:srgbClr val="00B0F0"/>
                </a:solidFill>
              </a:rPr>
            </a:br>
            <a:endParaRPr lang="ru-RU" dirty="0">
              <a:solidFill>
                <a:srgbClr val="00B0F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330460" y="1124884"/>
            <a:ext cx="7861539" cy="6121304"/>
          </a:xfrm>
        </p:spPr>
        <p:txBody>
          <a:bodyPr>
            <a:normAutofit/>
          </a:bodyPr>
          <a:lstStyle/>
          <a:p>
            <a:r>
              <a:rPr lang="ru-RU" dirty="0">
                <a:solidFill>
                  <a:srgbClr val="F8F8F8"/>
                </a:solidFill>
              </a:rPr>
              <a:t>Погода на </a:t>
            </a:r>
            <a:r>
              <a:rPr lang="ru-RU" dirty="0" err="1">
                <a:solidFill>
                  <a:srgbClr val="F8F8F8"/>
                </a:solidFill>
              </a:rPr>
              <a:t>Нептуні</a:t>
            </a:r>
            <a:r>
              <a:rPr lang="ru-RU" dirty="0">
                <a:solidFill>
                  <a:srgbClr val="F8F8F8"/>
                </a:solidFill>
              </a:rPr>
              <a:t> </a:t>
            </a:r>
            <a:r>
              <a:rPr lang="ru-RU" dirty="0" err="1">
                <a:solidFill>
                  <a:srgbClr val="F8F8F8"/>
                </a:solidFill>
              </a:rPr>
              <a:t>характеризується</a:t>
            </a:r>
            <a:r>
              <a:rPr lang="ru-RU" dirty="0">
                <a:solidFill>
                  <a:srgbClr val="F8F8F8"/>
                </a:solidFill>
              </a:rPr>
              <a:t> </a:t>
            </a:r>
            <a:r>
              <a:rPr lang="ru-RU" dirty="0" err="1">
                <a:solidFill>
                  <a:srgbClr val="F8F8F8"/>
                </a:solidFill>
              </a:rPr>
              <a:t>надзвичайно</a:t>
            </a:r>
            <a:r>
              <a:rPr lang="ru-RU" dirty="0">
                <a:solidFill>
                  <a:srgbClr val="F8F8F8"/>
                </a:solidFill>
              </a:rPr>
              <a:t> </a:t>
            </a:r>
            <a:r>
              <a:rPr lang="ru-RU" dirty="0" err="1">
                <a:solidFill>
                  <a:srgbClr val="F8F8F8"/>
                </a:solidFill>
              </a:rPr>
              <a:t>динамічною</a:t>
            </a:r>
            <a:r>
              <a:rPr lang="ru-RU" dirty="0">
                <a:solidFill>
                  <a:srgbClr val="F8F8F8"/>
                </a:solidFill>
              </a:rPr>
              <a:t> системою </a:t>
            </a:r>
            <a:r>
              <a:rPr lang="ru-RU" dirty="0" err="1">
                <a:solidFill>
                  <a:srgbClr val="F8F8F8"/>
                </a:solidFill>
              </a:rPr>
              <a:t>штормів</a:t>
            </a:r>
            <a:r>
              <a:rPr lang="ru-RU" dirty="0">
                <a:solidFill>
                  <a:srgbClr val="F8F8F8"/>
                </a:solidFill>
              </a:rPr>
              <a:t>, з </a:t>
            </a:r>
            <a:r>
              <a:rPr lang="ru-RU" dirty="0" err="1">
                <a:solidFill>
                  <a:srgbClr val="F8F8F8"/>
                </a:solidFill>
              </a:rPr>
              <a:t>вітрами</a:t>
            </a:r>
            <a:r>
              <a:rPr lang="ru-RU" dirty="0">
                <a:solidFill>
                  <a:srgbClr val="F8F8F8"/>
                </a:solidFill>
              </a:rPr>
              <a:t>, </a:t>
            </a:r>
            <a:r>
              <a:rPr lang="ru-RU" dirty="0" err="1">
                <a:solidFill>
                  <a:srgbClr val="F8F8F8"/>
                </a:solidFill>
              </a:rPr>
              <a:t>що</a:t>
            </a:r>
            <a:r>
              <a:rPr lang="ru-RU" dirty="0">
                <a:solidFill>
                  <a:srgbClr val="F8F8F8"/>
                </a:solidFill>
              </a:rPr>
              <a:t> </a:t>
            </a:r>
            <a:r>
              <a:rPr lang="ru-RU" dirty="0" err="1">
                <a:solidFill>
                  <a:srgbClr val="F8F8F8"/>
                </a:solidFill>
              </a:rPr>
              <a:t>досягають</a:t>
            </a:r>
            <a:r>
              <a:rPr lang="ru-RU" dirty="0">
                <a:solidFill>
                  <a:srgbClr val="F8F8F8"/>
                </a:solidFill>
              </a:rPr>
              <a:t> </a:t>
            </a:r>
            <a:r>
              <a:rPr lang="ru-RU" dirty="0" err="1">
                <a:solidFill>
                  <a:srgbClr val="F8F8F8"/>
                </a:solidFill>
              </a:rPr>
              <a:t>майже</a:t>
            </a:r>
            <a:r>
              <a:rPr lang="ru-RU" dirty="0">
                <a:solidFill>
                  <a:srgbClr val="F8F8F8"/>
                </a:solidFill>
              </a:rPr>
              <a:t> </a:t>
            </a:r>
            <a:r>
              <a:rPr lang="ru-RU" dirty="0" err="1">
                <a:solidFill>
                  <a:srgbClr val="F8F8F8"/>
                </a:solidFill>
              </a:rPr>
              <a:t>надзвукових</a:t>
            </a:r>
            <a:r>
              <a:rPr lang="ru-RU" dirty="0">
                <a:solidFill>
                  <a:srgbClr val="F8F8F8"/>
                </a:solidFill>
              </a:rPr>
              <a:t> </a:t>
            </a:r>
            <a:r>
              <a:rPr lang="ru-RU" dirty="0" err="1">
                <a:solidFill>
                  <a:srgbClr val="F8F8F8"/>
                </a:solidFill>
              </a:rPr>
              <a:t>швидкостей</a:t>
            </a:r>
            <a:r>
              <a:rPr lang="ru-RU" dirty="0">
                <a:solidFill>
                  <a:srgbClr val="F8F8F8"/>
                </a:solidFill>
              </a:rPr>
              <a:t> (</a:t>
            </a:r>
            <a:r>
              <a:rPr lang="ru-RU" dirty="0" err="1">
                <a:solidFill>
                  <a:srgbClr val="F8F8F8"/>
                </a:solidFill>
              </a:rPr>
              <a:t>близько</a:t>
            </a:r>
            <a:r>
              <a:rPr lang="ru-RU" dirty="0">
                <a:solidFill>
                  <a:srgbClr val="F8F8F8"/>
                </a:solidFill>
              </a:rPr>
              <a:t> 600 м/с</a:t>
            </a:r>
            <a:r>
              <a:rPr lang="ru-RU" dirty="0" smtClean="0">
                <a:solidFill>
                  <a:srgbClr val="F8F8F8"/>
                </a:solidFill>
              </a:rPr>
              <a:t>). </a:t>
            </a:r>
            <a:r>
              <a:rPr lang="ru-RU" dirty="0" err="1" smtClean="0">
                <a:solidFill>
                  <a:srgbClr val="F8F8F8"/>
                </a:solidFill>
              </a:rPr>
              <a:t>Більшість</a:t>
            </a:r>
            <a:r>
              <a:rPr lang="ru-RU" dirty="0" smtClean="0">
                <a:solidFill>
                  <a:srgbClr val="F8F8F8"/>
                </a:solidFill>
              </a:rPr>
              <a:t> </a:t>
            </a:r>
            <a:r>
              <a:rPr lang="ru-RU" dirty="0" err="1">
                <a:solidFill>
                  <a:srgbClr val="F8F8F8"/>
                </a:solidFill>
              </a:rPr>
              <a:t>вітрів</a:t>
            </a:r>
            <a:r>
              <a:rPr lang="ru-RU" dirty="0">
                <a:solidFill>
                  <a:srgbClr val="F8F8F8"/>
                </a:solidFill>
              </a:rPr>
              <a:t> на </a:t>
            </a:r>
            <a:r>
              <a:rPr lang="ru-RU" dirty="0" err="1">
                <a:solidFill>
                  <a:srgbClr val="F8F8F8"/>
                </a:solidFill>
              </a:rPr>
              <a:t>Нептуні</a:t>
            </a:r>
            <a:r>
              <a:rPr lang="ru-RU" dirty="0">
                <a:solidFill>
                  <a:srgbClr val="F8F8F8"/>
                </a:solidFill>
              </a:rPr>
              <a:t> </a:t>
            </a:r>
            <a:r>
              <a:rPr lang="ru-RU" dirty="0" err="1">
                <a:solidFill>
                  <a:srgbClr val="F8F8F8"/>
                </a:solidFill>
              </a:rPr>
              <a:t>дмуть</a:t>
            </a:r>
            <a:r>
              <a:rPr lang="ru-RU" dirty="0">
                <a:solidFill>
                  <a:srgbClr val="F8F8F8"/>
                </a:solidFill>
              </a:rPr>
              <a:t> у </a:t>
            </a:r>
            <a:r>
              <a:rPr lang="ru-RU" dirty="0" err="1">
                <a:solidFill>
                  <a:srgbClr val="F8F8F8"/>
                </a:solidFill>
              </a:rPr>
              <a:t>напрямку</a:t>
            </a:r>
            <a:r>
              <a:rPr lang="ru-RU" dirty="0">
                <a:solidFill>
                  <a:srgbClr val="F8F8F8"/>
                </a:solidFill>
              </a:rPr>
              <a:t>, </a:t>
            </a:r>
            <a:r>
              <a:rPr lang="ru-RU" dirty="0" err="1">
                <a:solidFill>
                  <a:srgbClr val="F8F8F8"/>
                </a:solidFill>
              </a:rPr>
              <a:t>зворотному</a:t>
            </a:r>
            <a:r>
              <a:rPr lang="ru-RU" dirty="0">
                <a:solidFill>
                  <a:srgbClr val="F8F8F8"/>
                </a:solidFill>
              </a:rPr>
              <a:t> </a:t>
            </a:r>
            <a:r>
              <a:rPr lang="ru-RU" dirty="0" err="1">
                <a:solidFill>
                  <a:srgbClr val="F8F8F8"/>
                </a:solidFill>
              </a:rPr>
              <a:t>обертанню</a:t>
            </a:r>
            <a:r>
              <a:rPr lang="ru-RU" dirty="0">
                <a:solidFill>
                  <a:srgbClr val="F8F8F8"/>
                </a:solidFill>
              </a:rPr>
              <a:t> </a:t>
            </a:r>
            <a:r>
              <a:rPr lang="ru-RU" dirty="0" err="1">
                <a:solidFill>
                  <a:srgbClr val="F8F8F8"/>
                </a:solidFill>
              </a:rPr>
              <a:t>планети</a:t>
            </a:r>
            <a:r>
              <a:rPr lang="ru-RU" dirty="0">
                <a:solidFill>
                  <a:srgbClr val="F8F8F8"/>
                </a:solidFill>
              </a:rPr>
              <a:t> </a:t>
            </a:r>
            <a:r>
              <a:rPr lang="ru-RU" dirty="0" err="1">
                <a:solidFill>
                  <a:srgbClr val="F8F8F8"/>
                </a:solidFill>
              </a:rPr>
              <a:t>навколо</a:t>
            </a:r>
            <a:r>
              <a:rPr lang="ru-RU" dirty="0">
                <a:solidFill>
                  <a:srgbClr val="F8F8F8"/>
                </a:solidFill>
              </a:rPr>
              <a:t> </a:t>
            </a:r>
            <a:r>
              <a:rPr lang="ru-RU" dirty="0" err="1">
                <a:solidFill>
                  <a:srgbClr val="F8F8F8"/>
                </a:solidFill>
              </a:rPr>
              <a:t>своєї</a:t>
            </a:r>
            <a:r>
              <a:rPr lang="ru-RU" dirty="0">
                <a:solidFill>
                  <a:srgbClr val="F8F8F8"/>
                </a:solidFill>
              </a:rPr>
              <a:t> </a:t>
            </a:r>
            <a:r>
              <a:rPr lang="ru-RU" dirty="0" err="1" smtClean="0">
                <a:solidFill>
                  <a:srgbClr val="F8F8F8"/>
                </a:solidFill>
              </a:rPr>
              <a:t>осі</a:t>
            </a:r>
            <a:r>
              <a:rPr lang="ru-RU" dirty="0" smtClean="0">
                <a:solidFill>
                  <a:srgbClr val="F8F8F8"/>
                </a:solidFill>
              </a:rPr>
              <a:t>.</a:t>
            </a:r>
            <a:r>
              <a:rPr lang="ru-RU" dirty="0">
                <a:solidFill>
                  <a:srgbClr val="F8F8F8"/>
                </a:solidFill>
              </a:rPr>
              <a:t> В 2007 </a:t>
            </a:r>
            <a:r>
              <a:rPr lang="ru-RU" dirty="0" err="1">
                <a:solidFill>
                  <a:srgbClr val="F8F8F8"/>
                </a:solidFill>
              </a:rPr>
              <a:t>році</a:t>
            </a:r>
            <a:r>
              <a:rPr lang="ru-RU" dirty="0">
                <a:solidFill>
                  <a:srgbClr val="F8F8F8"/>
                </a:solidFill>
              </a:rPr>
              <a:t> </a:t>
            </a:r>
            <a:r>
              <a:rPr lang="ru-RU" dirty="0" err="1">
                <a:solidFill>
                  <a:srgbClr val="F8F8F8"/>
                </a:solidFill>
              </a:rPr>
              <a:t>було</a:t>
            </a:r>
            <a:r>
              <a:rPr lang="ru-RU" dirty="0">
                <a:solidFill>
                  <a:srgbClr val="F8F8F8"/>
                </a:solidFill>
              </a:rPr>
              <a:t> </a:t>
            </a:r>
            <a:r>
              <a:rPr lang="ru-RU" dirty="0" err="1">
                <a:solidFill>
                  <a:srgbClr val="F8F8F8"/>
                </a:solidFill>
              </a:rPr>
              <a:t>відмічено</a:t>
            </a:r>
            <a:r>
              <a:rPr lang="ru-RU" dirty="0">
                <a:solidFill>
                  <a:srgbClr val="F8F8F8"/>
                </a:solidFill>
              </a:rPr>
              <a:t>, </a:t>
            </a:r>
            <a:r>
              <a:rPr lang="ru-RU" dirty="0" err="1">
                <a:solidFill>
                  <a:srgbClr val="F8F8F8"/>
                </a:solidFill>
              </a:rPr>
              <a:t>що</a:t>
            </a:r>
            <a:r>
              <a:rPr lang="ru-RU" dirty="0">
                <a:solidFill>
                  <a:srgbClr val="F8F8F8"/>
                </a:solidFill>
              </a:rPr>
              <a:t> </a:t>
            </a:r>
            <a:r>
              <a:rPr lang="ru-RU" dirty="0" err="1">
                <a:solidFill>
                  <a:srgbClr val="F8F8F8"/>
                </a:solidFill>
              </a:rPr>
              <a:t>верхня</a:t>
            </a:r>
            <a:r>
              <a:rPr lang="ru-RU" dirty="0">
                <a:solidFill>
                  <a:srgbClr val="F8F8F8"/>
                </a:solidFill>
              </a:rPr>
              <a:t> тропосфера </a:t>
            </a:r>
            <a:r>
              <a:rPr lang="ru-RU" dirty="0" err="1">
                <a:solidFill>
                  <a:srgbClr val="F8F8F8"/>
                </a:solidFill>
              </a:rPr>
              <a:t>південного</a:t>
            </a:r>
            <a:r>
              <a:rPr lang="ru-RU" dirty="0">
                <a:solidFill>
                  <a:srgbClr val="F8F8F8"/>
                </a:solidFill>
              </a:rPr>
              <a:t> полюса Нептуна </a:t>
            </a:r>
            <a:r>
              <a:rPr lang="ru-RU" dirty="0" err="1">
                <a:solidFill>
                  <a:srgbClr val="F8F8F8"/>
                </a:solidFill>
              </a:rPr>
              <a:t>була</a:t>
            </a:r>
            <a:r>
              <a:rPr lang="ru-RU" dirty="0">
                <a:solidFill>
                  <a:srgbClr val="F8F8F8"/>
                </a:solidFill>
              </a:rPr>
              <a:t> на 10 °C </a:t>
            </a:r>
            <a:r>
              <a:rPr lang="ru-RU" dirty="0" err="1">
                <a:solidFill>
                  <a:srgbClr val="F8F8F8"/>
                </a:solidFill>
              </a:rPr>
              <a:t>тепліше</a:t>
            </a:r>
            <a:r>
              <a:rPr lang="ru-RU" dirty="0">
                <a:solidFill>
                  <a:srgbClr val="F8F8F8"/>
                </a:solidFill>
              </a:rPr>
              <a:t>, </a:t>
            </a:r>
            <a:r>
              <a:rPr lang="ru-RU" dirty="0" err="1">
                <a:solidFill>
                  <a:srgbClr val="F8F8F8"/>
                </a:solidFill>
              </a:rPr>
              <a:t>ніж</a:t>
            </a:r>
            <a:r>
              <a:rPr lang="ru-RU" dirty="0">
                <a:solidFill>
                  <a:srgbClr val="F8F8F8"/>
                </a:solidFill>
              </a:rPr>
              <a:t> </a:t>
            </a:r>
            <a:r>
              <a:rPr lang="ru-RU" dirty="0" err="1">
                <a:solidFill>
                  <a:srgbClr val="F8F8F8"/>
                </a:solidFill>
              </a:rPr>
              <a:t>інша</a:t>
            </a:r>
            <a:r>
              <a:rPr lang="ru-RU" dirty="0">
                <a:solidFill>
                  <a:srgbClr val="F8F8F8"/>
                </a:solidFill>
              </a:rPr>
              <a:t> </a:t>
            </a:r>
            <a:r>
              <a:rPr lang="ru-RU" dirty="0" err="1">
                <a:solidFill>
                  <a:srgbClr val="F8F8F8"/>
                </a:solidFill>
              </a:rPr>
              <a:t>частина</a:t>
            </a:r>
            <a:r>
              <a:rPr lang="ru-RU" dirty="0">
                <a:solidFill>
                  <a:srgbClr val="F8F8F8"/>
                </a:solidFill>
              </a:rPr>
              <a:t> Нептуна, де температура в </a:t>
            </a:r>
            <a:r>
              <a:rPr lang="ru-RU" dirty="0" err="1">
                <a:solidFill>
                  <a:srgbClr val="F8F8F8"/>
                </a:solidFill>
              </a:rPr>
              <a:t>середньому</a:t>
            </a:r>
            <a:r>
              <a:rPr lang="ru-RU" dirty="0">
                <a:solidFill>
                  <a:srgbClr val="F8F8F8"/>
                </a:solidFill>
              </a:rPr>
              <a:t> становить −200 °</a:t>
            </a:r>
            <a:r>
              <a:rPr lang="ru-RU" dirty="0" smtClean="0">
                <a:solidFill>
                  <a:srgbClr val="F8F8F8"/>
                </a:solidFill>
              </a:rPr>
              <a:t>C. </a:t>
            </a:r>
            <a:r>
              <a:rPr lang="ru-RU" dirty="0" err="1">
                <a:solidFill>
                  <a:srgbClr val="F8F8F8"/>
                </a:solidFill>
              </a:rPr>
              <a:t>Така</a:t>
            </a:r>
            <a:r>
              <a:rPr lang="ru-RU" dirty="0">
                <a:solidFill>
                  <a:srgbClr val="F8F8F8"/>
                </a:solidFill>
              </a:rPr>
              <a:t> </a:t>
            </a:r>
            <a:r>
              <a:rPr lang="ru-RU" dirty="0" err="1">
                <a:solidFill>
                  <a:srgbClr val="F8F8F8"/>
                </a:solidFill>
              </a:rPr>
              <a:t>різниця</a:t>
            </a:r>
            <a:r>
              <a:rPr lang="ru-RU" dirty="0">
                <a:solidFill>
                  <a:srgbClr val="F8F8F8"/>
                </a:solidFill>
              </a:rPr>
              <a:t> в </a:t>
            </a:r>
            <a:r>
              <a:rPr lang="ru-RU" dirty="0" err="1">
                <a:solidFill>
                  <a:srgbClr val="F8F8F8"/>
                </a:solidFill>
              </a:rPr>
              <a:t>температурі</a:t>
            </a:r>
            <a:r>
              <a:rPr lang="ru-RU" dirty="0">
                <a:solidFill>
                  <a:srgbClr val="F8F8F8"/>
                </a:solidFill>
              </a:rPr>
              <a:t> </a:t>
            </a:r>
            <a:r>
              <a:rPr lang="ru-RU" dirty="0" err="1">
                <a:solidFill>
                  <a:srgbClr val="F8F8F8"/>
                </a:solidFill>
              </a:rPr>
              <a:t>достатня</a:t>
            </a:r>
            <a:r>
              <a:rPr lang="ru-RU" dirty="0">
                <a:solidFill>
                  <a:srgbClr val="F8F8F8"/>
                </a:solidFill>
              </a:rPr>
              <a:t>, </a:t>
            </a:r>
            <a:r>
              <a:rPr lang="ru-RU" dirty="0" err="1">
                <a:solidFill>
                  <a:srgbClr val="F8F8F8"/>
                </a:solidFill>
              </a:rPr>
              <a:t>щоб</a:t>
            </a:r>
            <a:r>
              <a:rPr lang="ru-RU" dirty="0">
                <a:solidFill>
                  <a:srgbClr val="F8F8F8"/>
                </a:solidFill>
              </a:rPr>
              <a:t> метан, </a:t>
            </a:r>
            <a:r>
              <a:rPr lang="ru-RU" dirty="0" err="1">
                <a:solidFill>
                  <a:srgbClr val="F8F8F8"/>
                </a:solidFill>
              </a:rPr>
              <a:t>який</a:t>
            </a:r>
            <a:r>
              <a:rPr lang="ru-RU" dirty="0">
                <a:solidFill>
                  <a:srgbClr val="F8F8F8"/>
                </a:solidFill>
              </a:rPr>
              <a:t> в </a:t>
            </a:r>
            <a:r>
              <a:rPr lang="ru-RU" dirty="0" err="1">
                <a:solidFill>
                  <a:srgbClr val="F8F8F8"/>
                </a:solidFill>
              </a:rPr>
              <a:t>інших</a:t>
            </a:r>
            <a:r>
              <a:rPr lang="ru-RU" dirty="0">
                <a:solidFill>
                  <a:srgbClr val="F8F8F8"/>
                </a:solidFill>
              </a:rPr>
              <a:t> областях </a:t>
            </a:r>
            <a:r>
              <a:rPr lang="ru-RU" dirty="0" err="1">
                <a:solidFill>
                  <a:srgbClr val="F8F8F8"/>
                </a:solidFill>
              </a:rPr>
              <a:t>верхній</a:t>
            </a:r>
            <a:r>
              <a:rPr lang="ru-RU" dirty="0">
                <a:solidFill>
                  <a:srgbClr val="F8F8F8"/>
                </a:solidFill>
              </a:rPr>
              <a:t> </a:t>
            </a:r>
            <a:r>
              <a:rPr lang="ru-RU" dirty="0" err="1">
                <a:solidFill>
                  <a:srgbClr val="F8F8F8"/>
                </a:solidFill>
              </a:rPr>
              <a:t>частині</a:t>
            </a:r>
            <a:r>
              <a:rPr lang="ru-RU" dirty="0">
                <a:solidFill>
                  <a:srgbClr val="F8F8F8"/>
                </a:solidFill>
              </a:rPr>
              <a:t> </a:t>
            </a:r>
            <a:r>
              <a:rPr lang="ru-RU" dirty="0" err="1">
                <a:solidFill>
                  <a:srgbClr val="F8F8F8"/>
                </a:solidFill>
              </a:rPr>
              <a:t>атмосфери</a:t>
            </a:r>
            <a:r>
              <a:rPr lang="ru-RU" dirty="0">
                <a:solidFill>
                  <a:srgbClr val="F8F8F8"/>
                </a:solidFill>
              </a:rPr>
              <a:t> Нептуна </a:t>
            </a:r>
            <a:r>
              <a:rPr lang="ru-RU" dirty="0" err="1">
                <a:solidFill>
                  <a:srgbClr val="F8F8F8"/>
                </a:solidFill>
              </a:rPr>
              <a:t>розташований</a:t>
            </a:r>
            <a:r>
              <a:rPr lang="ru-RU" dirty="0">
                <a:solidFill>
                  <a:srgbClr val="F8F8F8"/>
                </a:solidFill>
              </a:rPr>
              <a:t> в </a:t>
            </a:r>
            <a:r>
              <a:rPr lang="ru-RU" dirty="0" err="1">
                <a:solidFill>
                  <a:srgbClr val="F8F8F8"/>
                </a:solidFill>
              </a:rPr>
              <a:t>замороженому</a:t>
            </a:r>
            <a:r>
              <a:rPr lang="ru-RU" dirty="0">
                <a:solidFill>
                  <a:srgbClr val="F8F8F8"/>
                </a:solidFill>
              </a:rPr>
              <a:t> </a:t>
            </a:r>
            <a:r>
              <a:rPr lang="ru-RU" dirty="0" err="1">
                <a:solidFill>
                  <a:srgbClr val="F8F8F8"/>
                </a:solidFill>
              </a:rPr>
              <a:t>вигляді</a:t>
            </a:r>
            <a:r>
              <a:rPr lang="ru-RU" dirty="0">
                <a:solidFill>
                  <a:srgbClr val="F8F8F8"/>
                </a:solidFill>
              </a:rPr>
              <a:t>, </a:t>
            </a:r>
            <a:r>
              <a:rPr lang="ru-RU" dirty="0" err="1">
                <a:solidFill>
                  <a:srgbClr val="F8F8F8"/>
                </a:solidFill>
              </a:rPr>
              <a:t>просочувався</a:t>
            </a:r>
            <a:r>
              <a:rPr lang="ru-RU" dirty="0">
                <a:solidFill>
                  <a:srgbClr val="F8F8F8"/>
                </a:solidFill>
              </a:rPr>
              <a:t> в космос на </a:t>
            </a:r>
            <a:r>
              <a:rPr lang="ru-RU" dirty="0" err="1">
                <a:solidFill>
                  <a:srgbClr val="F8F8F8"/>
                </a:solidFill>
              </a:rPr>
              <a:t>південному</a:t>
            </a:r>
            <a:r>
              <a:rPr lang="ru-RU" dirty="0">
                <a:solidFill>
                  <a:srgbClr val="F8F8F8"/>
                </a:solidFill>
              </a:rPr>
              <a:t> </a:t>
            </a:r>
            <a:r>
              <a:rPr lang="ru-RU" dirty="0" err="1">
                <a:solidFill>
                  <a:srgbClr val="F8F8F8"/>
                </a:solidFill>
              </a:rPr>
              <a:t>полюсі</a:t>
            </a:r>
            <a:r>
              <a:rPr lang="ru-RU" dirty="0">
                <a:solidFill>
                  <a:srgbClr val="F8F8F8"/>
                </a:solidFill>
              </a:rPr>
              <a:t>. </a:t>
            </a:r>
            <a:r>
              <a:rPr lang="ru-RU" dirty="0" err="1">
                <a:solidFill>
                  <a:srgbClr val="F8F8F8"/>
                </a:solidFill>
              </a:rPr>
              <a:t>Ця</a:t>
            </a:r>
            <a:r>
              <a:rPr lang="ru-RU" dirty="0">
                <a:solidFill>
                  <a:srgbClr val="F8F8F8"/>
                </a:solidFill>
              </a:rPr>
              <a:t> «</a:t>
            </a:r>
            <a:r>
              <a:rPr lang="ru-RU" dirty="0" err="1">
                <a:solidFill>
                  <a:srgbClr val="F8F8F8"/>
                </a:solidFill>
              </a:rPr>
              <a:t>гаряча</a:t>
            </a:r>
            <a:r>
              <a:rPr lang="ru-RU" dirty="0">
                <a:solidFill>
                  <a:srgbClr val="F8F8F8"/>
                </a:solidFill>
              </a:rPr>
              <a:t> точка» — </a:t>
            </a:r>
            <a:r>
              <a:rPr lang="ru-RU" dirty="0" err="1">
                <a:solidFill>
                  <a:srgbClr val="F8F8F8"/>
                </a:solidFill>
              </a:rPr>
              <a:t>наслідок</a:t>
            </a:r>
            <a:r>
              <a:rPr lang="ru-RU" dirty="0">
                <a:solidFill>
                  <a:srgbClr val="F8F8F8"/>
                </a:solidFill>
              </a:rPr>
              <a:t> </a:t>
            </a:r>
            <a:r>
              <a:rPr lang="ru-RU" dirty="0" err="1">
                <a:solidFill>
                  <a:srgbClr val="F8F8F8"/>
                </a:solidFill>
              </a:rPr>
              <a:t>осьового</a:t>
            </a:r>
            <a:r>
              <a:rPr lang="ru-RU" dirty="0">
                <a:solidFill>
                  <a:srgbClr val="F8F8F8"/>
                </a:solidFill>
              </a:rPr>
              <a:t> </a:t>
            </a:r>
            <a:r>
              <a:rPr lang="ru-RU" dirty="0" err="1">
                <a:solidFill>
                  <a:srgbClr val="F8F8F8"/>
                </a:solidFill>
              </a:rPr>
              <a:t>нахилу</a:t>
            </a:r>
            <a:r>
              <a:rPr lang="ru-RU" dirty="0">
                <a:solidFill>
                  <a:srgbClr val="F8F8F8"/>
                </a:solidFill>
              </a:rPr>
              <a:t> Нептуна, </a:t>
            </a:r>
            <a:r>
              <a:rPr lang="ru-RU" dirty="0" err="1">
                <a:solidFill>
                  <a:srgbClr val="F8F8F8"/>
                </a:solidFill>
              </a:rPr>
              <a:t>південний</a:t>
            </a:r>
            <a:r>
              <a:rPr lang="ru-RU" dirty="0">
                <a:solidFill>
                  <a:srgbClr val="F8F8F8"/>
                </a:solidFill>
              </a:rPr>
              <a:t> полюс </a:t>
            </a:r>
            <a:r>
              <a:rPr lang="ru-RU" dirty="0" err="1">
                <a:solidFill>
                  <a:srgbClr val="F8F8F8"/>
                </a:solidFill>
              </a:rPr>
              <a:t>якого</a:t>
            </a:r>
            <a:r>
              <a:rPr lang="ru-RU" dirty="0">
                <a:solidFill>
                  <a:srgbClr val="F8F8F8"/>
                </a:solidFill>
              </a:rPr>
              <a:t> </a:t>
            </a:r>
            <a:r>
              <a:rPr lang="ru-RU" dirty="0" err="1">
                <a:solidFill>
                  <a:srgbClr val="F8F8F8"/>
                </a:solidFill>
              </a:rPr>
              <a:t>вже</a:t>
            </a:r>
            <a:r>
              <a:rPr lang="ru-RU" dirty="0">
                <a:solidFill>
                  <a:srgbClr val="F8F8F8"/>
                </a:solidFill>
              </a:rPr>
              <a:t> </a:t>
            </a:r>
            <a:r>
              <a:rPr lang="ru-RU" dirty="0" err="1">
                <a:solidFill>
                  <a:srgbClr val="F8F8F8"/>
                </a:solidFill>
              </a:rPr>
              <a:t>чверть</a:t>
            </a:r>
            <a:r>
              <a:rPr lang="ru-RU" dirty="0">
                <a:solidFill>
                  <a:srgbClr val="F8F8F8"/>
                </a:solidFill>
              </a:rPr>
              <a:t> </a:t>
            </a:r>
            <a:r>
              <a:rPr lang="ru-RU" dirty="0" err="1">
                <a:solidFill>
                  <a:srgbClr val="F8F8F8"/>
                </a:solidFill>
              </a:rPr>
              <a:t>нептуніанского</a:t>
            </a:r>
            <a:r>
              <a:rPr lang="ru-RU" dirty="0">
                <a:solidFill>
                  <a:srgbClr val="F8F8F8"/>
                </a:solidFill>
              </a:rPr>
              <a:t> року, </a:t>
            </a:r>
            <a:r>
              <a:rPr lang="ru-RU" dirty="0" err="1">
                <a:solidFill>
                  <a:srgbClr val="F8F8F8"/>
                </a:solidFill>
              </a:rPr>
              <a:t>тобто</a:t>
            </a:r>
            <a:r>
              <a:rPr lang="ru-RU" dirty="0">
                <a:solidFill>
                  <a:srgbClr val="F8F8F8"/>
                </a:solidFill>
              </a:rPr>
              <a:t> </a:t>
            </a:r>
            <a:r>
              <a:rPr lang="ru-RU" dirty="0" err="1">
                <a:solidFill>
                  <a:srgbClr val="F8F8F8"/>
                </a:solidFill>
              </a:rPr>
              <a:t>приблизно</a:t>
            </a:r>
            <a:r>
              <a:rPr lang="ru-RU" dirty="0">
                <a:solidFill>
                  <a:srgbClr val="F8F8F8"/>
                </a:solidFill>
              </a:rPr>
              <a:t> 40 </a:t>
            </a:r>
            <a:r>
              <a:rPr lang="ru-RU" dirty="0" err="1">
                <a:solidFill>
                  <a:srgbClr val="F8F8F8"/>
                </a:solidFill>
              </a:rPr>
              <a:t>земних</a:t>
            </a:r>
            <a:r>
              <a:rPr lang="ru-RU" dirty="0">
                <a:solidFill>
                  <a:srgbClr val="F8F8F8"/>
                </a:solidFill>
              </a:rPr>
              <a:t> </a:t>
            </a:r>
            <a:r>
              <a:rPr lang="ru-RU" dirty="0" err="1">
                <a:solidFill>
                  <a:srgbClr val="F8F8F8"/>
                </a:solidFill>
              </a:rPr>
              <a:t>років</a:t>
            </a:r>
            <a:r>
              <a:rPr lang="ru-RU" dirty="0">
                <a:solidFill>
                  <a:srgbClr val="F8F8F8"/>
                </a:solidFill>
              </a:rPr>
              <a:t>, </a:t>
            </a:r>
            <a:r>
              <a:rPr lang="ru-RU" dirty="0" err="1">
                <a:solidFill>
                  <a:srgbClr val="F8F8F8"/>
                </a:solidFill>
              </a:rPr>
              <a:t>звернений</a:t>
            </a:r>
            <a:r>
              <a:rPr lang="ru-RU" dirty="0">
                <a:solidFill>
                  <a:srgbClr val="F8F8F8"/>
                </a:solidFill>
              </a:rPr>
              <a:t> до </a:t>
            </a:r>
            <a:r>
              <a:rPr lang="ru-RU" dirty="0" err="1" smtClean="0">
                <a:solidFill>
                  <a:srgbClr val="F8F8F8"/>
                </a:solidFill>
              </a:rPr>
              <a:t>Сонця</a:t>
            </a:r>
            <a:r>
              <a:rPr lang="ru-RU" dirty="0" smtClean="0">
                <a:solidFill>
                  <a:srgbClr val="F8F8F8"/>
                </a:solidFill>
              </a:rPr>
              <a:t>. </a:t>
            </a:r>
            <a:endParaRPr lang="ru-RU" dirty="0">
              <a:solidFill>
                <a:srgbClr val="F8F8F8"/>
              </a:solidFill>
            </a:endParaRPr>
          </a:p>
        </p:txBody>
      </p:sp>
      <p:pic>
        <p:nvPicPr>
          <p:cNvPr id="8194" name="Picture 2" descr="http://ukhtoma.ru/muv/32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5314" y="365096"/>
            <a:ext cx="2867025" cy="2867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http://www.walkinspace.ru/_si/0/00832376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3826" y="3623095"/>
            <a:ext cx="4468680" cy="25620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4283210183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625556" y="-61821"/>
            <a:ext cx="8203721" cy="1816954"/>
          </a:xfrm>
        </p:spPr>
        <p:txBody>
          <a:bodyPr>
            <a:normAutofit/>
          </a:bodyPr>
          <a:lstStyle/>
          <a:p>
            <a:pPr lvl="0"/>
            <a:r>
              <a:rPr lang="uk-UA" sz="4000" b="1" i="1" cap="none" dirty="0">
                <a:solidFill>
                  <a:srgbClr val="0070C0"/>
                </a:solidFill>
                <a:latin typeface="Cambria" pitchFamily="18" charset="0"/>
                <a:ea typeface="Times New Roman" pitchFamily="18" charset="0"/>
                <a:cs typeface="Arial" pitchFamily="34" charset="0"/>
              </a:rPr>
              <a:t>Велика Темна Пляма</a:t>
            </a:r>
            <a:r>
              <a:rPr lang="uk-UA" cap="none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uk-UA" cap="none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</a:b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256450" y="1259457"/>
            <a:ext cx="6903476" cy="541686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lvl="0" indent="4572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uk-UA" b="0" i="0" u="none" strike="noStrike" cap="none" normalizeH="0" baseline="0" dirty="0" smtClean="0">
                <a:ln>
                  <a:noFill/>
                </a:ln>
                <a:solidFill>
                  <a:srgbClr val="F8F8F8"/>
                </a:solidFill>
                <a:effectLst/>
                <a:ea typeface="Times New Roman" pitchFamily="18" charset="0"/>
                <a:cs typeface="Arial" pitchFamily="34" charset="0"/>
              </a:rPr>
              <a:t>Після прольоту "Вояджера-2" у 1989 році повз планету, найбільш відомою деталлю на Нептуні стала Велика Темна Пляма в південній півкулі( в діаметрі приблизно рівна Землі). Вітри Нептуна несли Велику Темну Пляму на захід зі швидкістю 300 метрів у секунду. "Вояджер-2" також побачив меншу темну пляму в південній півкулі і невеличку непостійну білу хмару. Вона могла бути потоком, що відходить від нижніх прошарків атмосфери до верхніх, але справжня природа його залишається поки таємницею.</a:t>
            </a:r>
            <a:endParaRPr kumimoji="0" lang="uk-UA" b="0" i="0" u="none" strike="noStrike" cap="none" normalizeH="0" baseline="0" dirty="0" smtClean="0">
              <a:ln>
                <a:noFill/>
              </a:ln>
              <a:solidFill>
                <a:srgbClr val="F8F8F8"/>
              </a:solidFill>
              <a:effectLst/>
              <a:cs typeface="Arial" pitchFamily="34" charset="0"/>
            </a:endParaRPr>
          </a:p>
          <a:p>
            <a:pPr lvl="0" indent="4572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uk-UA" b="0" i="0" u="none" strike="noStrike" cap="none" normalizeH="0" baseline="0" dirty="0" smtClean="0">
                <a:ln>
                  <a:noFill/>
                </a:ln>
                <a:solidFill>
                  <a:srgbClr val="F8F8F8"/>
                </a:solidFill>
                <a:effectLst/>
                <a:ea typeface="Times New Roman" pitchFamily="18" charset="0"/>
                <a:cs typeface="Arial" pitchFamily="34" charset="0"/>
              </a:rPr>
              <a:t>Цікаво, що спостереження в 1994 році показали, що Велика Темна Пляма зникла. Вона або просто розсіялася, або до певного часу її закрили інші частини атмосфери. Через декілька місяців було виявлено нову темну Пляму в північній півкулі Нептуна. Це вказує на те, що атмосфера Нептуна змінюється швидко, можливо через легкі зміни в температурах верхніх і нижніх хмар. </a:t>
            </a:r>
            <a:endParaRPr kumimoji="0" lang="uk-UA" b="0" i="0" u="none" strike="noStrike" cap="none" normalizeH="0" baseline="0" dirty="0" smtClean="0">
              <a:ln>
                <a:noFill/>
              </a:ln>
              <a:solidFill>
                <a:srgbClr val="F8F8F8"/>
              </a:solidFill>
              <a:effectLst/>
              <a:cs typeface="Arial" pitchFamily="34" charset="0"/>
            </a:endParaRPr>
          </a:p>
          <a:p>
            <a:pPr lvl="0" indent="457200" fontAlgn="base">
              <a:spcBef>
                <a:spcPct val="0"/>
              </a:spcBef>
              <a:spcAft>
                <a:spcPct val="0"/>
              </a:spcAft>
            </a:pPr>
            <a:endParaRPr kumimoji="0" lang="uk-UA" sz="4000" b="0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9220" name="Picture 4" descr="http://www.walkinspace.ru/_si/0/0083237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581844" y="847195"/>
            <a:ext cx="3426125" cy="1964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9222" name="Picture 6" descr="http://space.vn.ua/son_sys/imag/nept0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552317" y="2811247"/>
            <a:ext cx="2639683" cy="320721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9224" name="Picture 8" descr="http://upload.wikimedia.org/wikipedia/commons/thumb/8/8c/Neptune_storms.jpg/200px-Neptune_storms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63094" y="3650785"/>
            <a:ext cx="3431813" cy="3157268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05823122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92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2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2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92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92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92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699349" y="245925"/>
            <a:ext cx="8610600" cy="1293028"/>
          </a:xfrm>
        </p:spPr>
        <p:txBody>
          <a:bodyPr/>
          <a:lstStyle/>
          <a:p>
            <a:r>
              <a:rPr lang="ru-RU" dirty="0">
                <a:solidFill>
                  <a:srgbClr val="00B0F0"/>
                </a:solidFill>
              </a:rPr>
              <a:t>Атмосфера</a:t>
            </a:r>
            <a:br>
              <a:rPr lang="ru-RU" dirty="0">
                <a:solidFill>
                  <a:srgbClr val="00B0F0"/>
                </a:solidFill>
              </a:rPr>
            </a:br>
            <a:endParaRPr lang="ru-RU" dirty="0">
              <a:solidFill>
                <a:srgbClr val="00B0F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5800" y="1052423"/>
            <a:ext cx="6577642" cy="5607169"/>
          </a:xfrm>
        </p:spPr>
        <p:txBody>
          <a:bodyPr>
            <a:normAutofit lnSpcReduction="10000"/>
          </a:bodyPr>
          <a:lstStyle/>
          <a:p>
            <a:r>
              <a:rPr lang="ru-RU" dirty="0">
                <a:solidFill>
                  <a:srgbClr val="F8F8F8"/>
                </a:solidFill>
              </a:rPr>
              <a:t>Атмосфера Нептуна </a:t>
            </a:r>
            <a:r>
              <a:rPr lang="ru-RU" dirty="0" err="1">
                <a:solidFill>
                  <a:srgbClr val="F8F8F8"/>
                </a:solidFill>
              </a:rPr>
              <a:t>складається</a:t>
            </a:r>
            <a:r>
              <a:rPr lang="ru-RU" dirty="0">
                <a:solidFill>
                  <a:srgbClr val="F8F8F8"/>
                </a:solidFill>
              </a:rPr>
              <a:t> з </a:t>
            </a:r>
            <a:r>
              <a:rPr lang="ru-RU" dirty="0" err="1">
                <a:solidFill>
                  <a:srgbClr val="F8F8F8"/>
                </a:solidFill>
              </a:rPr>
              <a:t>водню</a:t>
            </a:r>
            <a:r>
              <a:rPr lang="ru-RU" dirty="0">
                <a:solidFill>
                  <a:srgbClr val="F8F8F8"/>
                </a:solidFill>
              </a:rPr>
              <a:t> (</a:t>
            </a:r>
            <a:r>
              <a:rPr lang="ru-RU" dirty="0" err="1">
                <a:solidFill>
                  <a:srgbClr val="F8F8F8"/>
                </a:solidFill>
              </a:rPr>
              <a:t>приблизно</a:t>
            </a:r>
            <a:r>
              <a:rPr lang="ru-RU" dirty="0">
                <a:solidFill>
                  <a:srgbClr val="F8F8F8"/>
                </a:solidFill>
              </a:rPr>
              <a:t> 67%), </a:t>
            </a:r>
            <a:r>
              <a:rPr lang="ru-RU" dirty="0" err="1">
                <a:solidFill>
                  <a:srgbClr val="F8F8F8"/>
                </a:solidFill>
              </a:rPr>
              <a:t>гелію</a:t>
            </a:r>
            <a:r>
              <a:rPr lang="ru-RU" dirty="0">
                <a:solidFill>
                  <a:srgbClr val="F8F8F8"/>
                </a:solidFill>
              </a:rPr>
              <a:t> (31%) і метану (</a:t>
            </a:r>
            <a:r>
              <a:rPr lang="ru-RU" dirty="0" smtClean="0">
                <a:solidFill>
                  <a:srgbClr val="F8F8F8"/>
                </a:solidFill>
              </a:rPr>
              <a:t>2%).</a:t>
            </a:r>
            <a:r>
              <a:rPr lang="ru-RU" dirty="0" err="1" smtClean="0">
                <a:solidFill>
                  <a:srgbClr val="F8F8F8"/>
                </a:solidFill>
              </a:rPr>
              <a:t>Основний</a:t>
            </a:r>
            <a:r>
              <a:rPr lang="ru-RU" dirty="0" smtClean="0">
                <a:solidFill>
                  <a:srgbClr val="F8F8F8"/>
                </a:solidFill>
              </a:rPr>
              <a:t> </a:t>
            </a:r>
            <a:r>
              <a:rPr lang="ru-RU" dirty="0">
                <a:solidFill>
                  <a:srgbClr val="F8F8F8"/>
                </a:solidFill>
              </a:rPr>
              <a:t>шар </a:t>
            </a:r>
            <a:r>
              <a:rPr lang="ru-RU" dirty="0" err="1">
                <a:solidFill>
                  <a:srgbClr val="F8F8F8"/>
                </a:solidFill>
              </a:rPr>
              <a:t>хмар</a:t>
            </a:r>
            <a:r>
              <a:rPr lang="ru-RU" dirty="0">
                <a:solidFill>
                  <a:srgbClr val="F8F8F8"/>
                </a:solidFill>
              </a:rPr>
              <a:t> </a:t>
            </a:r>
            <a:r>
              <a:rPr lang="ru-RU" dirty="0" err="1">
                <a:solidFill>
                  <a:srgbClr val="F8F8F8"/>
                </a:solidFill>
              </a:rPr>
              <a:t>розташовано</a:t>
            </a:r>
            <a:r>
              <a:rPr lang="ru-RU" dirty="0">
                <a:solidFill>
                  <a:srgbClr val="F8F8F8"/>
                </a:solidFill>
              </a:rPr>
              <a:t> на </a:t>
            </a:r>
            <a:r>
              <a:rPr lang="ru-RU" dirty="0" err="1">
                <a:solidFill>
                  <a:srgbClr val="F8F8F8"/>
                </a:solidFill>
              </a:rPr>
              <a:t>рівні</a:t>
            </a:r>
            <a:r>
              <a:rPr lang="ru-RU" dirty="0">
                <a:solidFill>
                  <a:srgbClr val="F8F8F8"/>
                </a:solidFill>
              </a:rPr>
              <a:t> </a:t>
            </a:r>
            <a:r>
              <a:rPr lang="ru-RU" dirty="0" err="1">
                <a:solidFill>
                  <a:srgbClr val="F8F8F8"/>
                </a:solidFill>
              </a:rPr>
              <a:t>тиску</a:t>
            </a:r>
            <a:r>
              <a:rPr lang="ru-RU" dirty="0">
                <a:solidFill>
                  <a:srgbClr val="F8F8F8"/>
                </a:solidFill>
              </a:rPr>
              <a:t> </a:t>
            </a:r>
            <a:r>
              <a:rPr lang="ru-RU" dirty="0" err="1">
                <a:solidFill>
                  <a:srgbClr val="F8F8F8"/>
                </a:solidFill>
              </a:rPr>
              <a:t>близько</a:t>
            </a:r>
            <a:r>
              <a:rPr lang="ru-RU" dirty="0">
                <a:solidFill>
                  <a:srgbClr val="F8F8F8"/>
                </a:solidFill>
              </a:rPr>
              <a:t> 3 атмосфер, </a:t>
            </a:r>
            <a:r>
              <a:rPr lang="ru-RU" dirty="0" err="1">
                <a:solidFill>
                  <a:srgbClr val="F8F8F8"/>
                </a:solidFill>
              </a:rPr>
              <a:t>він</a:t>
            </a:r>
            <a:r>
              <a:rPr lang="ru-RU" dirty="0">
                <a:solidFill>
                  <a:srgbClr val="F8F8F8"/>
                </a:solidFill>
              </a:rPr>
              <a:t> </a:t>
            </a:r>
            <a:r>
              <a:rPr lang="ru-RU" dirty="0" err="1">
                <a:solidFill>
                  <a:srgbClr val="F8F8F8"/>
                </a:solidFill>
              </a:rPr>
              <a:t>складається</a:t>
            </a:r>
            <a:r>
              <a:rPr lang="ru-RU" dirty="0">
                <a:solidFill>
                  <a:srgbClr val="F8F8F8"/>
                </a:solidFill>
              </a:rPr>
              <a:t> з замерзлого </a:t>
            </a:r>
            <a:r>
              <a:rPr lang="ru-RU" dirty="0" err="1" smtClean="0">
                <a:solidFill>
                  <a:srgbClr val="F8F8F8"/>
                </a:solidFill>
              </a:rPr>
              <a:t>сірководню</a:t>
            </a:r>
            <a:r>
              <a:rPr lang="en-US" dirty="0" smtClean="0">
                <a:solidFill>
                  <a:srgbClr val="F8F8F8"/>
                </a:solidFill>
              </a:rPr>
              <a:t>, </a:t>
            </a:r>
            <a:r>
              <a:rPr lang="ru-RU" dirty="0" err="1">
                <a:solidFill>
                  <a:srgbClr val="F8F8F8"/>
                </a:solidFill>
              </a:rPr>
              <a:t>можливо</a:t>
            </a:r>
            <a:r>
              <a:rPr lang="ru-RU" dirty="0">
                <a:solidFill>
                  <a:srgbClr val="F8F8F8"/>
                </a:solidFill>
              </a:rPr>
              <a:t>, </a:t>
            </a:r>
            <a:r>
              <a:rPr lang="ru-RU" dirty="0" err="1">
                <a:solidFill>
                  <a:srgbClr val="F8F8F8"/>
                </a:solidFill>
              </a:rPr>
              <a:t>із</a:t>
            </a:r>
            <a:r>
              <a:rPr lang="ru-RU" dirty="0">
                <a:solidFill>
                  <a:srgbClr val="F8F8F8"/>
                </a:solidFill>
              </a:rPr>
              <a:t> невеликою </a:t>
            </a:r>
            <a:r>
              <a:rPr lang="ru-RU" dirty="0" err="1">
                <a:solidFill>
                  <a:srgbClr val="F8F8F8"/>
                </a:solidFill>
              </a:rPr>
              <a:t>домішкою</a:t>
            </a:r>
            <a:r>
              <a:rPr lang="ru-RU" dirty="0">
                <a:solidFill>
                  <a:srgbClr val="F8F8F8"/>
                </a:solidFill>
              </a:rPr>
              <a:t> </a:t>
            </a:r>
            <a:r>
              <a:rPr lang="ru-RU" dirty="0" err="1" smtClean="0">
                <a:solidFill>
                  <a:srgbClr val="F8F8F8"/>
                </a:solidFill>
              </a:rPr>
              <a:t>аміаку</a:t>
            </a:r>
            <a:r>
              <a:rPr lang="en-US" dirty="0" smtClean="0">
                <a:solidFill>
                  <a:srgbClr val="F8F8F8"/>
                </a:solidFill>
              </a:rPr>
              <a:t>. </a:t>
            </a:r>
            <a:r>
              <a:rPr lang="ru-RU" dirty="0">
                <a:solidFill>
                  <a:srgbClr val="F8F8F8"/>
                </a:solidFill>
              </a:rPr>
              <a:t>Температура в </a:t>
            </a:r>
            <a:r>
              <a:rPr lang="ru-RU" dirty="0" err="1">
                <a:solidFill>
                  <a:srgbClr val="F8F8F8"/>
                </a:solidFill>
              </a:rPr>
              <a:t>цій</a:t>
            </a:r>
            <a:r>
              <a:rPr lang="ru-RU" dirty="0">
                <a:solidFill>
                  <a:srgbClr val="F8F8F8"/>
                </a:solidFill>
              </a:rPr>
              <a:t> </a:t>
            </a:r>
            <a:r>
              <a:rPr lang="ru-RU" dirty="0" err="1">
                <a:solidFill>
                  <a:srgbClr val="F8F8F8"/>
                </a:solidFill>
              </a:rPr>
              <a:t>області</a:t>
            </a:r>
            <a:r>
              <a:rPr lang="ru-RU" dirty="0">
                <a:solidFill>
                  <a:srgbClr val="F8F8F8"/>
                </a:solidFill>
              </a:rPr>
              <a:t> становить </a:t>
            </a:r>
            <a:r>
              <a:rPr lang="ru-RU" dirty="0" err="1">
                <a:solidFill>
                  <a:srgbClr val="F8F8F8"/>
                </a:solidFill>
              </a:rPr>
              <a:t>близько</a:t>
            </a:r>
            <a:r>
              <a:rPr lang="ru-RU" dirty="0">
                <a:solidFill>
                  <a:srgbClr val="F8F8F8"/>
                </a:solidFill>
              </a:rPr>
              <a:t> 100 К (-173 °</a:t>
            </a:r>
            <a:r>
              <a:rPr lang="en-US" dirty="0">
                <a:solidFill>
                  <a:srgbClr val="F8F8F8"/>
                </a:solidFill>
              </a:rPr>
              <a:t>C). </a:t>
            </a:r>
            <a:r>
              <a:rPr lang="ru-RU" dirty="0" err="1">
                <a:solidFill>
                  <a:srgbClr val="F8F8F8"/>
                </a:solidFill>
              </a:rPr>
              <a:t>Вище</a:t>
            </a:r>
            <a:r>
              <a:rPr lang="ru-RU" dirty="0">
                <a:solidFill>
                  <a:srgbClr val="F8F8F8"/>
                </a:solidFill>
              </a:rPr>
              <a:t> основного шару, у </a:t>
            </a:r>
            <a:r>
              <a:rPr lang="ru-RU" dirty="0" err="1">
                <a:solidFill>
                  <a:srgbClr val="F8F8F8"/>
                </a:solidFill>
              </a:rPr>
              <a:t>холодній</a:t>
            </a:r>
            <a:r>
              <a:rPr lang="ru-RU" dirty="0">
                <a:solidFill>
                  <a:srgbClr val="F8F8F8"/>
                </a:solidFill>
              </a:rPr>
              <a:t> </a:t>
            </a:r>
            <a:r>
              <a:rPr lang="ru-RU" dirty="0" err="1">
                <a:solidFill>
                  <a:srgbClr val="F8F8F8"/>
                </a:solidFill>
              </a:rPr>
              <a:t>прозорій</a:t>
            </a:r>
            <a:r>
              <a:rPr lang="ru-RU" dirty="0">
                <a:solidFill>
                  <a:srgbClr val="F8F8F8"/>
                </a:solidFill>
              </a:rPr>
              <a:t> </a:t>
            </a:r>
            <a:r>
              <a:rPr lang="ru-RU" dirty="0" err="1">
                <a:solidFill>
                  <a:srgbClr val="F8F8F8"/>
                </a:solidFill>
              </a:rPr>
              <a:t>атмосфері</a:t>
            </a:r>
            <a:r>
              <a:rPr lang="ru-RU" dirty="0">
                <a:solidFill>
                  <a:srgbClr val="F8F8F8"/>
                </a:solidFill>
              </a:rPr>
              <a:t> </a:t>
            </a:r>
            <a:r>
              <a:rPr lang="ru-RU" dirty="0" err="1">
                <a:solidFill>
                  <a:srgbClr val="F8F8F8"/>
                </a:solidFill>
              </a:rPr>
              <a:t>конденсуються</a:t>
            </a:r>
            <a:r>
              <a:rPr lang="ru-RU" dirty="0">
                <a:solidFill>
                  <a:srgbClr val="F8F8F8"/>
                </a:solidFill>
              </a:rPr>
              <a:t> </a:t>
            </a:r>
            <a:r>
              <a:rPr lang="ru-RU" dirty="0" err="1">
                <a:solidFill>
                  <a:srgbClr val="F8F8F8"/>
                </a:solidFill>
              </a:rPr>
              <a:t>рідкісні</a:t>
            </a:r>
            <a:r>
              <a:rPr lang="ru-RU" dirty="0">
                <a:solidFill>
                  <a:srgbClr val="F8F8F8"/>
                </a:solidFill>
              </a:rPr>
              <a:t> </a:t>
            </a:r>
            <a:r>
              <a:rPr lang="ru-RU" dirty="0" err="1">
                <a:solidFill>
                  <a:srgbClr val="F8F8F8"/>
                </a:solidFill>
              </a:rPr>
              <a:t>білі</a:t>
            </a:r>
            <a:r>
              <a:rPr lang="ru-RU" dirty="0">
                <a:solidFill>
                  <a:srgbClr val="F8F8F8"/>
                </a:solidFill>
              </a:rPr>
              <a:t> хмари замерзлого </a:t>
            </a:r>
            <a:r>
              <a:rPr lang="ru-RU" dirty="0" smtClean="0">
                <a:solidFill>
                  <a:srgbClr val="F8F8F8"/>
                </a:solidFill>
              </a:rPr>
              <a:t>метану</a:t>
            </a:r>
            <a:r>
              <a:rPr lang="en-US" dirty="0" smtClean="0">
                <a:solidFill>
                  <a:srgbClr val="F8F8F8"/>
                </a:solidFill>
              </a:rPr>
              <a:t>. </a:t>
            </a:r>
            <a:r>
              <a:rPr lang="ru-RU" dirty="0" err="1">
                <a:solidFill>
                  <a:srgbClr val="F8F8F8"/>
                </a:solidFill>
              </a:rPr>
              <a:t>Ці</a:t>
            </a:r>
            <a:r>
              <a:rPr lang="ru-RU" dirty="0">
                <a:solidFill>
                  <a:srgbClr val="F8F8F8"/>
                </a:solidFill>
              </a:rPr>
              <a:t> хмари </a:t>
            </a:r>
            <a:r>
              <a:rPr lang="ru-RU" dirty="0" err="1">
                <a:solidFill>
                  <a:srgbClr val="F8F8F8"/>
                </a:solidFill>
              </a:rPr>
              <a:t>підіймаються</a:t>
            </a:r>
            <a:r>
              <a:rPr lang="ru-RU" dirty="0">
                <a:solidFill>
                  <a:srgbClr val="F8F8F8"/>
                </a:solidFill>
              </a:rPr>
              <a:t> на </a:t>
            </a:r>
            <a:r>
              <a:rPr lang="ru-RU" dirty="0" err="1">
                <a:solidFill>
                  <a:srgbClr val="F8F8F8"/>
                </a:solidFill>
              </a:rPr>
              <a:t>висоту</a:t>
            </a:r>
            <a:r>
              <a:rPr lang="ru-RU" dirty="0">
                <a:solidFill>
                  <a:srgbClr val="F8F8F8"/>
                </a:solidFill>
              </a:rPr>
              <a:t> 50-150 км і </a:t>
            </a:r>
            <a:r>
              <a:rPr lang="ru-RU" dirty="0" err="1">
                <a:solidFill>
                  <a:srgbClr val="F8F8F8"/>
                </a:solidFill>
              </a:rPr>
              <a:t>відкидають</a:t>
            </a:r>
            <a:r>
              <a:rPr lang="ru-RU" dirty="0">
                <a:solidFill>
                  <a:srgbClr val="F8F8F8"/>
                </a:solidFill>
              </a:rPr>
              <a:t> </a:t>
            </a:r>
            <a:r>
              <a:rPr lang="ru-RU" dirty="0" err="1">
                <a:solidFill>
                  <a:srgbClr val="F8F8F8"/>
                </a:solidFill>
              </a:rPr>
              <a:t>тіні</a:t>
            </a:r>
            <a:r>
              <a:rPr lang="ru-RU" dirty="0">
                <a:solidFill>
                  <a:srgbClr val="F8F8F8"/>
                </a:solidFill>
              </a:rPr>
              <a:t> на </a:t>
            </a:r>
            <a:r>
              <a:rPr lang="ru-RU" dirty="0" err="1">
                <a:solidFill>
                  <a:srgbClr val="F8F8F8"/>
                </a:solidFill>
              </a:rPr>
              <a:t>основний</a:t>
            </a:r>
            <a:r>
              <a:rPr lang="ru-RU" dirty="0">
                <a:solidFill>
                  <a:srgbClr val="F8F8F8"/>
                </a:solidFill>
              </a:rPr>
              <a:t> </a:t>
            </a:r>
            <a:r>
              <a:rPr lang="ru-RU" dirty="0" err="1">
                <a:solidFill>
                  <a:srgbClr val="F8F8F8"/>
                </a:solidFill>
              </a:rPr>
              <a:t>хмарний</a:t>
            </a:r>
            <a:r>
              <a:rPr lang="ru-RU" dirty="0">
                <a:solidFill>
                  <a:srgbClr val="F8F8F8"/>
                </a:solidFill>
              </a:rPr>
              <a:t> </a:t>
            </a:r>
            <a:r>
              <a:rPr lang="ru-RU" dirty="0" err="1">
                <a:solidFill>
                  <a:srgbClr val="F8F8F8"/>
                </a:solidFill>
              </a:rPr>
              <a:t>покрив</a:t>
            </a:r>
            <a:r>
              <a:rPr lang="ru-RU" dirty="0">
                <a:solidFill>
                  <a:srgbClr val="F8F8F8"/>
                </a:solidFill>
              </a:rPr>
              <a:t>, як </a:t>
            </a:r>
            <a:r>
              <a:rPr lang="ru-RU" dirty="0" err="1">
                <a:solidFill>
                  <a:srgbClr val="F8F8F8"/>
                </a:solidFill>
              </a:rPr>
              <a:t>це</a:t>
            </a:r>
            <a:r>
              <a:rPr lang="ru-RU" dirty="0">
                <a:solidFill>
                  <a:srgbClr val="F8F8F8"/>
                </a:solidFill>
              </a:rPr>
              <a:t> видно на </a:t>
            </a:r>
            <a:r>
              <a:rPr lang="ru-RU" dirty="0" err="1">
                <a:solidFill>
                  <a:srgbClr val="F8F8F8"/>
                </a:solidFill>
              </a:rPr>
              <a:t>знімках</a:t>
            </a:r>
            <a:r>
              <a:rPr lang="ru-RU" dirty="0">
                <a:solidFill>
                  <a:srgbClr val="F8F8F8"/>
                </a:solidFill>
              </a:rPr>
              <a:t> Вояджера-2.</a:t>
            </a:r>
          </a:p>
          <a:p>
            <a:r>
              <a:rPr lang="ru-RU" dirty="0" err="1">
                <a:solidFill>
                  <a:srgbClr val="F8F8F8"/>
                </a:solidFill>
              </a:rPr>
              <a:t>Нижче</a:t>
            </a:r>
            <a:r>
              <a:rPr lang="ru-RU" dirty="0">
                <a:solidFill>
                  <a:srgbClr val="F8F8F8"/>
                </a:solidFill>
              </a:rPr>
              <a:t> </a:t>
            </a:r>
            <a:r>
              <a:rPr lang="ru-RU" dirty="0" err="1">
                <a:solidFill>
                  <a:srgbClr val="F8F8F8"/>
                </a:solidFill>
              </a:rPr>
              <a:t>першого</a:t>
            </a:r>
            <a:r>
              <a:rPr lang="ru-RU" dirty="0">
                <a:solidFill>
                  <a:srgbClr val="F8F8F8"/>
                </a:solidFill>
              </a:rPr>
              <a:t> шару </a:t>
            </a:r>
            <a:r>
              <a:rPr lang="ru-RU" dirty="0" err="1">
                <a:solidFill>
                  <a:srgbClr val="F8F8F8"/>
                </a:solidFill>
              </a:rPr>
              <a:t>хмар</a:t>
            </a:r>
            <a:r>
              <a:rPr lang="ru-RU" dirty="0">
                <a:solidFill>
                  <a:srgbClr val="F8F8F8"/>
                </a:solidFill>
              </a:rPr>
              <a:t>, на </a:t>
            </a:r>
            <a:r>
              <a:rPr lang="ru-RU" dirty="0" err="1">
                <a:solidFill>
                  <a:srgbClr val="F8F8F8"/>
                </a:solidFill>
              </a:rPr>
              <a:t>рівні</a:t>
            </a:r>
            <a:r>
              <a:rPr lang="ru-RU" dirty="0">
                <a:solidFill>
                  <a:srgbClr val="F8F8F8"/>
                </a:solidFill>
              </a:rPr>
              <a:t> </a:t>
            </a:r>
            <a:r>
              <a:rPr lang="ru-RU" dirty="0" err="1">
                <a:solidFill>
                  <a:srgbClr val="F8F8F8"/>
                </a:solidFill>
              </a:rPr>
              <a:t>тиску</a:t>
            </a:r>
            <a:r>
              <a:rPr lang="ru-RU" dirty="0">
                <a:solidFill>
                  <a:srgbClr val="F8F8F8"/>
                </a:solidFill>
              </a:rPr>
              <a:t> </a:t>
            </a:r>
            <a:r>
              <a:rPr lang="ru-RU" dirty="0" err="1">
                <a:solidFill>
                  <a:srgbClr val="F8F8F8"/>
                </a:solidFill>
              </a:rPr>
              <a:t>близько</a:t>
            </a:r>
            <a:r>
              <a:rPr lang="ru-RU" dirty="0">
                <a:solidFill>
                  <a:srgbClr val="F8F8F8"/>
                </a:solidFill>
              </a:rPr>
              <a:t> 20 атмосфер і </a:t>
            </a:r>
            <a:r>
              <a:rPr lang="ru-RU" dirty="0" err="1">
                <a:solidFill>
                  <a:srgbClr val="F8F8F8"/>
                </a:solidFill>
              </a:rPr>
              <a:t>температури</a:t>
            </a:r>
            <a:r>
              <a:rPr lang="ru-RU" dirty="0">
                <a:solidFill>
                  <a:srgbClr val="F8F8F8"/>
                </a:solidFill>
              </a:rPr>
              <a:t> </a:t>
            </a:r>
            <a:r>
              <a:rPr lang="ru-RU" dirty="0" err="1">
                <a:solidFill>
                  <a:srgbClr val="F8F8F8"/>
                </a:solidFill>
              </a:rPr>
              <a:t>близько</a:t>
            </a:r>
            <a:r>
              <a:rPr lang="ru-RU" dirty="0">
                <a:solidFill>
                  <a:srgbClr val="F8F8F8"/>
                </a:solidFill>
              </a:rPr>
              <a:t> 200 К (-70 °</a:t>
            </a:r>
            <a:r>
              <a:rPr lang="en-US" dirty="0">
                <a:solidFill>
                  <a:srgbClr val="F8F8F8"/>
                </a:solidFill>
              </a:rPr>
              <a:t>C), </a:t>
            </a:r>
            <a:r>
              <a:rPr lang="ru-RU" dirty="0" err="1">
                <a:solidFill>
                  <a:srgbClr val="F8F8F8"/>
                </a:solidFill>
              </a:rPr>
              <a:t>розташовано</a:t>
            </a:r>
            <a:r>
              <a:rPr lang="ru-RU" dirty="0">
                <a:solidFill>
                  <a:srgbClr val="F8F8F8"/>
                </a:solidFill>
              </a:rPr>
              <a:t> </a:t>
            </a:r>
            <a:r>
              <a:rPr lang="ru-RU" dirty="0" err="1">
                <a:solidFill>
                  <a:srgbClr val="F8F8F8"/>
                </a:solidFill>
              </a:rPr>
              <a:t>другий</a:t>
            </a:r>
            <a:r>
              <a:rPr lang="ru-RU" dirty="0">
                <a:solidFill>
                  <a:srgbClr val="F8F8F8"/>
                </a:solidFill>
              </a:rPr>
              <a:t> шар </a:t>
            </a:r>
            <a:r>
              <a:rPr lang="ru-RU" dirty="0" err="1">
                <a:solidFill>
                  <a:srgbClr val="F8F8F8"/>
                </a:solidFill>
              </a:rPr>
              <a:t>хмар</a:t>
            </a:r>
            <a:r>
              <a:rPr lang="ru-RU" dirty="0">
                <a:solidFill>
                  <a:srgbClr val="F8F8F8"/>
                </a:solidFill>
              </a:rPr>
              <a:t> </a:t>
            </a:r>
            <a:r>
              <a:rPr lang="ru-RU" dirty="0" err="1">
                <a:solidFill>
                  <a:srgbClr val="F8F8F8"/>
                </a:solidFill>
              </a:rPr>
              <a:t>із</a:t>
            </a:r>
            <a:r>
              <a:rPr lang="ru-RU" dirty="0">
                <a:solidFill>
                  <a:srgbClr val="F8F8F8"/>
                </a:solidFill>
              </a:rPr>
              <a:t> </a:t>
            </a:r>
            <a:r>
              <a:rPr lang="ru-RU" dirty="0" err="1">
                <a:solidFill>
                  <a:srgbClr val="F8F8F8"/>
                </a:solidFill>
              </a:rPr>
              <a:t>гідросульфіду</a:t>
            </a:r>
            <a:r>
              <a:rPr lang="ru-RU" dirty="0">
                <a:solidFill>
                  <a:srgbClr val="F8F8F8"/>
                </a:solidFill>
              </a:rPr>
              <a:t> </a:t>
            </a:r>
            <a:r>
              <a:rPr lang="ru-RU" dirty="0" err="1">
                <a:solidFill>
                  <a:srgbClr val="F8F8F8"/>
                </a:solidFill>
              </a:rPr>
              <a:t>амонію</a:t>
            </a:r>
            <a:r>
              <a:rPr lang="ru-RU" dirty="0">
                <a:solidFill>
                  <a:srgbClr val="F8F8F8"/>
                </a:solidFill>
              </a:rPr>
              <a:t> </a:t>
            </a:r>
            <a:r>
              <a:rPr lang="ru-RU" dirty="0" err="1" smtClean="0">
                <a:solidFill>
                  <a:srgbClr val="F8F8F8"/>
                </a:solidFill>
              </a:rPr>
              <a:t>Ще</a:t>
            </a:r>
            <a:r>
              <a:rPr lang="ru-RU" dirty="0" smtClean="0">
                <a:solidFill>
                  <a:srgbClr val="F8F8F8"/>
                </a:solidFill>
              </a:rPr>
              <a:t> </a:t>
            </a:r>
            <a:r>
              <a:rPr lang="ru-RU" dirty="0" err="1">
                <a:solidFill>
                  <a:srgbClr val="F8F8F8"/>
                </a:solidFill>
              </a:rPr>
              <a:t>глибше</a:t>
            </a:r>
            <a:r>
              <a:rPr lang="ru-RU" dirty="0">
                <a:solidFill>
                  <a:srgbClr val="F8F8F8"/>
                </a:solidFill>
              </a:rPr>
              <a:t> </a:t>
            </a:r>
            <a:r>
              <a:rPr lang="ru-RU" dirty="0" err="1">
                <a:solidFill>
                  <a:srgbClr val="F8F8F8"/>
                </a:solidFill>
              </a:rPr>
              <a:t>розташовано</a:t>
            </a:r>
            <a:r>
              <a:rPr lang="ru-RU" dirty="0">
                <a:solidFill>
                  <a:srgbClr val="F8F8F8"/>
                </a:solidFill>
              </a:rPr>
              <a:t> хмари з водяного </a:t>
            </a:r>
            <a:r>
              <a:rPr lang="ru-RU" dirty="0" err="1">
                <a:solidFill>
                  <a:srgbClr val="F8F8F8"/>
                </a:solidFill>
              </a:rPr>
              <a:t>льоду</a:t>
            </a:r>
            <a:r>
              <a:rPr lang="ru-RU" dirty="0">
                <a:solidFill>
                  <a:srgbClr val="F8F8F8"/>
                </a:solidFill>
              </a:rPr>
              <a:t>.</a:t>
            </a:r>
          </a:p>
          <a:p>
            <a:endParaRPr lang="ru-RU" dirty="0"/>
          </a:p>
        </p:txBody>
      </p:sp>
      <p:pic>
        <p:nvPicPr>
          <p:cNvPr id="10242" name="Picture 2" descr="http://www.walkinspace.ru/_si/0/0083237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477000" y="2217706"/>
            <a:ext cx="5715000" cy="3276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7893775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След самолета">
  <a:themeElements>
    <a:clrScheme name="Другая 2">
      <a:dk1>
        <a:sysClr val="windowText" lastClr="000000"/>
      </a:dk1>
      <a:lt1>
        <a:srgbClr val="000000"/>
      </a:lt1>
      <a:dk2>
        <a:srgbClr val="000000"/>
      </a:dk2>
      <a:lt2>
        <a:srgbClr val="000000"/>
      </a:lt2>
      <a:accent1>
        <a:srgbClr val="000000"/>
      </a:accent1>
      <a:accent2>
        <a:srgbClr val="000000"/>
      </a:accent2>
      <a:accent3>
        <a:srgbClr val="000000"/>
      </a:accent3>
      <a:accent4>
        <a:srgbClr val="000000"/>
      </a:accent4>
      <a:accent5>
        <a:srgbClr val="000000"/>
      </a:accent5>
      <a:accent6>
        <a:srgbClr val="000000"/>
      </a:accent6>
      <a:hlink>
        <a:srgbClr val="000000"/>
      </a:hlink>
      <a:folHlink>
        <a:srgbClr val="000000"/>
      </a:folHlink>
    </a:clrScheme>
    <a:fontScheme name="След самолета">
      <a:majorFont>
        <a:latin typeface="Century Gothic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лед самолета">
      <a:fillStyleLst>
        <a:solidFill>
          <a:schemeClr val="phClr"/>
        </a:solidFill>
        <a:gradFill rotWithShape="1">
          <a:gsLst>
            <a:gs pos="0">
              <a:schemeClr val="phClr">
                <a:tint val="69000"/>
                <a:alpha val="100000"/>
                <a:satMod val="109000"/>
                <a:lumMod val="110000"/>
              </a:schemeClr>
            </a:gs>
            <a:gs pos="52000">
              <a:schemeClr val="phClr">
                <a:tint val="74000"/>
                <a:satMod val="100000"/>
                <a:lumMod val="104000"/>
              </a:schemeClr>
            </a:gs>
            <a:gs pos="100000">
              <a:schemeClr val="phClr">
                <a:tint val="78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00000"/>
                <a:lumMod val="104000"/>
              </a:schemeClr>
            </a:gs>
            <a:gs pos="78000">
              <a:schemeClr val="phClr">
                <a:shade val="100000"/>
                <a:satMod val="11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threePt" dir="t"/>
          </a:scene3d>
          <a:sp3d>
            <a:bevelT w="25400" h="12700"/>
          </a:sp3d>
        </a:effectStyle>
        <a:effectStyle>
          <a:effectLst>
            <a:outerShdw blurRad="57150" dist="19050" dir="5400000" algn="ctr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Vapor Trail" id="{4FDF2955-7D9C-493C-B9F9-C205151B46CD}" vid="{8F31A783-2159-4870-BC29-2BA7D038EA4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След самолета</Template>
  <TotalTime>53</TotalTime>
  <Words>540</Words>
  <Application>Microsoft Office PowerPoint</Application>
  <PresentationFormat>Произвольный</PresentationFormat>
  <Paragraphs>55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След самолета</vt:lpstr>
      <vt:lpstr>Слайд 1</vt:lpstr>
      <vt:lpstr>Слайд 2</vt:lpstr>
      <vt:lpstr>Слайд 3</vt:lpstr>
      <vt:lpstr>Хімічний склад, фізичні умови і будова Нептуна: </vt:lpstr>
      <vt:lpstr>Кільця Нептуна </vt:lpstr>
      <vt:lpstr>Супутники Нептуна: </vt:lpstr>
      <vt:lpstr>Клімат </vt:lpstr>
      <vt:lpstr>Велика Темна Пляма </vt:lpstr>
      <vt:lpstr>Атмосфера </vt:lpstr>
      <vt:lpstr>Слайд 10</vt:lpstr>
      <vt:lpstr>Джерела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Катя</dc:creator>
  <cp:lastModifiedBy>www.PHILka.RU</cp:lastModifiedBy>
  <cp:revision>7</cp:revision>
  <dcterms:created xsi:type="dcterms:W3CDTF">2013-12-14T20:16:37Z</dcterms:created>
  <dcterms:modified xsi:type="dcterms:W3CDTF">2013-12-24T21:32:10Z</dcterms:modified>
</cp:coreProperties>
</file>