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6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5/13/2013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5/13/2013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i="1" dirty="0" smtClean="0">
                <a:latin typeface="Comic Sans MS" pitchFamily="66" charset="0"/>
              </a:rPr>
              <a:t>Іван Багряний</a:t>
            </a:r>
            <a:endParaRPr lang="ru-RU" i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89040"/>
            <a:ext cx="9144000" cy="3068960"/>
          </a:xfrm>
        </p:spPr>
        <p:txBody>
          <a:bodyPr>
            <a:normAutofit/>
          </a:bodyPr>
          <a:lstStyle/>
          <a:p>
            <a:r>
              <a:rPr lang="uk-UA" i="1" dirty="0" smtClean="0">
                <a:effectLst/>
              </a:rPr>
              <a:t>Справжнє ім’я:</a:t>
            </a:r>
            <a:br>
              <a:rPr lang="uk-UA" i="1" dirty="0" smtClean="0">
                <a:effectLst/>
              </a:rPr>
            </a:br>
            <a:r>
              <a:rPr lang="vi-VN" i="1" dirty="0">
                <a:effectLst/>
              </a:rPr>
              <a:t>Лозов'ягін Іва́н </a:t>
            </a:r>
            <a:r>
              <a:rPr lang="vi-VN" i="1" dirty="0" smtClean="0">
                <a:effectLst/>
              </a:rPr>
              <a:t>Па́влович</a:t>
            </a:r>
            <a:r>
              <a:rPr lang="uk-UA" i="1" dirty="0" smtClean="0">
                <a:effectLst/>
              </a:rPr>
              <a:t/>
            </a:r>
            <a:br>
              <a:rPr lang="uk-UA" i="1" dirty="0" smtClean="0">
                <a:effectLst/>
              </a:rPr>
            </a:br>
            <a:endParaRPr lang="uk-UA" i="1" dirty="0" smtClean="0">
              <a:effectLst/>
            </a:endParaRPr>
          </a:p>
          <a:p>
            <a:r>
              <a:rPr lang="uk-UA" i="1" dirty="0" smtClean="0">
                <a:effectLst/>
              </a:rPr>
              <a:t>Псевдоніми:</a:t>
            </a:r>
            <a:br>
              <a:rPr lang="uk-UA" i="1" dirty="0" smtClean="0">
                <a:effectLst/>
              </a:rPr>
            </a:br>
            <a:r>
              <a:rPr lang="uk-UA" i="1" dirty="0" smtClean="0">
                <a:effectLst/>
              </a:rPr>
              <a:t>Багряний,Полярний,</a:t>
            </a:r>
            <a:r>
              <a:rPr lang="ru-RU" i="1" dirty="0" smtClean="0">
                <a:effectLst/>
              </a:rPr>
              <a:t>Д</a:t>
            </a:r>
            <a:r>
              <a:rPr lang="uk-UA" i="1" dirty="0" smtClean="0">
                <a:effectLst/>
              </a:rPr>
              <a:t>он</a:t>
            </a:r>
            <a:endParaRPr lang="ru-RU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7800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132857"/>
            <a:ext cx="9143999" cy="4725144"/>
          </a:xfrm>
        </p:spPr>
        <p:txBody>
          <a:bodyPr>
            <a:noAutofit/>
          </a:bodyPr>
          <a:lstStyle/>
          <a:p>
            <a:r>
              <a:rPr lang="ru-RU" sz="1500" dirty="0">
                <a:latin typeface="Comic Sans MS" pitchFamily="66" charset="0"/>
              </a:rPr>
              <a:t>16 </a:t>
            </a:r>
            <a:r>
              <a:rPr lang="ru-RU" sz="1500" dirty="0" err="1">
                <a:latin typeface="Comic Sans MS" pitchFamily="66" charset="0"/>
              </a:rPr>
              <a:t>квітня</a:t>
            </a:r>
            <a:r>
              <a:rPr lang="ru-RU" sz="1500" dirty="0">
                <a:latin typeface="Comic Sans MS" pitchFamily="66" charset="0"/>
              </a:rPr>
              <a:t> 1932 року </a:t>
            </a:r>
            <a:r>
              <a:rPr lang="ru-RU" sz="1500" dirty="0" err="1">
                <a:latin typeface="Comic Sans MS" pitchFamily="66" charset="0"/>
              </a:rPr>
              <a:t>його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заарештували</a:t>
            </a:r>
            <a:r>
              <a:rPr lang="ru-RU" sz="1500" dirty="0">
                <a:latin typeface="Comic Sans MS" pitchFamily="66" charset="0"/>
              </a:rPr>
              <a:t> в </a:t>
            </a:r>
            <a:r>
              <a:rPr lang="ru-RU" sz="1500" dirty="0" err="1">
                <a:latin typeface="Comic Sans MS" pitchFamily="66" charset="0"/>
              </a:rPr>
              <a:t>Харкові</a:t>
            </a:r>
            <a:r>
              <a:rPr lang="ru-RU" sz="1500" dirty="0">
                <a:latin typeface="Comic Sans MS" pitchFamily="66" charset="0"/>
              </a:rPr>
              <a:t> й </a:t>
            </a:r>
            <a:r>
              <a:rPr lang="ru-RU" sz="1500" dirty="0" err="1">
                <a:latin typeface="Comic Sans MS" pitchFamily="66" charset="0"/>
              </a:rPr>
              <a:t>звинуватили</a:t>
            </a:r>
            <a:r>
              <a:rPr lang="ru-RU" sz="1500" dirty="0">
                <a:latin typeface="Comic Sans MS" pitchFamily="66" charset="0"/>
              </a:rPr>
              <a:t> «в </a:t>
            </a:r>
            <a:r>
              <a:rPr lang="ru-RU" sz="1500" dirty="0" err="1">
                <a:latin typeface="Comic Sans MS" pitchFamily="66" charset="0"/>
              </a:rPr>
              <a:t>проведенні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 smtClean="0">
                <a:latin typeface="Comic Sans MS" pitchFamily="66" charset="0"/>
              </a:rPr>
              <a:t>контрреволюційної</a:t>
            </a:r>
            <a:r>
              <a:rPr lang="ru-RU" sz="1500" dirty="0" smtClean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агітації</a:t>
            </a:r>
            <a:r>
              <a:rPr lang="ru-RU" sz="1500" dirty="0">
                <a:latin typeface="Comic Sans MS" pitchFamily="66" charset="0"/>
              </a:rPr>
              <a:t>» за </a:t>
            </a:r>
            <a:r>
              <a:rPr lang="ru-RU" sz="1500" dirty="0" err="1">
                <a:latin typeface="Comic Sans MS" pitchFamily="66" charset="0"/>
              </a:rPr>
              <a:t>допомогою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його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літературних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творів</a:t>
            </a:r>
            <a:r>
              <a:rPr lang="ru-RU" sz="1500" dirty="0">
                <a:latin typeface="Comic Sans MS" pitchFamily="66" charset="0"/>
              </a:rPr>
              <a:t>, таких як поема «</a:t>
            </a:r>
            <a:r>
              <a:rPr lang="en-US" sz="1500" dirty="0">
                <a:latin typeface="Comic Sans MS" pitchFamily="66" charset="0"/>
              </a:rPr>
              <a:t>Ave Maria», </a:t>
            </a:r>
            <a:r>
              <a:rPr lang="ru-RU" sz="1500" dirty="0" err="1">
                <a:latin typeface="Comic Sans MS" pitchFamily="66" charset="0"/>
              </a:rPr>
              <a:t>історичний</a:t>
            </a:r>
            <a:r>
              <a:rPr lang="ru-RU" sz="1500" dirty="0">
                <a:latin typeface="Comic Sans MS" pitchFamily="66" charset="0"/>
              </a:rPr>
              <a:t> роман «</a:t>
            </a:r>
            <a:r>
              <a:rPr lang="ru-RU" sz="1500" dirty="0" err="1">
                <a:latin typeface="Comic Sans MS" pitchFamily="66" charset="0"/>
              </a:rPr>
              <a:t>Скелька</a:t>
            </a:r>
            <a:r>
              <a:rPr lang="ru-RU" sz="1500" dirty="0">
                <a:latin typeface="Comic Sans MS" pitchFamily="66" charset="0"/>
              </a:rPr>
              <a:t>», </a:t>
            </a:r>
            <a:r>
              <a:rPr lang="ru-RU" sz="1500" dirty="0" err="1">
                <a:latin typeface="Comic Sans MS" pitchFamily="66" charset="0"/>
              </a:rPr>
              <a:t>поеми</a:t>
            </a:r>
            <a:r>
              <a:rPr lang="ru-RU" sz="1500" dirty="0">
                <a:latin typeface="Comic Sans MS" pitchFamily="66" charset="0"/>
              </a:rPr>
              <a:t> «</a:t>
            </a:r>
            <a:r>
              <a:rPr lang="ru-RU" sz="1500" dirty="0" err="1">
                <a:latin typeface="Comic Sans MS" pitchFamily="66" charset="0"/>
              </a:rPr>
              <a:t>Тінь</a:t>
            </a:r>
            <a:r>
              <a:rPr lang="ru-RU" sz="1500" dirty="0">
                <a:latin typeface="Comic Sans MS" pitchFamily="66" charset="0"/>
              </a:rPr>
              <a:t>», «Вандея», «</a:t>
            </a:r>
            <a:r>
              <a:rPr lang="ru-RU" sz="1500" dirty="0" err="1">
                <a:latin typeface="Comic Sans MS" pitchFamily="66" charset="0"/>
              </a:rPr>
              <a:t>Гутенберг</a:t>
            </a:r>
            <a:r>
              <a:rPr lang="ru-RU" sz="1500" dirty="0">
                <a:latin typeface="Comic Sans MS" pitchFamily="66" charset="0"/>
              </a:rPr>
              <a:t>», </a:t>
            </a:r>
            <a:r>
              <a:rPr lang="ru-RU" sz="1500" dirty="0" err="1">
                <a:latin typeface="Comic Sans MS" pitchFamily="66" charset="0"/>
              </a:rPr>
              <a:t>соціальна</a:t>
            </a:r>
            <a:r>
              <a:rPr lang="ru-RU" sz="1500" dirty="0">
                <a:latin typeface="Comic Sans MS" pitchFamily="66" charset="0"/>
              </a:rPr>
              <a:t> сатира «</a:t>
            </a:r>
            <a:r>
              <a:rPr lang="ru-RU" sz="1500" dirty="0" err="1">
                <a:latin typeface="Comic Sans MS" pitchFamily="66" charset="0"/>
              </a:rPr>
              <a:t>Батіг</a:t>
            </a:r>
            <a:r>
              <a:rPr lang="ru-RU" sz="1500" dirty="0">
                <a:latin typeface="Comic Sans MS" pitchFamily="66" charset="0"/>
              </a:rPr>
              <a:t>».</a:t>
            </a:r>
          </a:p>
          <a:p>
            <a:r>
              <a:rPr lang="ru-RU" sz="1500" dirty="0" err="1">
                <a:latin typeface="Comic Sans MS" pitchFamily="66" charset="0"/>
              </a:rPr>
              <a:t>Багряний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пробув</a:t>
            </a:r>
            <a:r>
              <a:rPr lang="ru-RU" sz="1500" dirty="0">
                <a:latin typeface="Comic Sans MS" pitchFamily="66" charset="0"/>
              </a:rPr>
              <a:t> 11 </a:t>
            </a:r>
            <a:r>
              <a:rPr lang="ru-RU" sz="1500" dirty="0" err="1">
                <a:latin typeface="Comic Sans MS" pitchFamily="66" charset="0"/>
              </a:rPr>
              <a:t>місяців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smtClean="0">
                <a:latin typeface="Comic Sans MS" pitchFamily="66" charset="0"/>
              </a:rPr>
              <a:t>у </a:t>
            </a:r>
            <a:r>
              <a:rPr lang="ru-RU" sz="1500" dirty="0" err="1">
                <a:latin typeface="Comic Sans MS" pitchFamily="66" charset="0"/>
              </a:rPr>
              <a:t>камері</a:t>
            </a:r>
            <a:r>
              <a:rPr lang="ru-RU" sz="1500" dirty="0">
                <a:latin typeface="Comic Sans MS" pitchFamily="66" charset="0"/>
              </a:rPr>
              <a:t> одиночного </a:t>
            </a:r>
            <a:r>
              <a:rPr lang="ru-RU" sz="1500" dirty="0" err="1" smtClean="0">
                <a:latin typeface="Comic Sans MS" pitchFamily="66" charset="0"/>
              </a:rPr>
              <a:t>ув'язнення</a:t>
            </a:r>
            <a:r>
              <a:rPr lang="ru-RU" sz="1500" dirty="0" smtClean="0">
                <a:latin typeface="Comic Sans MS" pitchFamily="66" charset="0"/>
              </a:rPr>
              <a:t>. </a:t>
            </a:r>
            <a:r>
              <a:rPr lang="ru-RU" sz="1500" dirty="0">
                <a:latin typeface="Comic Sans MS" pitchFamily="66" charset="0"/>
              </a:rPr>
              <a:t>А 25 </a:t>
            </a:r>
            <a:r>
              <a:rPr lang="ru-RU" sz="1500" dirty="0" err="1">
                <a:latin typeface="Comic Sans MS" pitchFamily="66" charset="0"/>
              </a:rPr>
              <a:t>жовтня</a:t>
            </a:r>
            <a:r>
              <a:rPr lang="ru-RU" sz="1500" dirty="0">
                <a:latin typeface="Comic Sans MS" pitchFamily="66" charset="0"/>
              </a:rPr>
              <a:t> 1932 року </a:t>
            </a:r>
            <a:r>
              <a:rPr lang="ru-RU" sz="1500" dirty="0" err="1">
                <a:latin typeface="Comic Sans MS" pitchFamily="66" charset="0"/>
              </a:rPr>
              <a:t>його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звільнили</a:t>
            </a:r>
            <a:r>
              <a:rPr lang="ru-RU" sz="1500" dirty="0">
                <a:latin typeface="Comic Sans MS" pitchFamily="66" charset="0"/>
              </a:rPr>
              <a:t> з-</a:t>
            </a:r>
            <a:r>
              <a:rPr lang="ru-RU" sz="1500" dirty="0" err="1">
                <a:latin typeface="Comic Sans MS" pitchFamily="66" charset="0"/>
              </a:rPr>
              <a:t>під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варти</a:t>
            </a:r>
            <a:r>
              <a:rPr lang="ru-RU" sz="1500" dirty="0">
                <a:latin typeface="Comic Sans MS" pitchFamily="66" charset="0"/>
              </a:rPr>
              <a:t> і на три роки </a:t>
            </a:r>
            <a:r>
              <a:rPr lang="ru-RU" sz="1500" dirty="0" err="1">
                <a:latin typeface="Comic Sans MS" pitchFamily="66" charset="0"/>
              </a:rPr>
              <a:t>відправили</a:t>
            </a:r>
            <a:r>
              <a:rPr lang="ru-RU" sz="1500" dirty="0">
                <a:latin typeface="Comic Sans MS" pitchFamily="66" charset="0"/>
              </a:rPr>
              <a:t> до </a:t>
            </a:r>
            <a:r>
              <a:rPr lang="ru-RU" sz="1500" dirty="0" err="1" smtClean="0">
                <a:latin typeface="Comic Sans MS" pitchFamily="66" charset="0"/>
              </a:rPr>
              <a:t>спецпоселень</a:t>
            </a:r>
            <a:r>
              <a:rPr lang="ru-RU" sz="1500" dirty="0" smtClean="0">
                <a:latin typeface="Comic Sans MS" pitchFamily="66" charset="0"/>
              </a:rPr>
              <a:t> Далекого </a:t>
            </a:r>
            <a:r>
              <a:rPr lang="ru-RU" sz="1500" dirty="0">
                <a:latin typeface="Comic Sans MS" pitchFamily="66" charset="0"/>
              </a:rPr>
              <a:t>Сходу. Про </a:t>
            </a:r>
            <a:r>
              <a:rPr lang="ru-RU" sz="1500" dirty="0" err="1">
                <a:latin typeface="Comic Sans MS" pitchFamily="66" charset="0"/>
              </a:rPr>
              <a:t>період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перебування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Івана</a:t>
            </a:r>
            <a:r>
              <a:rPr lang="ru-RU" sz="1500" dirty="0">
                <a:latin typeface="Comic Sans MS" pitchFamily="66" charset="0"/>
              </a:rPr>
              <a:t> Багряного на Далекому </a:t>
            </a:r>
            <a:r>
              <a:rPr lang="ru-RU" sz="1500" dirty="0" err="1">
                <a:latin typeface="Comic Sans MS" pitchFamily="66" charset="0"/>
              </a:rPr>
              <a:t>Сході</a:t>
            </a:r>
            <a:r>
              <a:rPr lang="ru-RU" sz="1500" dirty="0">
                <a:latin typeface="Comic Sans MS" pitchFamily="66" charset="0"/>
              </a:rPr>
              <a:t> в 1932—1937 роках </a:t>
            </a:r>
            <a:r>
              <a:rPr lang="ru-RU" sz="1500" dirty="0" err="1">
                <a:latin typeface="Comic Sans MS" pitchFamily="66" charset="0"/>
              </a:rPr>
              <a:t>досі</a:t>
            </a:r>
            <a:r>
              <a:rPr lang="ru-RU" sz="1500" dirty="0">
                <a:latin typeface="Comic Sans MS" pitchFamily="66" charset="0"/>
              </a:rPr>
              <a:t> мало </a:t>
            </a:r>
            <a:r>
              <a:rPr lang="ru-RU" sz="1500" dirty="0" err="1">
                <a:latin typeface="Comic Sans MS" pitchFamily="66" charset="0"/>
              </a:rPr>
              <a:t>відомостей</a:t>
            </a:r>
            <a:r>
              <a:rPr lang="ru-RU" sz="1500" dirty="0">
                <a:latin typeface="Comic Sans MS" pitchFamily="66" charset="0"/>
              </a:rPr>
              <a:t>: </a:t>
            </a:r>
            <a:r>
              <a:rPr lang="ru-RU" sz="1500" dirty="0" err="1">
                <a:latin typeface="Comic Sans MS" pitchFamily="66" charset="0"/>
              </a:rPr>
              <a:t>Охотське</a:t>
            </a:r>
            <a:r>
              <a:rPr lang="ru-RU" sz="1500" dirty="0">
                <a:latin typeface="Comic Sans MS" pitchFamily="66" charset="0"/>
              </a:rPr>
              <a:t> море, тайга, </a:t>
            </a:r>
            <a:r>
              <a:rPr lang="ru-RU" sz="1500" dirty="0" err="1">
                <a:latin typeface="Comic Sans MS" pitchFamily="66" charset="0"/>
              </a:rPr>
              <a:t>життя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серед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українців</a:t>
            </a:r>
            <a:r>
              <a:rPr lang="ru-RU" sz="1500" dirty="0">
                <a:latin typeface="Comic Sans MS" pitchFamily="66" charset="0"/>
              </a:rPr>
              <a:t> Зеленого Клину. </a:t>
            </a:r>
            <a:r>
              <a:rPr lang="ru-RU" sz="1500" dirty="0" err="1">
                <a:latin typeface="Comic Sans MS" pitchFamily="66" charset="0"/>
              </a:rPr>
              <a:t>Утеча</a:t>
            </a:r>
            <a:r>
              <a:rPr lang="ru-RU" sz="1500" dirty="0">
                <a:latin typeface="Comic Sans MS" pitchFamily="66" charset="0"/>
              </a:rPr>
              <a:t> в </a:t>
            </a:r>
            <a:r>
              <a:rPr lang="ru-RU" sz="1500" dirty="0" err="1">
                <a:latin typeface="Comic Sans MS" pitchFamily="66" charset="0"/>
              </a:rPr>
              <a:t>Україну</a:t>
            </a:r>
            <a:r>
              <a:rPr lang="ru-RU" sz="1500" dirty="0">
                <a:latin typeface="Comic Sans MS" pitchFamily="66" charset="0"/>
              </a:rPr>
              <a:t> та </a:t>
            </a:r>
            <a:r>
              <a:rPr lang="ru-RU" sz="1500" dirty="0" err="1">
                <a:latin typeface="Comic Sans MS" pitchFamily="66" charset="0"/>
              </a:rPr>
              <a:t>арешт</a:t>
            </a:r>
            <a:r>
              <a:rPr lang="ru-RU" sz="1500" dirty="0">
                <a:latin typeface="Comic Sans MS" pitchFamily="66" charset="0"/>
              </a:rPr>
              <a:t> у </a:t>
            </a:r>
            <a:r>
              <a:rPr lang="ru-RU" sz="1500" dirty="0" err="1">
                <a:latin typeface="Comic Sans MS" pitchFamily="66" charset="0"/>
              </a:rPr>
              <a:t>дорозі</a:t>
            </a:r>
            <a:r>
              <a:rPr lang="ru-RU" sz="1500" dirty="0">
                <a:latin typeface="Comic Sans MS" pitchFamily="66" charset="0"/>
              </a:rPr>
              <a:t>, </a:t>
            </a:r>
            <a:r>
              <a:rPr lang="ru-RU" sz="1500" dirty="0" err="1">
                <a:latin typeface="Comic Sans MS" pitchFamily="66" charset="0"/>
              </a:rPr>
              <a:t>новий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термін</a:t>
            </a:r>
            <a:r>
              <a:rPr lang="ru-RU" sz="1500" dirty="0">
                <a:latin typeface="Comic Sans MS" pitchFamily="66" charset="0"/>
              </a:rPr>
              <a:t> (3 роки</a:t>
            </a:r>
            <a:r>
              <a:rPr lang="ru-RU" sz="1500" dirty="0" smtClean="0">
                <a:latin typeface="Comic Sans MS" pitchFamily="66" charset="0"/>
              </a:rPr>
              <a:t>).</a:t>
            </a:r>
            <a:endParaRPr lang="ru-RU" sz="1500" dirty="0">
              <a:latin typeface="Comic Sans MS" pitchFamily="66" charset="0"/>
            </a:endParaRPr>
          </a:p>
          <a:p>
            <a:r>
              <a:rPr lang="ru-RU" sz="1500" dirty="0" err="1">
                <a:latin typeface="Comic Sans MS" pitchFamily="66" charset="0"/>
              </a:rPr>
              <a:t>Точних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даних</a:t>
            </a:r>
            <a:r>
              <a:rPr lang="ru-RU" sz="1500" dirty="0">
                <a:latin typeface="Comic Sans MS" pitchFamily="66" charset="0"/>
              </a:rPr>
              <a:t> про час </a:t>
            </a:r>
            <a:r>
              <a:rPr lang="ru-RU" sz="1500" dirty="0" err="1">
                <a:latin typeface="Comic Sans MS" pitchFamily="66" charset="0"/>
              </a:rPr>
              <a:t>повернення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Івана</a:t>
            </a:r>
            <a:r>
              <a:rPr lang="ru-RU" sz="1500" dirty="0">
                <a:latin typeface="Comic Sans MS" pitchFamily="66" charset="0"/>
              </a:rPr>
              <a:t> Багряного </a:t>
            </a:r>
            <a:r>
              <a:rPr lang="ru-RU" sz="1500" dirty="0" err="1">
                <a:latin typeface="Comic Sans MS" pitchFamily="66" charset="0"/>
              </a:rPr>
              <a:t>із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заслання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немає</a:t>
            </a:r>
            <a:r>
              <a:rPr lang="ru-RU" sz="1500" dirty="0">
                <a:latin typeface="Comic Sans MS" pitchFamily="66" charset="0"/>
              </a:rPr>
              <a:t>: 16 </a:t>
            </a:r>
            <a:r>
              <a:rPr lang="ru-RU" sz="1500" dirty="0" err="1">
                <a:latin typeface="Comic Sans MS" pitchFamily="66" charset="0"/>
              </a:rPr>
              <a:t>червня</a:t>
            </a:r>
            <a:r>
              <a:rPr lang="ru-RU" sz="1500" dirty="0">
                <a:latin typeface="Comic Sans MS" pitchFamily="66" charset="0"/>
              </a:rPr>
              <a:t> 1938 року повторно </a:t>
            </a:r>
            <a:r>
              <a:rPr lang="ru-RU" sz="1500" dirty="0" err="1">
                <a:latin typeface="Comic Sans MS" pitchFamily="66" charset="0"/>
              </a:rPr>
              <a:t>арештований</a:t>
            </a:r>
            <a:r>
              <a:rPr lang="ru-RU" sz="1500" dirty="0">
                <a:latin typeface="Comic Sans MS" pitchFamily="66" charset="0"/>
              </a:rPr>
              <a:t> та </a:t>
            </a:r>
            <a:r>
              <a:rPr lang="ru-RU" sz="1500" dirty="0" err="1">
                <a:latin typeface="Comic Sans MS" pitchFamily="66" charset="0"/>
              </a:rPr>
              <a:t>відсидів</a:t>
            </a:r>
            <a:r>
              <a:rPr lang="ru-RU" sz="1500" dirty="0">
                <a:latin typeface="Comic Sans MS" pitchFamily="66" charset="0"/>
              </a:rPr>
              <a:t> у </a:t>
            </a:r>
            <a:r>
              <a:rPr lang="ru-RU" sz="1500" dirty="0" err="1">
                <a:latin typeface="Comic Sans MS" pitchFamily="66" charset="0"/>
              </a:rPr>
              <a:t>Харківській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в'язниці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smtClean="0">
                <a:latin typeface="Comic Sans MS" pitchFamily="66" charset="0"/>
              </a:rPr>
              <a:t>на </a:t>
            </a:r>
            <a:r>
              <a:rPr lang="ru-RU" sz="1500" dirty="0" err="1">
                <a:latin typeface="Comic Sans MS" pitchFamily="66" charset="0"/>
              </a:rPr>
              <a:t>Холодній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горі</a:t>
            </a:r>
            <a:r>
              <a:rPr lang="ru-RU" sz="1500" dirty="0">
                <a:latin typeface="Comic Sans MS" pitchFamily="66" charset="0"/>
              </a:rPr>
              <a:t>. </a:t>
            </a:r>
            <a:r>
              <a:rPr lang="ru-RU" sz="1500" dirty="0" err="1">
                <a:latin typeface="Comic Sans MS" pitchFamily="66" charset="0"/>
              </a:rPr>
              <a:t>Йому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пред'являють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нове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звинувачення</a:t>
            </a:r>
            <a:r>
              <a:rPr lang="ru-RU" sz="1500" dirty="0">
                <a:latin typeface="Comic Sans MS" pitchFamily="66" charset="0"/>
              </a:rPr>
              <a:t> — участь </a:t>
            </a:r>
            <a:r>
              <a:rPr lang="ru-RU" sz="1500" dirty="0" err="1">
                <a:latin typeface="Comic Sans MS" pitchFamily="66" charset="0"/>
              </a:rPr>
              <a:t>чи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навіть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керівництво</a:t>
            </a:r>
            <a:r>
              <a:rPr lang="ru-RU" sz="1500" dirty="0">
                <a:latin typeface="Comic Sans MS" pitchFamily="66" charset="0"/>
              </a:rPr>
              <a:t> у </a:t>
            </a:r>
            <a:r>
              <a:rPr lang="ru-RU" sz="1500" dirty="0" err="1">
                <a:latin typeface="Comic Sans MS" pitchFamily="66" charset="0"/>
              </a:rPr>
              <a:t>націоналістичній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контрреволюційній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організації</a:t>
            </a:r>
            <a:r>
              <a:rPr lang="ru-RU" sz="1500" dirty="0">
                <a:latin typeface="Comic Sans MS" pitchFamily="66" charset="0"/>
              </a:rPr>
              <a:t>. </a:t>
            </a:r>
            <a:r>
              <a:rPr lang="ru-RU" sz="1500" dirty="0" err="1">
                <a:latin typeface="Comic Sans MS" pitchFamily="66" charset="0"/>
              </a:rPr>
              <a:t>Хоч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тривали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довгі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дні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знущань</a:t>
            </a:r>
            <a:r>
              <a:rPr lang="ru-RU" sz="1500" dirty="0">
                <a:latin typeface="Comic Sans MS" pitchFamily="66" charset="0"/>
              </a:rPr>
              <a:t> та </a:t>
            </a:r>
            <a:r>
              <a:rPr lang="ru-RU" sz="1500" dirty="0" err="1">
                <a:latin typeface="Comic Sans MS" pitchFamily="66" charset="0"/>
              </a:rPr>
              <a:t>допитів</a:t>
            </a:r>
            <a:r>
              <a:rPr lang="ru-RU" sz="1500" dirty="0">
                <a:latin typeface="Comic Sans MS" pitchFamily="66" charset="0"/>
              </a:rPr>
              <a:t>, </a:t>
            </a:r>
            <a:r>
              <a:rPr lang="ru-RU" sz="1500" dirty="0" smtClean="0">
                <a:latin typeface="Comic Sans MS" pitchFamily="66" charset="0"/>
              </a:rPr>
              <a:t>акт </a:t>
            </a:r>
            <a:r>
              <a:rPr lang="ru-RU" sz="1500" dirty="0">
                <a:latin typeface="Comic Sans MS" pitchFamily="66" charset="0"/>
              </a:rPr>
              <a:t>про </a:t>
            </a:r>
            <a:r>
              <a:rPr lang="ru-RU" sz="1500" dirty="0" err="1">
                <a:latin typeface="Comic Sans MS" pitchFamily="66" charset="0"/>
              </a:rPr>
              <a:t>закінчення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слідства</a:t>
            </a:r>
            <a:r>
              <a:rPr lang="ru-RU" sz="1500" dirty="0">
                <a:latin typeface="Comic Sans MS" pitchFamily="66" charset="0"/>
              </a:rPr>
              <a:t> 26 </a:t>
            </a:r>
            <a:r>
              <a:rPr lang="ru-RU" sz="1500" dirty="0" err="1">
                <a:latin typeface="Comic Sans MS" pitchFamily="66" charset="0"/>
              </a:rPr>
              <a:t>березня</a:t>
            </a:r>
            <a:r>
              <a:rPr lang="ru-RU" sz="1500" dirty="0">
                <a:latin typeface="Comic Sans MS" pitchFamily="66" charset="0"/>
              </a:rPr>
              <a:t> 1939 року з </a:t>
            </a:r>
            <a:r>
              <a:rPr lang="ru-RU" sz="1500" dirty="0" err="1">
                <a:latin typeface="Comic Sans MS" pitchFamily="66" charset="0"/>
              </a:rPr>
              <a:t>висунутими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проти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нього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обвинуваченнями</a:t>
            </a:r>
            <a:r>
              <a:rPr lang="ru-RU" sz="1500" dirty="0">
                <a:latin typeface="Comic Sans MS" pitchFamily="66" charset="0"/>
              </a:rPr>
              <a:t> І. </a:t>
            </a:r>
            <a:r>
              <a:rPr lang="ru-RU" sz="1500" dirty="0" err="1">
                <a:latin typeface="Comic Sans MS" pitchFamily="66" charset="0"/>
              </a:rPr>
              <a:t>Багряний</a:t>
            </a:r>
            <a:r>
              <a:rPr lang="ru-RU" sz="1500" dirty="0">
                <a:latin typeface="Comic Sans MS" pitchFamily="66" charset="0"/>
              </a:rPr>
              <a:t> не </a:t>
            </a:r>
            <a:r>
              <a:rPr lang="ru-RU" sz="1500" dirty="0" err="1">
                <a:latin typeface="Comic Sans MS" pitchFamily="66" charset="0"/>
              </a:rPr>
              <a:t>підписав</a:t>
            </a:r>
            <a:r>
              <a:rPr lang="ru-RU" sz="1500" dirty="0">
                <a:latin typeface="Comic Sans MS" pitchFamily="66" charset="0"/>
              </a:rPr>
              <a:t>. 1 </a:t>
            </a:r>
            <a:r>
              <a:rPr lang="ru-RU" sz="1500" dirty="0" err="1">
                <a:latin typeface="Comic Sans MS" pitchFamily="66" charset="0"/>
              </a:rPr>
              <a:t>квітня</a:t>
            </a:r>
            <a:r>
              <a:rPr lang="ru-RU" sz="1500" dirty="0">
                <a:latin typeface="Comic Sans MS" pitchFamily="66" charset="0"/>
              </a:rPr>
              <a:t> 1940 року </a:t>
            </a:r>
            <a:r>
              <a:rPr lang="ru-RU" sz="1500" dirty="0" err="1">
                <a:latin typeface="Comic Sans MS" pitchFamily="66" charset="0"/>
              </a:rPr>
              <a:t>прийнято</a:t>
            </a:r>
            <a:r>
              <a:rPr lang="ru-RU" sz="1500" dirty="0">
                <a:latin typeface="Comic Sans MS" pitchFamily="66" charset="0"/>
              </a:rPr>
              <a:t> постанову, в </a:t>
            </a:r>
            <a:r>
              <a:rPr lang="ru-RU" sz="1500" dirty="0" err="1">
                <a:latin typeface="Comic Sans MS" pitchFamily="66" charset="0"/>
              </a:rPr>
              <a:t>якій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відзначалося</a:t>
            </a:r>
            <a:r>
              <a:rPr lang="ru-RU" sz="1500" dirty="0">
                <a:latin typeface="Comic Sans MS" pitchFamily="66" charset="0"/>
              </a:rPr>
              <a:t>, </a:t>
            </a:r>
            <a:r>
              <a:rPr lang="ru-RU" sz="1500" dirty="0" err="1">
                <a:latin typeface="Comic Sans MS" pitchFamily="66" charset="0"/>
              </a:rPr>
              <a:t>що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всі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свідчення</a:t>
            </a:r>
            <a:r>
              <a:rPr lang="ru-RU" sz="1500" dirty="0">
                <a:latin typeface="Comic Sans MS" pitchFamily="66" charset="0"/>
              </a:rPr>
              <a:t> про </a:t>
            </a:r>
            <a:r>
              <a:rPr lang="ru-RU" sz="1500" dirty="0" err="1">
                <a:latin typeface="Comic Sans MS" pitchFamily="66" charset="0"/>
              </a:rPr>
              <a:t>контрреволюційну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діяльність</a:t>
            </a:r>
            <a:r>
              <a:rPr lang="ru-RU" sz="1500" dirty="0">
                <a:latin typeface="Comic Sans MS" pitchFamily="66" charset="0"/>
              </a:rPr>
              <a:t> належать до 1928 — 1932 </a:t>
            </a:r>
            <a:r>
              <a:rPr lang="ru-RU" sz="1500" dirty="0" err="1">
                <a:latin typeface="Comic Sans MS" pitchFamily="66" charset="0"/>
              </a:rPr>
              <a:t>років</a:t>
            </a:r>
            <a:r>
              <a:rPr lang="ru-RU" sz="1500" dirty="0">
                <a:latin typeface="Comic Sans MS" pitchFamily="66" charset="0"/>
              </a:rPr>
              <a:t>, за </a:t>
            </a:r>
            <a:r>
              <a:rPr lang="ru-RU" sz="1500" dirty="0" err="1">
                <a:latin typeface="Comic Sans MS" pitchFamily="66" charset="0"/>
              </a:rPr>
              <a:t>що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він</a:t>
            </a:r>
            <a:r>
              <a:rPr lang="ru-RU" sz="1500" dirty="0">
                <a:latin typeface="Comic Sans MS" pitchFamily="66" charset="0"/>
              </a:rPr>
              <a:t> уже </a:t>
            </a:r>
            <a:r>
              <a:rPr lang="ru-RU" sz="1500" dirty="0" err="1">
                <a:latin typeface="Comic Sans MS" pitchFamily="66" charset="0"/>
              </a:rPr>
              <a:t>був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засуджений</a:t>
            </a:r>
            <a:r>
              <a:rPr lang="ru-RU" sz="1500" dirty="0">
                <a:latin typeface="Comic Sans MS" pitchFamily="66" charset="0"/>
              </a:rPr>
              <a:t>, а «…</a:t>
            </a:r>
            <a:r>
              <a:rPr lang="ru-RU" sz="1500" dirty="0" err="1">
                <a:latin typeface="Comic Sans MS" pitchFamily="66" charset="0"/>
              </a:rPr>
              <a:t>інших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даних</a:t>
            </a:r>
            <a:r>
              <a:rPr lang="ru-RU" sz="1500" dirty="0">
                <a:latin typeface="Comic Sans MS" pitchFamily="66" charset="0"/>
              </a:rPr>
              <a:t> про </a:t>
            </a:r>
            <a:r>
              <a:rPr lang="ru-RU" sz="1500" dirty="0" err="1">
                <a:latin typeface="Comic Sans MS" pitchFamily="66" charset="0"/>
              </a:rPr>
              <a:t>антирадянську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діяльність</a:t>
            </a:r>
            <a:r>
              <a:rPr lang="ru-RU" sz="1500" dirty="0">
                <a:latin typeface="Comic Sans MS" pitchFamily="66" charset="0"/>
              </a:rPr>
              <a:t> Багряного-</a:t>
            </a:r>
            <a:r>
              <a:rPr lang="ru-RU" sz="1500" dirty="0" err="1">
                <a:latin typeface="Comic Sans MS" pitchFamily="66" charset="0"/>
              </a:rPr>
              <a:t>Лозов'ягіна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слідством</a:t>
            </a:r>
            <a:r>
              <a:rPr lang="ru-RU" sz="1500" dirty="0">
                <a:latin typeface="Comic Sans MS" pitchFamily="66" charset="0"/>
              </a:rPr>
              <a:t> не </a:t>
            </a:r>
            <a:r>
              <a:rPr lang="ru-RU" sz="1500" dirty="0" err="1">
                <a:latin typeface="Comic Sans MS" pitchFamily="66" charset="0"/>
              </a:rPr>
              <a:t>добуто</a:t>
            </a:r>
            <a:r>
              <a:rPr lang="ru-RU" sz="1500" dirty="0">
                <a:latin typeface="Comic Sans MS" pitchFamily="66" charset="0"/>
              </a:rPr>
              <a:t>». </a:t>
            </a:r>
            <a:r>
              <a:rPr lang="ru-RU" sz="1500" dirty="0" err="1">
                <a:latin typeface="Comic Sans MS" pitchFamily="66" charset="0"/>
              </a:rPr>
              <a:t>Хворий</a:t>
            </a:r>
            <a:r>
              <a:rPr lang="ru-RU" sz="1500" dirty="0">
                <a:latin typeface="Comic Sans MS" pitchFamily="66" charset="0"/>
              </a:rPr>
              <a:t>, </a:t>
            </a:r>
            <a:r>
              <a:rPr lang="ru-RU" sz="1500" dirty="0" err="1">
                <a:latin typeface="Comic Sans MS" pitchFamily="66" charset="0"/>
              </a:rPr>
              <a:t>знесилений</a:t>
            </a:r>
            <a:r>
              <a:rPr lang="ru-RU" sz="1500" dirty="0">
                <a:latin typeface="Comic Sans MS" pitchFamily="66" charset="0"/>
              </a:rPr>
              <a:t>, </a:t>
            </a:r>
            <a:r>
              <a:rPr lang="ru-RU" sz="1500" dirty="0" err="1">
                <a:latin typeface="Comic Sans MS" pitchFamily="66" charset="0"/>
              </a:rPr>
              <a:t>Іван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Багряний</a:t>
            </a:r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err="1">
                <a:latin typeface="Comic Sans MS" pitchFamily="66" charset="0"/>
              </a:rPr>
              <a:t>повертається</a:t>
            </a:r>
            <a:r>
              <a:rPr lang="ru-RU" sz="1500" dirty="0">
                <a:latin typeface="Comic Sans MS" pitchFamily="66" charset="0"/>
              </a:rPr>
              <a:t> в </a:t>
            </a:r>
            <a:r>
              <a:rPr lang="ru-RU" sz="1500" dirty="0" err="1">
                <a:latin typeface="Comic Sans MS" pitchFamily="66" charset="0"/>
              </a:rPr>
              <a:t>Охтирку</a:t>
            </a:r>
            <a:r>
              <a:rPr lang="ru-RU" sz="1500" dirty="0" smtClean="0">
                <a:latin typeface="Comic Sans MS" pitchFamily="66" charset="0"/>
              </a:rPr>
              <a:t>.</a:t>
            </a:r>
            <a:endParaRPr lang="ru-RU" sz="1500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ru-RU" b="1" i="1" dirty="0"/>
              <a:t>В </a:t>
            </a:r>
            <a:r>
              <a:rPr lang="ru-RU" b="1" i="1" dirty="0" err="1"/>
              <a:t>ув'язненні</a:t>
            </a:r>
            <a:r>
              <a:rPr lang="ru-RU" b="1" i="1" dirty="0"/>
              <a:t> та на </a:t>
            </a:r>
            <a:r>
              <a:rPr lang="ru-RU" b="1" i="1" dirty="0" err="1" smtClean="0"/>
              <a:t>засланні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593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16632"/>
            <a:ext cx="3240359" cy="5760640"/>
          </a:xfrm>
        </p:spPr>
        <p:txBody>
          <a:bodyPr/>
          <a:lstStyle/>
          <a:p>
            <a:r>
              <a:rPr lang="ru-RU" dirty="0" err="1"/>
              <a:t>Автобіографічні</a:t>
            </a:r>
            <a:r>
              <a:rPr lang="ru-RU" dirty="0"/>
              <a:t> </a:t>
            </a:r>
            <a:r>
              <a:rPr lang="ru-RU" dirty="0" err="1"/>
              <a:t>подробиці</a:t>
            </a:r>
            <a:r>
              <a:rPr lang="ru-RU" dirty="0"/>
              <a:t> про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 — </a:t>
            </a:r>
            <a:r>
              <a:rPr lang="ru-RU" dirty="0" err="1"/>
              <a:t>арешт</a:t>
            </a:r>
            <a:r>
              <a:rPr lang="ru-RU" dirty="0"/>
              <a:t>, </a:t>
            </a:r>
            <a:r>
              <a:rPr lang="ru-RU" dirty="0" err="1"/>
              <a:t>тортури</a:t>
            </a:r>
            <a:r>
              <a:rPr lang="ru-RU" dirty="0"/>
              <a:t>, </a:t>
            </a:r>
            <a:r>
              <a:rPr lang="ru-RU" dirty="0" err="1"/>
              <a:t>втечу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заслання</a:t>
            </a:r>
            <a:r>
              <a:rPr lang="ru-RU" dirty="0"/>
              <a:t> й </a:t>
            </a:r>
            <a:r>
              <a:rPr lang="ru-RU" dirty="0" err="1"/>
              <a:t>повернення</a:t>
            </a:r>
            <a:r>
              <a:rPr lang="ru-RU" dirty="0"/>
              <a:t> на </a:t>
            </a:r>
            <a:r>
              <a:rPr lang="ru-RU" dirty="0" err="1"/>
              <a:t>батьківщину</a:t>
            </a:r>
            <a:r>
              <a:rPr lang="ru-RU" dirty="0"/>
              <a:t> —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використав</a:t>
            </a:r>
            <a:r>
              <a:rPr lang="ru-RU" dirty="0"/>
              <a:t> у </a:t>
            </a:r>
            <a:r>
              <a:rPr lang="ru-RU" dirty="0" err="1"/>
              <a:t>романі</a:t>
            </a:r>
            <a:r>
              <a:rPr lang="ru-RU" dirty="0"/>
              <a:t> «Сад </a:t>
            </a:r>
            <a:r>
              <a:rPr lang="ru-RU" dirty="0" err="1"/>
              <a:t>Гетсиманський</a:t>
            </a:r>
            <a:r>
              <a:rPr lang="ru-RU" dirty="0"/>
              <a:t>».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8" b="6338"/>
          <a:stretch>
            <a:fillRect/>
          </a:stretch>
        </p:blipFill>
        <p:spPr>
          <a:xfrm rot="240000">
            <a:off x="3710535" y="158602"/>
            <a:ext cx="4772025" cy="64357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9" y="260648"/>
            <a:ext cx="7756264" cy="586852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528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Радянсько-німецька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 застала </a:t>
            </a:r>
            <a:r>
              <a:rPr lang="ru-RU" dirty="0" err="1"/>
              <a:t>письменника</a:t>
            </a:r>
            <a:r>
              <a:rPr lang="ru-RU" dirty="0"/>
              <a:t> в </a:t>
            </a:r>
            <a:r>
              <a:rPr lang="ru-RU" dirty="0" err="1"/>
              <a:t>Охтирці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одразу</a:t>
            </a:r>
            <a:r>
              <a:rPr lang="ru-RU" dirty="0"/>
              <a:t> </a:t>
            </a:r>
            <a:r>
              <a:rPr lang="ru-RU" dirty="0" err="1"/>
              <a:t>пішов</a:t>
            </a:r>
            <a:r>
              <a:rPr lang="ru-RU" dirty="0"/>
              <a:t> в </a:t>
            </a:r>
            <a:r>
              <a:rPr lang="ru-RU" dirty="0" err="1"/>
              <a:t>українське</a:t>
            </a:r>
            <a:r>
              <a:rPr lang="ru-RU" dirty="0"/>
              <a:t> </a:t>
            </a:r>
            <a:r>
              <a:rPr lang="ru-RU" dirty="0" err="1"/>
              <a:t>підпілля</a:t>
            </a:r>
            <a:r>
              <a:rPr lang="ru-RU" dirty="0"/>
              <a:t>, </a:t>
            </a:r>
            <a:r>
              <a:rPr lang="ru-RU" dirty="0" err="1"/>
              <a:t>передислокувався</a:t>
            </a:r>
            <a:r>
              <a:rPr lang="ru-RU" dirty="0"/>
              <a:t> до </a:t>
            </a:r>
            <a:r>
              <a:rPr lang="ru-RU" dirty="0" err="1"/>
              <a:t>Галичини</a:t>
            </a:r>
            <a:r>
              <a:rPr lang="ru-RU" dirty="0"/>
              <a:t>.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Багряний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у </a:t>
            </a:r>
            <a:r>
              <a:rPr lang="ru-RU" dirty="0" err="1"/>
              <a:t>референтурі</a:t>
            </a:r>
            <a:r>
              <a:rPr lang="ru-RU" dirty="0"/>
              <a:t> </a:t>
            </a:r>
            <a:r>
              <a:rPr lang="ru-RU" dirty="0" err="1"/>
              <a:t>пропаганди</a:t>
            </a:r>
            <a:r>
              <a:rPr lang="ru-RU" dirty="0"/>
              <a:t>, писав </a:t>
            </a:r>
            <a:r>
              <a:rPr lang="ru-RU" dirty="0" err="1"/>
              <a:t>пісні</a:t>
            </a:r>
            <a:r>
              <a:rPr lang="ru-RU" dirty="0"/>
              <a:t> на </a:t>
            </a:r>
            <a:r>
              <a:rPr lang="ru-RU" dirty="0" err="1"/>
              <a:t>патріотичні</a:t>
            </a:r>
            <a:r>
              <a:rPr lang="ru-RU" dirty="0"/>
              <a:t> теми, </a:t>
            </a:r>
            <a:r>
              <a:rPr lang="ru-RU" dirty="0" err="1"/>
              <a:t>статті</a:t>
            </a:r>
            <a:r>
              <a:rPr lang="ru-RU" dirty="0"/>
              <a:t> </a:t>
            </a:r>
            <a:r>
              <a:rPr lang="ru-RU" dirty="0" err="1"/>
              <a:t>різноманітного</a:t>
            </a:r>
            <a:r>
              <a:rPr lang="ru-RU" dirty="0"/>
              <a:t> характеру, </a:t>
            </a:r>
            <a:r>
              <a:rPr lang="ru-RU" dirty="0" err="1"/>
              <a:t>малював</a:t>
            </a:r>
            <a:r>
              <a:rPr lang="ru-RU" dirty="0"/>
              <a:t> </a:t>
            </a:r>
            <a:r>
              <a:rPr lang="ru-RU" dirty="0" err="1"/>
              <a:t>карикатури</a:t>
            </a:r>
            <a:r>
              <a:rPr lang="ru-RU" dirty="0"/>
              <a:t> й </a:t>
            </a:r>
            <a:r>
              <a:rPr lang="ru-RU" dirty="0" err="1"/>
              <a:t>плакати</a:t>
            </a:r>
            <a:r>
              <a:rPr lang="ru-RU" dirty="0"/>
              <a:t> </a:t>
            </a:r>
            <a:r>
              <a:rPr lang="ru-RU" dirty="0" err="1"/>
              <a:t>агітаційного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.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брав участь у </a:t>
            </a:r>
            <a:r>
              <a:rPr lang="ru-RU" dirty="0" err="1"/>
              <a:t>створенні</a:t>
            </a:r>
            <a:r>
              <a:rPr lang="ru-RU" dirty="0"/>
              <a:t> 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Головної</a:t>
            </a:r>
            <a:r>
              <a:rPr lang="ru-RU" dirty="0"/>
              <a:t> </a:t>
            </a:r>
            <a:r>
              <a:rPr lang="ru-RU" dirty="0" err="1"/>
              <a:t>Визвольної</a:t>
            </a:r>
            <a:r>
              <a:rPr lang="ru-RU" dirty="0"/>
              <a:t> Ради (УГВР), у </a:t>
            </a:r>
            <a:r>
              <a:rPr lang="ru-RU" dirty="0" err="1"/>
              <a:t>розробці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програмових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/>
              <a:t>Під</a:t>
            </a:r>
            <a:r>
              <a:rPr lang="ru-RU" b="1" i="1" dirty="0"/>
              <a:t> час </a:t>
            </a:r>
            <a:r>
              <a:rPr lang="ru-RU" b="1" i="1" dirty="0" err="1" smtClean="0"/>
              <a:t>війни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779665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16632"/>
            <a:ext cx="3600400" cy="6552728"/>
          </a:xfrm>
        </p:spPr>
        <p:txBody>
          <a:bodyPr/>
          <a:lstStyle/>
          <a:p>
            <a:r>
              <a:rPr lang="ru-RU" dirty="0"/>
              <a:t>Попри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завантаженість</a:t>
            </a:r>
            <a:r>
              <a:rPr lang="ru-RU" dirty="0"/>
              <a:t>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Багряний</a:t>
            </a:r>
            <a:r>
              <a:rPr lang="ru-RU" dirty="0"/>
              <a:t> не покинув </a:t>
            </a:r>
            <a:r>
              <a:rPr lang="ru-RU" dirty="0" err="1"/>
              <a:t>літературну</a:t>
            </a:r>
            <a:r>
              <a:rPr lang="ru-RU" dirty="0"/>
              <a:t> </a:t>
            </a:r>
            <a:r>
              <a:rPr lang="ru-RU" dirty="0" err="1"/>
              <a:t>працю</a:t>
            </a:r>
            <a:r>
              <a:rPr lang="ru-RU" dirty="0"/>
              <a:t>. 1944 року </a:t>
            </a:r>
            <a:r>
              <a:rPr lang="ru-RU" dirty="0" err="1"/>
              <a:t>він</a:t>
            </a:r>
            <a:r>
              <a:rPr lang="ru-RU" dirty="0"/>
              <a:t> написав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найталановитіших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 — роман «</a:t>
            </a:r>
            <a:r>
              <a:rPr lang="ru-RU" dirty="0" err="1"/>
              <a:t>Звіролови</a:t>
            </a:r>
            <a:r>
              <a:rPr lang="ru-RU" dirty="0"/>
              <a:t>» (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як «</a:t>
            </a:r>
            <a:r>
              <a:rPr lang="ru-RU" dirty="0" err="1"/>
              <a:t>Тигролови</a:t>
            </a:r>
            <a:r>
              <a:rPr lang="ru-RU" dirty="0"/>
              <a:t>»).</a:t>
            </a:r>
            <a:br>
              <a:rPr lang="ru-RU" dirty="0"/>
            </a:br>
            <a:r>
              <a:rPr lang="ru-RU" dirty="0"/>
              <a:t>У </a:t>
            </a:r>
            <a:r>
              <a:rPr lang="ru-RU" dirty="0" err="1"/>
              <a:t>січні</a:t>
            </a:r>
            <a:r>
              <a:rPr lang="ru-RU" dirty="0"/>
              <a:t> 1944 написав, </a:t>
            </a:r>
            <a:r>
              <a:rPr lang="ru-RU" dirty="0" err="1"/>
              <a:t>перебуваючи</a:t>
            </a:r>
            <a:r>
              <a:rPr lang="ru-RU" dirty="0"/>
              <a:t> у </a:t>
            </a:r>
            <a:r>
              <a:rPr lang="ru-RU" dirty="0" err="1"/>
              <a:t>Тернополі</a:t>
            </a:r>
            <a:r>
              <a:rPr lang="ru-RU" dirty="0"/>
              <a:t>, поему «Гуляй-Поле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" r="2010"/>
          <a:stretch>
            <a:fillRect/>
          </a:stretch>
        </p:blipFill>
        <p:spPr>
          <a:xfrm rot="240000">
            <a:off x="468654" y="142005"/>
            <a:ext cx="4294090" cy="63754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720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1945 року </a:t>
            </a:r>
            <a:r>
              <a:rPr lang="ru-RU" dirty="0" err="1"/>
              <a:t>Багряний</a:t>
            </a:r>
            <a:r>
              <a:rPr lang="ru-RU" dirty="0"/>
              <a:t> </a:t>
            </a:r>
            <a:r>
              <a:rPr lang="ru-RU" dirty="0" err="1"/>
              <a:t>емігрував</a:t>
            </a:r>
            <a:r>
              <a:rPr lang="ru-RU" dirty="0"/>
              <a:t> до </a:t>
            </a:r>
            <a:r>
              <a:rPr lang="ru-RU" dirty="0" err="1" smtClean="0"/>
              <a:t>Німеччини</a:t>
            </a:r>
            <a:r>
              <a:rPr lang="ru-RU" dirty="0" smtClean="0"/>
              <a:t>. </a:t>
            </a:r>
            <a:r>
              <a:rPr lang="ru-RU" dirty="0"/>
              <a:t>Не </a:t>
            </a:r>
            <a:r>
              <a:rPr lang="ru-RU" dirty="0" err="1"/>
              <a:t>менш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заборонами</a:t>
            </a:r>
            <a:r>
              <a:rPr lang="ru-RU" dirty="0"/>
              <a:t>, </a:t>
            </a:r>
            <a:r>
              <a:rPr lang="ru-RU" dirty="0" err="1"/>
              <a:t>перешкоджала</a:t>
            </a:r>
            <a:r>
              <a:rPr lang="ru-RU" dirty="0"/>
              <a:t> </a:t>
            </a:r>
            <a:r>
              <a:rPr lang="ru-RU" dirty="0" err="1"/>
              <a:t>гітлерівська</a:t>
            </a:r>
            <a:r>
              <a:rPr lang="ru-RU" dirty="0"/>
              <a:t> </a:t>
            </a:r>
            <a:r>
              <a:rPr lang="ru-RU" dirty="0" err="1"/>
              <a:t>Німеччина</a:t>
            </a:r>
            <a:r>
              <a:rPr lang="ru-RU" dirty="0"/>
              <a:t> </a:t>
            </a:r>
            <a:r>
              <a:rPr lang="ru-RU" dirty="0" err="1"/>
              <a:t>сформуванню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еміграції</a:t>
            </a:r>
            <a:r>
              <a:rPr lang="ru-RU" dirty="0"/>
              <a:t> </a:t>
            </a:r>
            <a:r>
              <a:rPr lang="ru-RU" dirty="0" err="1"/>
              <a:t>усілякими</a:t>
            </a:r>
            <a:r>
              <a:rPr lang="ru-RU" dirty="0"/>
              <a:t> «</a:t>
            </a:r>
            <a:r>
              <a:rPr lang="ru-RU" dirty="0" err="1"/>
              <a:t>розенбергівськими</a:t>
            </a:r>
            <a:r>
              <a:rPr lang="ru-RU" dirty="0"/>
              <a:t> штабами»,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псувалися</a:t>
            </a:r>
            <a:r>
              <a:rPr lang="ru-RU" dirty="0"/>
              <a:t> та </a:t>
            </a:r>
            <a:r>
              <a:rPr lang="ru-RU" dirty="0" err="1"/>
              <a:t>компромітувалися</a:t>
            </a:r>
            <a:r>
              <a:rPr lang="ru-RU" dirty="0"/>
              <a:t> і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пристойні</a:t>
            </a:r>
            <a:r>
              <a:rPr lang="ru-RU" dirty="0"/>
              <a:t> люди. </a:t>
            </a:r>
            <a:r>
              <a:rPr lang="ru-RU" dirty="0" err="1"/>
              <a:t>Багряний</a:t>
            </a:r>
            <a:r>
              <a:rPr lang="ru-RU" dirty="0"/>
              <a:t> </a:t>
            </a:r>
            <a:r>
              <a:rPr lang="ru-RU" dirty="0" err="1"/>
              <a:t>пішов</a:t>
            </a:r>
            <a:r>
              <a:rPr lang="ru-RU" dirty="0"/>
              <a:t> на </a:t>
            </a:r>
            <a:r>
              <a:rPr lang="ru-RU" dirty="0" err="1"/>
              <a:t>Захід</a:t>
            </a:r>
            <a:r>
              <a:rPr lang="ru-RU" dirty="0"/>
              <a:t> і в </a:t>
            </a:r>
            <a:r>
              <a:rPr lang="ru-RU" dirty="0" err="1"/>
              <a:t>еміграцію</a:t>
            </a:r>
            <a:r>
              <a:rPr lang="ru-RU" dirty="0"/>
              <a:t> через «</a:t>
            </a:r>
            <a:r>
              <a:rPr lang="ru-RU" dirty="0" err="1"/>
              <a:t>оунівське</a:t>
            </a:r>
            <a:r>
              <a:rPr lang="ru-RU" dirty="0"/>
              <a:t> </a:t>
            </a:r>
            <a:r>
              <a:rPr lang="ru-RU" dirty="0" err="1"/>
              <a:t>підпілля</a:t>
            </a:r>
            <a:r>
              <a:rPr lang="ru-RU" dirty="0"/>
              <a:t>».</a:t>
            </a:r>
          </a:p>
          <a:p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Багряний</a:t>
            </a:r>
            <a:r>
              <a:rPr lang="ru-RU" dirty="0"/>
              <a:t> написав </a:t>
            </a:r>
            <a:r>
              <a:rPr lang="ru-RU" dirty="0" err="1"/>
              <a:t>брошуру</a:t>
            </a:r>
            <a:r>
              <a:rPr lang="ru-RU" dirty="0"/>
              <a:t> — </a:t>
            </a:r>
            <a:r>
              <a:rPr lang="ru-RU" dirty="0" err="1"/>
              <a:t>програмний</a:t>
            </a:r>
            <a:r>
              <a:rPr lang="ru-RU" dirty="0"/>
              <a:t> для </a:t>
            </a:r>
            <a:r>
              <a:rPr lang="ru-RU" dirty="0" err="1"/>
              <a:t>нього</a:t>
            </a:r>
            <a:r>
              <a:rPr lang="ru-RU" dirty="0"/>
              <a:t> памфлет «</a:t>
            </a:r>
            <a:r>
              <a:rPr lang="ru-RU" dirty="0" err="1"/>
              <a:t>Чому</a:t>
            </a:r>
            <a:r>
              <a:rPr lang="ru-RU" dirty="0"/>
              <a:t> я не хочу </a:t>
            </a:r>
            <a:r>
              <a:rPr lang="ru-RU" dirty="0" err="1"/>
              <a:t>повертатися</a:t>
            </a:r>
            <a:r>
              <a:rPr lang="ru-RU" dirty="0"/>
              <a:t> до СРСР?», де </a:t>
            </a:r>
            <a:r>
              <a:rPr lang="ru-RU" dirty="0" err="1"/>
              <a:t>виклав</a:t>
            </a:r>
            <a:r>
              <a:rPr lang="ru-RU" dirty="0"/>
              <a:t> </a:t>
            </a:r>
            <a:r>
              <a:rPr lang="ru-RU" dirty="0" err="1"/>
              <a:t>політичну</a:t>
            </a:r>
            <a:r>
              <a:rPr lang="ru-RU" dirty="0"/>
              <a:t> </a:t>
            </a:r>
            <a:r>
              <a:rPr lang="ru-RU" dirty="0" err="1"/>
              <a:t>декларацію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гідності</a:t>
            </a:r>
            <a:r>
              <a:rPr lang="ru-RU" dirty="0"/>
              <a:t> й прав </a:t>
            </a:r>
            <a:r>
              <a:rPr lang="ru-RU" dirty="0" err="1"/>
              <a:t>людини</a:t>
            </a:r>
            <a:r>
              <a:rPr lang="ru-RU" dirty="0"/>
              <a:t>, яка </a:t>
            </a:r>
            <a:r>
              <a:rPr lang="ru-RU" dirty="0" smtClean="0"/>
              <a:t>пережила </a:t>
            </a:r>
            <a:r>
              <a:rPr lang="ru-RU" dirty="0" err="1"/>
              <a:t>насильство</a:t>
            </a:r>
            <a:r>
              <a:rPr lang="ru-RU" dirty="0"/>
              <a:t>, </a:t>
            </a:r>
            <a:r>
              <a:rPr lang="ru-RU" dirty="0" err="1"/>
              <a:t>тортури</a:t>
            </a:r>
            <a:r>
              <a:rPr lang="ru-RU" dirty="0"/>
              <a:t>, </a:t>
            </a:r>
            <a:r>
              <a:rPr lang="ru-RU" dirty="0" err="1"/>
              <a:t>приниження</a:t>
            </a:r>
            <a:r>
              <a:rPr lang="ru-RU" dirty="0"/>
              <a:t> як </a:t>
            </a:r>
            <a:r>
              <a:rPr lang="ru-RU" dirty="0" err="1"/>
              <a:t>колишній</a:t>
            </a:r>
            <a:r>
              <a:rPr lang="ru-RU" dirty="0"/>
              <a:t> </a:t>
            </a:r>
            <a:r>
              <a:rPr lang="ru-RU" dirty="0" err="1"/>
              <a:t>в'язень</a:t>
            </a:r>
            <a:r>
              <a:rPr lang="ru-RU" dirty="0"/>
              <a:t>, </a:t>
            </a:r>
            <a:r>
              <a:rPr lang="ru-RU" dirty="0" smtClean="0"/>
              <a:t>полонений</a:t>
            </a:r>
            <a:r>
              <a:rPr lang="ru-RU" dirty="0"/>
              <a:t>, </a:t>
            </a:r>
            <a:r>
              <a:rPr lang="ru-RU" dirty="0" err="1"/>
              <a:t>позбавлений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1948 </a:t>
            </a:r>
            <a:r>
              <a:rPr lang="ru-RU" dirty="0"/>
              <a:t>року </a:t>
            </a:r>
            <a:r>
              <a:rPr lang="ru-RU" dirty="0" err="1"/>
              <a:t>Багряний</a:t>
            </a:r>
            <a:r>
              <a:rPr lang="ru-RU" dirty="0"/>
              <a:t> </a:t>
            </a:r>
            <a:r>
              <a:rPr lang="ru-RU" dirty="0" err="1"/>
              <a:t>заснував</a:t>
            </a:r>
            <a:r>
              <a:rPr lang="ru-RU" dirty="0"/>
              <a:t> </a:t>
            </a:r>
            <a:r>
              <a:rPr lang="ru-RU" dirty="0" err="1"/>
              <a:t>Українську</a:t>
            </a:r>
            <a:r>
              <a:rPr lang="ru-RU" dirty="0"/>
              <a:t> </a:t>
            </a:r>
            <a:r>
              <a:rPr lang="ru-RU" dirty="0" err="1"/>
              <a:t>революційно-демократичну</a:t>
            </a:r>
            <a:r>
              <a:rPr lang="ru-RU" dirty="0"/>
              <a:t> </a:t>
            </a:r>
            <a:r>
              <a:rPr lang="ru-RU" dirty="0" err="1"/>
              <a:t>партію</a:t>
            </a:r>
            <a:r>
              <a:rPr lang="ru-RU" dirty="0"/>
              <a:t> (УРДП) і </a:t>
            </a:r>
            <a:r>
              <a:rPr lang="ru-RU" dirty="0" err="1"/>
              <a:t>відтоді</a:t>
            </a:r>
            <a:r>
              <a:rPr lang="ru-RU" dirty="0"/>
              <a:t> </a:t>
            </a:r>
            <a:r>
              <a:rPr lang="ru-RU" dirty="0" err="1"/>
              <a:t>цілих</a:t>
            </a:r>
            <a:r>
              <a:rPr lang="ru-RU" dirty="0"/>
              <a:t> 17 </a:t>
            </a:r>
            <a:r>
              <a:rPr lang="ru-RU" dirty="0" err="1"/>
              <a:t>років</a:t>
            </a:r>
            <a:r>
              <a:rPr lang="ru-RU" dirty="0"/>
              <a:t> — до </a:t>
            </a:r>
            <a:r>
              <a:rPr lang="ru-RU" dirty="0" err="1"/>
              <a:t>самої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редагував</a:t>
            </a:r>
            <a:r>
              <a:rPr lang="ru-RU" dirty="0"/>
              <a:t> газету «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вісті</a:t>
            </a:r>
            <a:r>
              <a:rPr lang="ru-RU" dirty="0"/>
              <a:t>».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головою </a:t>
            </a:r>
            <a:r>
              <a:rPr lang="ru-RU" dirty="0" err="1"/>
              <a:t>Виконавчого</a:t>
            </a:r>
            <a:r>
              <a:rPr lang="ru-RU" dirty="0"/>
              <a:t> органу 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Ради і заступником президента УНР.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 </a:t>
            </a:r>
            <a:r>
              <a:rPr lang="ru-RU" b="1" i="1" dirty="0" err="1" smtClean="0"/>
              <a:t>еміграції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33130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2276871"/>
            <a:ext cx="5568618" cy="4176463"/>
          </a:xfrm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291750"/>
          </a:xfrm>
        </p:spPr>
        <p:txBody>
          <a:bodyPr/>
          <a:lstStyle/>
          <a:p>
            <a:r>
              <a:rPr lang="ru-RU" sz="2000" dirty="0"/>
              <a:t>Помер </a:t>
            </a:r>
            <a:r>
              <a:rPr lang="ru-RU" sz="2000" dirty="0" err="1"/>
              <a:t>Іван</a:t>
            </a:r>
            <a:r>
              <a:rPr lang="ru-RU" sz="2000" dirty="0"/>
              <a:t> </a:t>
            </a:r>
            <a:r>
              <a:rPr lang="ru-RU" sz="2000" dirty="0" err="1"/>
              <a:t>Багряний</a:t>
            </a:r>
            <a:r>
              <a:rPr lang="ru-RU" sz="2000" dirty="0"/>
              <a:t> 25 </a:t>
            </a:r>
            <a:r>
              <a:rPr lang="ru-RU" sz="2000" dirty="0" err="1"/>
              <a:t>серпня</a:t>
            </a:r>
            <a:r>
              <a:rPr lang="ru-RU" sz="2000" dirty="0"/>
              <a:t> 1963 року. </a:t>
            </a:r>
            <a:r>
              <a:rPr lang="ru-RU" sz="2000" dirty="0" err="1"/>
              <a:t>Похований</a:t>
            </a:r>
            <a:r>
              <a:rPr lang="ru-RU" sz="2000" dirty="0"/>
              <a:t> у </a:t>
            </a:r>
            <a:r>
              <a:rPr lang="ru-RU" sz="2000" dirty="0" err="1"/>
              <a:t>місті</a:t>
            </a:r>
            <a:r>
              <a:rPr lang="ru-RU" sz="2000" dirty="0"/>
              <a:t> </a:t>
            </a:r>
            <a:r>
              <a:rPr lang="ru-RU" sz="2000" dirty="0" err="1"/>
              <a:t>Новий</a:t>
            </a:r>
            <a:r>
              <a:rPr lang="ru-RU" sz="2000" dirty="0"/>
              <a:t> Ульм (</a:t>
            </a:r>
            <a:r>
              <a:rPr lang="ru-RU" sz="2000" dirty="0" err="1"/>
              <a:t>Німеччина</a:t>
            </a:r>
            <a:r>
              <a:rPr lang="ru-RU" sz="2000" dirty="0"/>
              <a:t>) на </a:t>
            </a:r>
            <a:r>
              <a:rPr lang="ru-RU" sz="2000" dirty="0" err="1"/>
              <a:t>цвинтарі</a:t>
            </a:r>
            <a:r>
              <a:rPr lang="ru-RU" sz="2000" dirty="0"/>
              <a:t>, при </a:t>
            </a:r>
            <a:r>
              <a:rPr lang="ru-RU" sz="2000" dirty="0" err="1"/>
              <a:t>вулиці</a:t>
            </a:r>
            <a:r>
              <a:rPr lang="ru-RU" sz="2000" dirty="0"/>
              <a:t> </a:t>
            </a:r>
            <a:r>
              <a:rPr lang="ru-RU" sz="2000" dirty="0" err="1" smtClean="0"/>
              <a:t>Ройттір</a:t>
            </a:r>
            <a:r>
              <a:rPr lang="en-US" sz="2000" i="1" dirty="0" smtClean="0"/>
              <a:t>.</a:t>
            </a:r>
            <a:r>
              <a:rPr lang="en-US" sz="2000" dirty="0"/>
              <a:t> </a:t>
            </a:r>
            <a:r>
              <a:rPr lang="ru-RU" sz="2000" dirty="0"/>
              <a:t>Могила </a:t>
            </a:r>
            <a:r>
              <a:rPr lang="ru-RU" sz="2000" dirty="0" err="1"/>
              <a:t>Івана</a:t>
            </a:r>
            <a:r>
              <a:rPr lang="ru-RU" sz="2000" dirty="0"/>
              <a:t> Багряного — перша могила </a:t>
            </a:r>
            <a:r>
              <a:rPr lang="ru-RU" sz="2000" dirty="0" err="1"/>
              <a:t>ліворуч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входу на </a:t>
            </a:r>
            <a:r>
              <a:rPr lang="ru-RU" sz="2000" dirty="0" err="1"/>
              <a:t>цвинтар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навпроти</a:t>
            </a:r>
            <a:r>
              <a:rPr lang="ru-RU" sz="2000" dirty="0"/>
              <a:t> </a:t>
            </a:r>
            <a:r>
              <a:rPr lang="ru-RU" sz="2000" dirty="0" err="1"/>
              <a:t>вул</a:t>
            </a:r>
            <a:r>
              <a:rPr lang="ru-RU" sz="2000" dirty="0"/>
              <a:t>. </a:t>
            </a:r>
            <a:r>
              <a:rPr lang="ru-RU" sz="2000" dirty="0" err="1" smtClean="0"/>
              <a:t>Фіннінгер</a:t>
            </a:r>
            <a:r>
              <a:rPr lang="ru-RU" sz="2000" dirty="0" smtClean="0"/>
              <a:t>. Автор </a:t>
            </a:r>
            <a:r>
              <a:rPr lang="ru-RU" sz="2000" dirty="0"/>
              <a:t>надгробного </a:t>
            </a:r>
            <a:r>
              <a:rPr lang="ru-RU" sz="2000" dirty="0" err="1"/>
              <a:t>пам'ятника</a:t>
            </a:r>
            <a:r>
              <a:rPr lang="ru-RU" sz="2000" dirty="0"/>
              <a:t> — скульптор Л. </a:t>
            </a:r>
            <a:r>
              <a:rPr lang="ru-RU" sz="2000" dirty="0" err="1"/>
              <a:t>Моложавий</a:t>
            </a:r>
            <a:r>
              <a:rPr lang="ru-RU" sz="2000" baseline="30000" dirty="0"/>
              <a:t> </a:t>
            </a:r>
            <a:r>
              <a:rPr lang="ru-RU" sz="2000" dirty="0"/>
              <a:t>. </a:t>
            </a:r>
            <a:r>
              <a:rPr lang="ru-RU" sz="2000" dirty="0" err="1"/>
              <a:t>Пам'ятника</a:t>
            </a:r>
            <a:r>
              <a:rPr lang="ru-RU" sz="2000" dirty="0"/>
              <a:t> на </a:t>
            </a:r>
            <a:r>
              <a:rPr lang="ru-RU" sz="2000" dirty="0" err="1"/>
              <a:t>могилі</a:t>
            </a:r>
            <a:r>
              <a:rPr lang="ru-RU" sz="2000" dirty="0"/>
              <a:t> </a:t>
            </a:r>
            <a:r>
              <a:rPr lang="ru-RU" sz="2000" dirty="0" err="1"/>
              <a:t>освячено</a:t>
            </a:r>
            <a:r>
              <a:rPr lang="ru-RU" sz="2000" dirty="0"/>
              <a:t> 3 </a:t>
            </a:r>
            <a:r>
              <a:rPr lang="ru-RU" sz="2000" dirty="0" err="1"/>
              <a:t>жовтня</a:t>
            </a:r>
            <a:r>
              <a:rPr lang="ru-RU" sz="2000" dirty="0"/>
              <a:t> 1965.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3776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Характеристика </a:t>
            </a:r>
            <a:r>
              <a:rPr lang="ru-RU" dirty="0" err="1"/>
              <a:t>творчості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933056"/>
            <a:ext cx="9144000" cy="2592288"/>
          </a:xfrm>
        </p:spPr>
        <p:txBody>
          <a:bodyPr>
            <a:normAutofit/>
          </a:bodyPr>
          <a:lstStyle/>
          <a:p>
            <a:r>
              <a:rPr lang="ru-RU" sz="2400" dirty="0"/>
              <a:t>1926 – 1932 – початок </a:t>
            </a:r>
            <a:r>
              <a:rPr lang="ru-RU" sz="2400" dirty="0" err="1"/>
              <a:t>літературного</a:t>
            </a:r>
            <a:r>
              <a:rPr lang="ru-RU" sz="2400" dirty="0"/>
              <a:t> шляху до </a:t>
            </a:r>
            <a:r>
              <a:rPr lang="ru-RU" sz="2400" dirty="0" err="1"/>
              <a:t>першого</a:t>
            </a:r>
            <a:r>
              <a:rPr lang="ru-RU" sz="2400" dirty="0"/>
              <a:t> </a:t>
            </a:r>
            <a:r>
              <a:rPr lang="ru-RU" sz="2400" dirty="0" err="1"/>
              <a:t>арешту</a:t>
            </a:r>
            <a:r>
              <a:rPr lang="ru-RU" sz="2400" dirty="0"/>
              <a:t>;</a:t>
            </a:r>
          </a:p>
          <a:p>
            <a:r>
              <a:rPr lang="ru-RU" sz="2400" dirty="0"/>
              <a:t>1932 – 1940 –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ув’язнень</a:t>
            </a:r>
            <a:r>
              <a:rPr lang="ru-RU" sz="2400" dirty="0"/>
              <a:t> і </a:t>
            </a:r>
            <a:r>
              <a:rPr lang="ru-RU" sz="2400" dirty="0" err="1"/>
              <a:t>концтаборів</a:t>
            </a:r>
            <a:r>
              <a:rPr lang="ru-RU" sz="2400" dirty="0"/>
              <a:t>;</a:t>
            </a:r>
          </a:p>
          <a:p>
            <a:r>
              <a:rPr lang="ru-RU" sz="2400" dirty="0"/>
              <a:t>1941 – 1945 –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другої</a:t>
            </a:r>
            <a:r>
              <a:rPr lang="ru-RU" sz="2400" dirty="0"/>
              <a:t> </a:t>
            </a:r>
            <a:r>
              <a:rPr lang="ru-RU" sz="2400" dirty="0" err="1"/>
              <a:t>світової</a:t>
            </a:r>
            <a:r>
              <a:rPr lang="ru-RU" sz="2400" dirty="0"/>
              <a:t> </a:t>
            </a:r>
            <a:r>
              <a:rPr lang="ru-RU" sz="2400" dirty="0" err="1"/>
              <a:t>війни</a:t>
            </a:r>
            <a:r>
              <a:rPr lang="ru-RU" sz="2400" dirty="0"/>
              <a:t> й </a:t>
            </a:r>
            <a:r>
              <a:rPr lang="ru-RU" sz="2400" dirty="0" err="1"/>
              <a:t>окупації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;</a:t>
            </a:r>
          </a:p>
          <a:p>
            <a:r>
              <a:rPr lang="ru-RU" sz="2400" dirty="0"/>
              <a:t>1945 – 1963 – </a:t>
            </a:r>
            <a:r>
              <a:rPr lang="ru-RU" sz="2400" dirty="0" err="1"/>
              <a:t>повоєнна</a:t>
            </a:r>
            <a:r>
              <a:rPr lang="ru-RU" sz="2400" dirty="0"/>
              <a:t> </a:t>
            </a:r>
            <a:r>
              <a:rPr lang="ru-RU" sz="2400" dirty="0" err="1"/>
              <a:t>доба</a:t>
            </a:r>
            <a:r>
              <a:rPr lang="ru-RU" sz="2400" dirty="0"/>
              <a:t> і </a:t>
            </a:r>
            <a:r>
              <a:rPr lang="ru-RU" sz="2400" dirty="0" err="1"/>
              <a:t>еміграція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78604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248347"/>
            <a:ext cx="8712967" cy="3877815"/>
          </a:xfrm>
        </p:spPr>
        <p:txBody>
          <a:bodyPr/>
          <a:lstStyle/>
          <a:p>
            <a:r>
              <a:rPr lang="ru-RU" sz="2800" dirty="0"/>
              <a:t>1926 – 1932 – початок </a:t>
            </a:r>
            <a:r>
              <a:rPr lang="ru-RU" sz="2800" dirty="0" err="1"/>
              <a:t>літературного</a:t>
            </a:r>
            <a:r>
              <a:rPr lang="ru-RU" sz="2800" dirty="0"/>
              <a:t> шляху до </a:t>
            </a:r>
            <a:r>
              <a:rPr lang="ru-RU" sz="2800" dirty="0" err="1"/>
              <a:t>першого</a:t>
            </a:r>
            <a:r>
              <a:rPr lang="ru-RU" sz="2800" dirty="0"/>
              <a:t> </a:t>
            </a:r>
            <a:r>
              <a:rPr lang="ru-RU" sz="2800" dirty="0" err="1"/>
              <a:t>арешту</a:t>
            </a:r>
            <a:r>
              <a:rPr lang="ru-RU" sz="2800" dirty="0"/>
              <a:t>;</a:t>
            </a:r>
          </a:p>
          <a:p>
            <a:r>
              <a:rPr lang="ru-RU" sz="2800" dirty="0"/>
              <a:t>1932 – 1940 – </a:t>
            </a:r>
            <a:r>
              <a:rPr lang="ru-RU" sz="2800" dirty="0" err="1"/>
              <a:t>період</a:t>
            </a:r>
            <a:r>
              <a:rPr lang="ru-RU" sz="2800" dirty="0"/>
              <a:t> </a:t>
            </a:r>
            <a:r>
              <a:rPr lang="ru-RU" sz="2800" dirty="0" err="1"/>
              <a:t>ув’язнень</a:t>
            </a:r>
            <a:r>
              <a:rPr lang="ru-RU" sz="2800" dirty="0"/>
              <a:t> і </a:t>
            </a:r>
            <a:r>
              <a:rPr lang="ru-RU" sz="2800" dirty="0" err="1"/>
              <a:t>концтаборів</a:t>
            </a:r>
            <a:r>
              <a:rPr lang="ru-RU" sz="2800" dirty="0"/>
              <a:t>;</a:t>
            </a:r>
          </a:p>
          <a:p>
            <a:r>
              <a:rPr lang="ru-RU" sz="2800" dirty="0"/>
              <a:t>1941 – 1945 – </a:t>
            </a:r>
            <a:r>
              <a:rPr lang="ru-RU" sz="2800" dirty="0" err="1"/>
              <a:t>період</a:t>
            </a:r>
            <a:r>
              <a:rPr lang="ru-RU" sz="2800" dirty="0"/>
              <a:t> </a:t>
            </a:r>
            <a:r>
              <a:rPr lang="ru-RU" sz="2800" dirty="0" err="1"/>
              <a:t>другої</a:t>
            </a:r>
            <a:r>
              <a:rPr lang="ru-RU" sz="2800" dirty="0"/>
              <a:t> </a:t>
            </a:r>
            <a:r>
              <a:rPr lang="ru-RU" sz="2800" dirty="0" err="1"/>
              <a:t>світової</a:t>
            </a:r>
            <a:r>
              <a:rPr lang="ru-RU" sz="2800" dirty="0"/>
              <a:t> </a:t>
            </a:r>
            <a:r>
              <a:rPr lang="ru-RU" sz="2800" dirty="0" err="1"/>
              <a:t>війни</a:t>
            </a:r>
            <a:r>
              <a:rPr lang="ru-RU" sz="2800" dirty="0"/>
              <a:t> й </a:t>
            </a:r>
            <a:r>
              <a:rPr lang="ru-RU" sz="2800" dirty="0" err="1"/>
              <a:t>окупації</a:t>
            </a:r>
            <a:r>
              <a:rPr lang="ru-RU" sz="2800" dirty="0"/>
              <a:t> </a:t>
            </a:r>
            <a:r>
              <a:rPr lang="ru-RU" sz="2800" dirty="0" err="1"/>
              <a:t>України</a:t>
            </a:r>
            <a:r>
              <a:rPr lang="ru-RU" sz="2800" dirty="0"/>
              <a:t>;</a:t>
            </a:r>
          </a:p>
          <a:p>
            <a:r>
              <a:rPr lang="ru-RU" sz="2800" dirty="0"/>
              <a:t>1945 – 1963 – </a:t>
            </a:r>
            <a:r>
              <a:rPr lang="ru-RU" sz="2800" dirty="0" err="1"/>
              <a:t>повоєнна</a:t>
            </a:r>
            <a:r>
              <a:rPr lang="ru-RU" sz="2800" dirty="0"/>
              <a:t> </a:t>
            </a:r>
            <a:r>
              <a:rPr lang="ru-RU" sz="2800" dirty="0" err="1"/>
              <a:t>доба</a:t>
            </a:r>
            <a:r>
              <a:rPr lang="ru-RU" sz="2800" dirty="0"/>
              <a:t> і </a:t>
            </a:r>
            <a:r>
              <a:rPr lang="ru-RU" sz="2800" dirty="0" err="1"/>
              <a:t>еміграція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1435766"/>
          </a:xfrm>
        </p:spPr>
        <p:txBody>
          <a:bodyPr/>
          <a:lstStyle/>
          <a:p>
            <a:r>
              <a:rPr lang="ru-RU" b="1" i="1" dirty="0" err="1"/>
              <a:t>Етапи</a:t>
            </a:r>
            <a:r>
              <a:rPr lang="ru-RU" b="1" i="1" dirty="0"/>
              <a:t> </a:t>
            </a:r>
            <a:r>
              <a:rPr lang="ru-RU" b="1" i="1" dirty="0" err="1"/>
              <a:t>творчого</a:t>
            </a:r>
            <a:r>
              <a:rPr lang="ru-RU" b="1" i="1" dirty="0"/>
              <a:t> шляху </a:t>
            </a:r>
            <a:r>
              <a:rPr lang="ru-RU" b="1" i="1" dirty="0" err="1"/>
              <a:t>І.Багряного</a:t>
            </a:r>
            <a:r>
              <a:rPr lang="ru-RU" b="1" i="1" dirty="0"/>
              <a:t>: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41520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Викриття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більшовицького</a:t>
            </a:r>
            <a:r>
              <a:rPr lang="ru-RU" dirty="0"/>
              <a:t> </a:t>
            </a:r>
            <a:r>
              <a:rPr lang="ru-RU" dirty="0" err="1"/>
              <a:t>терору</a:t>
            </a:r>
            <a:r>
              <a:rPr lang="ru-RU" dirty="0"/>
              <a:t>.</a:t>
            </a:r>
          </a:p>
          <a:p>
            <a:r>
              <a:rPr lang="ru-RU" dirty="0"/>
              <a:t>Показ </a:t>
            </a:r>
            <a:r>
              <a:rPr lang="ru-RU" dirty="0" err="1"/>
              <a:t>жорстоких</a:t>
            </a:r>
            <a:r>
              <a:rPr lang="ru-RU" dirty="0"/>
              <a:t> і </a:t>
            </a:r>
            <a:r>
              <a:rPr lang="ru-RU" dirty="0" err="1"/>
              <a:t>підступних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каральних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.</a:t>
            </a:r>
          </a:p>
          <a:p>
            <a:r>
              <a:rPr lang="ru-RU" dirty="0" err="1"/>
              <a:t>Розвінчання</a:t>
            </a:r>
            <a:r>
              <a:rPr lang="ru-RU" dirty="0"/>
              <a:t> </a:t>
            </a:r>
            <a:r>
              <a:rPr lang="ru-RU" dirty="0" err="1"/>
              <a:t>більшовицької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і </a:t>
            </a:r>
            <a:r>
              <a:rPr lang="ru-RU" dirty="0" err="1"/>
              <a:t>знущання</a:t>
            </a:r>
            <a:r>
              <a:rPr lang="ru-RU" dirty="0"/>
              <a:t> з людей.</a:t>
            </a:r>
          </a:p>
          <a:p>
            <a:r>
              <a:rPr lang="ru-RU" dirty="0" err="1"/>
              <a:t>Розповідь</a:t>
            </a:r>
            <a:r>
              <a:rPr lang="ru-RU" dirty="0"/>
              <a:t> про </a:t>
            </a:r>
            <a:r>
              <a:rPr lang="ru-RU" dirty="0" err="1"/>
              <a:t>страждання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народу у </a:t>
            </a:r>
            <a:r>
              <a:rPr lang="ru-RU" dirty="0" err="1"/>
              <a:t>більшовицькому</a:t>
            </a:r>
            <a:r>
              <a:rPr lang="ru-RU" dirty="0"/>
              <a:t> «раю».</a:t>
            </a:r>
          </a:p>
          <a:p>
            <a:r>
              <a:rPr lang="ru-RU" dirty="0" err="1"/>
              <a:t>Безкомпромісне</a:t>
            </a:r>
            <a:r>
              <a:rPr lang="ru-RU" dirty="0"/>
              <a:t> і </a:t>
            </a:r>
            <a:r>
              <a:rPr lang="ru-RU" dirty="0" err="1"/>
              <a:t>аргументоване</a:t>
            </a:r>
            <a:r>
              <a:rPr lang="ru-RU" dirty="0"/>
              <a:t> </a:t>
            </a:r>
            <a:r>
              <a:rPr lang="ru-RU" dirty="0" err="1"/>
              <a:t>викриття</a:t>
            </a:r>
            <a:r>
              <a:rPr lang="ru-RU" dirty="0"/>
              <a:t> </a:t>
            </a:r>
            <a:r>
              <a:rPr lang="ru-RU" dirty="0" err="1"/>
              <a:t>російського</a:t>
            </a:r>
            <a:r>
              <a:rPr lang="ru-RU" dirty="0"/>
              <a:t> великодержавного </a:t>
            </a:r>
            <a:r>
              <a:rPr lang="ru-RU" dirty="0" err="1"/>
              <a:t>шовінізму</a:t>
            </a:r>
            <a:r>
              <a:rPr lang="ru-RU" dirty="0"/>
              <a:t>.</a:t>
            </a:r>
          </a:p>
          <a:p>
            <a:r>
              <a:rPr lang="ru-RU" dirty="0" err="1"/>
              <a:t>Звернення</a:t>
            </a:r>
            <a:r>
              <a:rPr lang="ru-RU" dirty="0"/>
              <a:t> до </a:t>
            </a:r>
            <a:r>
              <a:rPr lang="ru-RU" dirty="0" err="1"/>
              <a:t>історії</a:t>
            </a:r>
            <a:r>
              <a:rPr lang="ru-RU" dirty="0"/>
              <a:t> і </a:t>
            </a:r>
            <a:r>
              <a:rPr lang="ru-RU" dirty="0" err="1"/>
              <a:t>боротьба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.</a:t>
            </a:r>
          </a:p>
          <a:p>
            <a:r>
              <a:rPr lang="ru-RU" dirty="0" err="1"/>
              <a:t>Змалювання</a:t>
            </a:r>
            <a:r>
              <a:rPr lang="ru-RU" dirty="0"/>
              <a:t> </a:t>
            </a:r>
            <a:r>
              <a:rPr lang="ru-RU" dirty="0" err="1"/>
              <a:t>долі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у </a:t>
            </a:r>
            <a:r>
              <a:rPr lang="ru-RU" dirty="0" err="1"/>
              <a:t>вирі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</a:t>
            </a:r>
          </a:p>
          <a:p>
            <a:r>
              <a:rPr lang="ru-RU" dirty="0" err="1"/>
              <a:t>Віра</a:t>
            </a:r>
            <a:r>
              <a:rPr lang="ru-RU" dirty="0"/>
              <a:t> в перемогу добра над злом.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Теми </a:t>
            </a:r>
            <a:r>
              <a:rPr lang="ru-RU" b="1" i="1" dirty="0" err="1"/>
              <a:t>творчості</a:t>
            </a:r>
            <a:r>
              <a:rPr lang="ru-RU" b="1" i="1" dirty="0"/>
              <a:t>: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19467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1963 року </a:t>
            </a:r>
            <a:r>
              <a:rPr lang="ru-RU" dirty="0" err="1"/>
              <a:t>філія</a:t>
            </a:r>
            <a:r>
              <a:rPr lang="ru-RU" dirty="0"/>
              <a:t> 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демократичної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 (ОДУМ) в Чикаго </a:t>
            </a:r>
            <a:r>
              <a:rPr lang="ru-RU" dirty="0" err="1"/>
              <a:t>розпочала</a:t>
            </a:r>
            <a:r>
              <a:rPr lang="ru-RU" dirty="0"/>
              <a:t> </a:t>
            </a:r>
            <a:r>
              <a:rPr lang="ru-RU" dirty="0" err="1"/>
              <a:t>акцію</a:t>
            </a:r>
            <a:r>
              <a:rPr lang="ru-RU" dirty="0"/>
              <a:t> за </a:t>
            </a:r>
            <a:r>
              <a:rPr lang="ru-RU" dirty="0" err="1"/>
              <a:t>надання</a:t>
            </a:r>
            <a:r>
              <a:rPr lang="ru-RU" dirty="0"/>
              <a:t> </a:t>
            </a:r>
            <a:r>
              <a:rPr lang="ru-RU" dirty="0" err="1"/>
              <a:t>Нобелівської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 </a:t>
            </a:r>
            <a:r>
              <a:rPr lang="ru-RU" dirty="0" err="1"/>
              <a:t>Іванові</a:t>
            </a:r>
            <a:r>
              <a:rPr lang="ru-RU" dirty="0"/>
              <a:t> Багряному, але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несподівана</a:t>
            </a:r>
            <a:r>
              <a:rPr lang="ru-RU" dirty="0"/>
              <a:t> смерть </a:t>
            </a:r>
            <a:r>
              <a:rPr lang="ru-RU" dirty="0" err="1"/>
              <a:t>перешкодила</a:t>
            </a:r>
            <a:r>
              <a:rPr lang="ru-RU" dirty="0"/>
              <a:t> </a:t>
            </a:r>
            <a:r>
              <a:rPr lang="ru-RU" dirty="0" err="1"/>
              <a:t>офіційному</a:t>
            </a:r>
            <a:r>
              <a:rPr lang="ru-RU" dirty="0"/>
              <a:t> </a:t>
            </a:r>
            <a:r>
              <a:rPr lang="ru-RU" dirty="0" err="1"/>
              <a:t>висуненню</a:t>
            </a:r>
            <a:r>
              <a:rPr lang="ru-RU" dirty="0"/>
              <a:t> на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 smtClean="0"/>
              <a:t>нагороду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1992 року </a:t>
            </a:r>
            <a:r>
              <a:rPr lang="ru-RU" dirty="0" err="1"/>
              <a:t>постановою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Іванові</a:t>
            </a:r>
            <a:r>
              <a:rPr lang="ru-RU" dirty="0"/>
              <a:t> Багряному посмертно присудили 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Тараса </a:t>
            </a:r>
            <a:r>
              <a:rPr lang="ru-RU" dirty="0" err="1"/>
              <a:t>Шевченка</a:t>
            </a:r>
            <a:r>
              <a:rPr lang="ru-RU" dirty="0"/>
              <a:t> за </a:t>
            </a:r>
            <a:r>
              <a:rPr lang="ru-RU" dirty="0" err="1"/>
              <a:t>романи</a:t>
            </a:r>
            <a:r>
              <a:rPr lang="ru-RU" dirty="0"/>
              <a:t> «Сад </a:t>
            </a:r>
            <a:r>
              <a:rPr lang="ru-RU" dirty="0" err="1"/>
              <a:t>Гетсиманський</a:t>
            </a:r>
            <a:r>
              <a:rPr lang="ru-RU" dirty="0"/>
              <a:t>» </a:t>
            </a:r>
            <a:r>
              <a:rPr lang="ru-RU" dirty="0" err="1"/>
              <a:t>і«Тигролови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/>
              <a:t>Премії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5685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792095"/>
          </a:xfrm>
        </p:spPr>
        <p:txBody>
          <a:bodyPr/>
          <a:lstStyle/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Біографія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3767316"/>
            <a:ext cx="7318379" cy="275802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ru-RU" sz="2800" b="1" dirty="0" err="1"/>
              <a:t>Становлення</a:t>
            </a:r>
            <a:endParaRPr lang="ru-RU" sz="2800" b="1" dirty="0"/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800" b="1" dirty="0"/>
              <a:t>В </a:t>
            </a:r>
            <a:r>
              <a:rPr lang="ru-RU" sz="2800" b="1" dirty="0" err="1"/>
              <a:t>ув'язненні</a:t>
            </a:r>
            <a:r>
              <a:rPr lang="ru-RU" sz="2800" b="1" dirty="0"/>
              <a:t> та на </a:t>
            </a:r>
            <a:r>
              <a:rPr lang="ru-RU" sz="2800" b="1" dirty="0" err="1"/>
              <a:t>засланні</a:t>
            </a:r>
            <a:endParaRPr lang="ru-RU" sz="2800" b="1" dirty="0"/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800" b="1" dirty="0" err="1"/>
              <a:t>Під</a:t>
            </a:r>
            <a:r>
              <a:rPr lang="ru-RU" sz="2800" b="1" dirty="0"/>
              <a:t> час </a:t>
            </a:r>
            <a:r>
              <a:rPr lang="ru-RU" sz="2800" b="1" dirty="0" err="1"/>
              <a:t>війни</a:t>
            </a:r>
            <a:endParaRPr lang="ru-RU" sz="2800" b="1" dirty="0"/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800" b="1" dirty="0"/>
              <a:t>В </a:t>
            </a:r>
            <a:r>
              <a:rPr lang="ru-RU" sz="2800" b="1" dirty="0" err="1"/>
              <a:t>еміграції</a:t>
            </a:r>
            <a:endParaRPr lang="ru-RU" sz="2800" b="1" dirty="0"/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800" b="1" dirty="0" err="1"/>
              <a:t>Сім'я</a:t>
            </a:r>
            <a:endParaRPr lang="ru-RU" sz="2800" b="1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763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663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3"/>
          </a:xfrm>
        </p:spPr>
        <p:txBody>
          <a:bodyPr>
            <a:normAutofit fontScale="92500"/>
          </a:bodyPr>
          <a:lstStyle/>
          <a:p>
            <a:r>
              <a:rPr lang="ru-RU" i="1" dirty="0" smtClean="0"/>
              <a:t>«</a:t>
            </a:r>
            <a:r>
              <a:rPr lang="ru-RU" i="1" dirty="0" err="1"/>
              <a:t>Етюд</a:t>
            </a:r>
            <a:r>
              <a:rPr lang="ru-RU" i="1" dirty="0"/>
              <a:t>»</a:t>
            </a:r>
            <a:r>
              <a:rPr lang="ru-RU" dirty="0"/>
              <a:t> (</a:t>
            </a:r>
            <a:r>
              <a:rPr lang="ru-RU" dirty="0" err="1"/>
              <a:t>серпень</a:t>
            </a:r>
            <a:r>
              <a:rPr lang="ru-RU" dirty="0"/>
              <a:t> 1921 р.)</a:t>
            </a:r>
          </a:p>
          <a:p>
            <a:r>
              <a:rPr lang="ru-RU" i="1" dirty="0"/>
              <a:t>«</a:t>
            </a:r>
            <a:r>
              <a:rPr lang="ru-RU" i="1" dirty="0" err="1"/>
              <a:t>Міщаночка</a:t>
            </a:r>
            <a:r>
              <a:rPr lang="ru-RU" i="1" dirty="0"/>
              <a:t>»</a:t>
            </a:r>
            <a:r>
              <a:rPr lang="ru-RU" dirty="0"/>
              <a:t> (</a:t>
            </a:r>
            <a:r>
              <a:rPr lang="ru-RU" dirty="0" err="1"/>
              <a:t>Охтирка</a:t>
            </a:r>
            <a:r>
              <a:rPr lang="ru-RU" dirty="0"/>
              <a:t>, 1924)</a:t>
            </a:r>
          </a:p>
          <a:p>
            <a:r>
              <a:rPr lang="ru-RU" i="1" dirty="0"/>
              <a:t>«Мадонна»</a:t>
            </a:r>
            <a:r>
              <a:rPr lang="ru-RU" dirty="0"/>
              <a:t> (Жмеринка, 1925)</a:t>
            </a:r>
          </a:p>
          <a:p>
            <a:r>
              <a:rPr lang="ru-RU" i="1" dirty="0"/>
              <a:t>«</a:t>
            </a:r>
            <a:r>
              <a:rPr lang="ru-RU" i="1" dirty="0" err="1"/>
              <a:t>Заєць</a:t>
            </a:r>
            <a:r>
              <a:rPr lang="ru-RU" i="1" dirty="0"/>
              <a:t>»</a:t>
            </a:r>
            <a:r>
              <a:rPr lang="ru-RU" dirty="0"/>
              <a:t> (Ялта, 1925)</a:t>
            </a:r>
          </a:p>
          <a:p>
            <a:r>
              <a:rPr lang="ru-RU" i="1" dirty="0"/>
              <a:t>«Петро </a:t>
            </a:r>
            <a:r>
              <a:rPr lang="ru-RU" i="1" dirty="0" err="1"/>
              <a:t>Каменяр</a:t>
            </a:r>
            <a:r>
              <a:rPr lang="ru-RU" i="1" dirty="0"/>
              <a:t>»</a:t>
            </a:r>
            <a:r>
              <a:rPr lang="ru-RU" dirty="0"/>
              <a:t> (</a:t>
            </a:r>
            <a:r>
              <a:rPr lang="ru-RU" dirty="0" err="1"/>
              <a:t>Охтирка</a:t>
            </a:r>
            <a:r>
              <a:rPr lang="ru-RU" dirty="0"/>
              <a:t>, 1925)</a:t>
            </a:r>
          </a:p>
          <a:p>
            <a:r>
              <a:rPr lang="ru-RU" i="1" dirty="0"/>
              <a:t>«З </a:t>
            </a:r>
            <a:r>
              <a:rPr lang="ru-RU" i="1" dirty="0" err="1"/>
              <a:t>оповідань</a:t>
            </a:r>
            <a:r>
              <a:rPr lang="ru-RU" i="1" dirty="0"/>
              <a:t> старого </a:t>
            </a:r>
            <a:r>
              <a:rPr lang="ru-RU" i="1" dirty="0" err="1"/>
              <a:t>рибалки</a:t>
            </a:r>
            <a:r>
              <a:rPr lang="ru-RU" i="1" dirty="0"/>
              <a:t>»</a:t>
            </a:r>
            <a:r>
              <a:rPr lang="ru-RU" dirty="0"/>
              <a:t> (1927)</a:t>
            </a:r>
          </a:p>
          <a:p>
            <a:r>
              <a:rPr lang="ru-RU" i="1" dirty="0"/>
              <a:t>«В </a:t>
            </a:r>
            <a:r>
              <a:rPr lang="ru-RU" i="1" dirty="0" err="1"/>
              <a:t>сутінках</a:t>
            </a:r>
            <a:r>
              <a:rPr lang="ru-RU" i="1" dirty="0"/>
              <a:t>»</a:t>
            </a:r>
            <a:r>
              <a:rPr lang="ru-RU" dirty="0"/>
              <a:t> (1927)</a:t>
            </a:r>
          </a:p>
          <a:p>
            <a:r>
              <a:rPr lang="ru-RU" i="1" dirty="0"/>
              <a:t>«Пацан»</a:t>
            </a:r>
            <a:r>
              <a:rPr lang="ru-RU" dirty="0"/>
              <a:t> (1928)</a:t>
            </a:r>
          </a:p>
          <a:p>
            <a:r>
              <a:rPr lang="ru-RU" i="1" dirty="0"/>
              <a:t>«Рука»</a:t>
            </a:r>
            <a:r>
              <a:rPr lang="ru-RU" dirty="0"/>
              <a:t> (1928)</a:t>
            </a:r>
          </a:p>
          <a:p>
            <a:r>
              <a:rPr lang="ru-RU" dirty="0" err="1"/>
              <a:t>Збірка</a:t>
            </a:r>
            <a:r>
              <a:rPr lang="ru-RU" dirty="0"/>
              <a:t> </a:t>
            </a:r>
            <a:r>
              <a:rPr lang="ru-RU" dirty="0" err="1"/>
              <a:t>оповідань</a:t>
            </a:r>
            <a:r>
              <a:rPr lang="ru-RU" dirty="0"/>
              <a:t> </a:t>
            </a:r>
            <a:r>
              <a:rPr lang="ru-RU" i="1" dirty="0"/>
              <a:t>«</a:t>
            </a:r>
            <a:r>
              <a:rPr lang="ru-RU" i="1" dirty="0" err="1"/>
              <a:t>Крокви</a:t>
            </a:r>
            <a:r>
              <a:rPr lang="ru-RU" i="1" dirty="0"/>
              <a:t> над табором»</a:t>
            </a:r>
            <a:r>
              <a:rPr lang="ru-RU" dirty="0"/>
              <a:t> (</a:t>
            </a:r>
            <a:r>
              <a:rPr lang="ru-RU" dirty="0" err="1"/>
              <a:t>Харків</a:t>
            </a:r>
            <a:r>
              <a:rPr lang="ru-RU" dirty="0"/>
              <a:t>, 1931)</a:t>
            </a:r>
          </a:p>
          <a:p>
            <a:r>
              <a:rPr lang="ru-RU" i="1" dirty="0" err="1" smtClean="0"/>
              <a:t>Тигролови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Оповідання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898696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3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«</a:t>
            </a:r>
            <a:r>
              <a:rPr lang="ru-RU" i="1" dirty="0" err="1"/>
              <a:t>Монголія</a:t>
            </a:r>
            <a:r>
              <a:rPr lang="ru-RU" i="1" dirty="0"/>
              <a:t>»</a:t>
            </a:r>
            <a:r>
              <a:rPr lang="ru-RU" dirty="0"/>
              <a:t> (1927)</a:t>
            </a:r>
          </a:p>
          <a:p>
            <a:r>
              <a:rPr lang="ru-RU" i="1" dirty="0"/>
              <a:t>«Собачий </a:t>
            </a:r>
            <a:r>
              <a:rPr lang="ru-RU" i="1" dirty="0" err="1"/>
              <a:t>бенкет</a:t>
            </a:r>
            <a:r>
              <a:rPr lang="ru-RU" i="1" dirty="0"/>
              <a:t>»</a:t>
            </a:r>
            <a:r>
              <a:rPr lang="ru-RU" dirty="0"/>
              <a:t> (</a:t>
            </a:r>
            <a:r>
              <a:rPr lang="ru-RU" dirty="0" err="1"/>
              <a:t>Київ</a:t>
            </a:r>
            <a:r>
              <a:rPr lang="ru-RU" dirty="0"/>
              <a:t>, 1928)</a:t>
            </a:r>
          </a:p>
          <a:p>
            <a:r>
              <a:rPr lang="ru-RU" i="1" dirty="0"/>
              <a:t>«Вандея»</a:t>
            </a:r>
            <a:r>
              <a:rPr lang="ru-RU" dirty="0"/>
              <a:t> (1928)</a:t>
            </a:r>
          </a:p>
          <a:p>
            <a:r>
              <a:rPr lang="ru-RU" i="1" dirty="0"/>
              <a:t>«</a:t>
            </a:r>
            <a:r>
              <a:rPr lang="en-US" i="1" dirty="0"/>
              <a:t>Ave Maria»</a:t>
            </a:r>
            <a:r>
              <a:rPr lang="en-US" dirty="0"/>
              <a:t> (</a:t>
            </a:r>
            <a:r>
              <a:rPr lang="ru-RU" dirty="0" err="1"/>
              <a:t>Харків</a:t>
            </a:r>
            <a:r>
              <a:rPr lang="ru-RU" dirty="0"/>
              <a:t>, 1929)</a:t>
            </a:r>
          </a:p>
          <a:p>
            <a:r>
              <a:rPr lang="ru-RU" i="1" dirty="0"/>
              <a:t>«</a:t>
            </a:r>
            <a:r>
              <a:rPr lang="ru-RU" i="1" dirty="0" err="1"/>
              <a:t>Батіг</a:t>
            </a:r>
            <a:r>
              <a:rPr lang="ru-RU" i="1" dirty="0"/>
              <a:t>»</a:t>
            </a:r>
            <a:r>
              <a:rPr lang="ru-RU" dirty="0"/>
              <a:t> (1928—1930),</a:t>
            </a:r>
          </a:p>
          <a:p>
            <a:r>
              <a:rPr lang="ru-RU" i="1" dirty="0"/>
              <a:t>«</a:t>
            </a:r>
            <a:r>
              <a:rPr lang="ru-RU" i="1" dirty="0" err="1"/>
              <a:t>Ґутенберґ</a:t>
            </a:r>
            <a:r>
              <a:rPr lang="ru-RU" i="1" dirty="0"/>
              <a:t>»</a:t>
            </a:r>
            <a:r>
              <a:rPr lang="ru-RU" dirty="0"/>
              <a:t> (1928—1930, </a:t>
            </a:r>
            <a:r>
              <a:rPr lang="ru-RU" dirty="0" err="1"/>
              <a:t>зникла</a:t>
            </a:r>
            <a:r>
              <a:rPr lang="ru-RU" dirty="0"/>
              <a:t> на початку 1930-тих </a:t>
            </a:r>
            <a:r>
              <a:rPr lang="ru-RU" dirty="0" err="1"/>
              <a:t>років</a:t>
            </a:r>
            <a:r>
              <a:rPr lang="ru-RU" dirty="0"/>
              <a:t>)</a:t>
            </a:r>
          </a:p>
          <a:p>
            <a:r>
              <a:rPr lang="ru-RU" dirty="0"/>
              <a:t>Сатирична </a:t>
            </a:r>
            <a:r>
              <a:rPr lang="ru-RU" dirty="0" err="1"/>
              <a:t>епопея</a:t>
            </a:r>
            <a:r>
              <a:rPr lang="ru-RU" dirty="0"/>
              <a:t> </a:t>
            </a:r>
            <a:r>
              <a:rPr lang="ru-RU" i="1" dirty="0"/>
              <a:t>«Комета»</a:t>
            </a:r>
            <a:r>
              <a:rPr lang="ru-RU" dirty="0"/>
              <a:t> (</a:t>
            </a:r>
            <a:r>
              <a:rPr lang="ru-RU" dirty="0" err="1"/>
              <a:t>повністю</a:t>
            </a:r>
            <a:r>
              <a:rPr lang="ru-RU" dirty="0"/>
              <a:t> не </a:t>
            </a:r>
            <a:r>
              <a:rPr lang="ru-RU" dirty="0" err="1"/>
              <a:t>збереглась</a:t>
            </a:r>
            <a:r>
              <a:rPr lang="ru-RU" dirty="0"/>
              <a:t>) (1928—1930)</a:t>
            </a:r>
          </a:p>
          <a:p>
            <a:r>
              <a:rPr lang="ru-RU" i="1" dirty="0"/>
              <a:t>«Гуляй-Поле»</a:t>
            </a:r>
            <a:r>
              <a:rPr lang="ru-RU" dirty="0"/>
              <a:t> (</a:t>
            </a:r>
            <a:r>
              <a:rPr lang="ru-RU" dirty="0" err="1"/>
              <a:t>Тернопіль</a:t>
            </a:r>
            <a:r>
              <a:rPr lang="ru-RU" dirty="0"/>
              <a:t>, 1944)</a:t>
            </a:r>
          </a:p>
          <a:p>
            <a:r>
              <a:rPr lang="ru-RU" dirty="0"/>
              <a:t>Сатирична поема </a:t>
            </a:r>
            <a:r>
              <a:rPr lang="ru-RU" i="1" dirty="0"/>
              <a:t>«Антон </a:t>
            </a:r>
            <a:r>
              <a:rPr lang="ru-RU" i="1" dirty="0" err="1"/>
              <a:t>Біда</a:t>
            </a:r>
            <a:r>
              <a:rPr lang="ru-RU" i="1" dirty="0"/>
              <a:t> — герой труда: </a:t>
            </a:r>
            <a:r>
              <a:rPr lang="ru-RU" i="1" dirty="0" err="1"/>
              <a:t>повість</a:t>
            </a:r>
            <a:r>
              <a:rPr lang="ru-RU" i="1" dirty="0"/>
              <a:t> про ДІ-ПІ»</a:t>
            </a:r>
            <a:r>
              <a:rPr lang="ru-RU" dirty="0"/>
              <a:t> (</a:t>
            </a:r>
            <a:r>
              <a:rPr lang="ru-RU" dirty="0" err="1"/>
              <a:t>Новий</a:t>
            </a:r>
            <a:r>
              <a:rPr lang="ru-RU" dirty="0"/>
              <a:t> Ульм, 1947)</a:t>
            </a:r>
          </a:p>
          <a:p>
            <a:r>
              <a:rPr lang="ru-RU" i="1" dirty="0" err="1"/>
              <a:t>Цукроварня</a:t>
            </a:r>
            <a:r>
              <a:rPr lang="ru-RU" i="1" dirty="0"/>
              <a:t> (Поема про </a:t>
            </a:r>
            <a:r>
              <a:rPr lang="ru-RU" i="1" dirty="0" err="1"/>
              <a:t>чотирьох</a:t>
            </a:r>
            <a:r>
              <a:rPr lang="ru-RU" i="1" dirty="0"/>
              <a:t>)</a:t>
            </a:r>
            <a:endParaRPr lang="ru-RU" dirty="0"/>
          </a:p>
          <a:p>
            <a:r>
              <a:rPr lang="ru-RU" i="1" dirty="0"/>
              <a:t>«</a:t>
            </a:r>
            <a:r>
              <a:rPr lang="ru-RU" i="1" dirty="0" err="1"/>
              <a:t>Меченосці</a:t>
            </a:r>
            <a:r>
              <a:rPr lang="ru-RU" i="1" dirty="0"/>
              <a:t>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Поеми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722457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«</a:t>
            </a:r>
            <a:r>
              <a:rPr lang="ru-RU" i="1" dirty="0" err="1"/>
              <a:t>Бузок</a:t>
            </a:r>
            <a:r>
              <a:rPr lang="ru-RU" i="1" dirty="0"/>
              <a:t>»</a:t>
            </a:r>
            <a:endParaRPr lang="ru-RU" dirty="0"/>
          </a:p>
          <a:p>
            <a:r>
              <a:rPr lang="ru-RU" i="1" dirty="0"/>
              <a:t>«Генерал»</a:t>
            </a:r>
            <a:r>
              <a:rPr lang="ru-RU" dirty="0"/>
              <a:t> (1944)</a:t>
            </a:r>
          </a:p>
          <a:p>
            <a:r>
              <a:rPr lang="ru-RU" i="1" dirty="0"/>
              <a:t>«</a:t>
            </a:r>
            <a:r>
              <a:rPr lang="ru-RU" i="1" dirty="0" err="1"/>
              <a:t>Морітурі</a:t>
            </a:r>
            <a:r>
              <a:rPr lang="ru-RU" i="1" dirty="0"/>
              <a:t>»</a:t>
            </a:r>
            <a:r>
              <a:rPr lang="ru-RU" dirty="0"/>
              <a:t> (1947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П'єси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63336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«В </a:t>
            </a:r>
            <a:r>
              <a:rPr lang="ru-RU" i="1" dirty="0" err="1"/>
              <a:t>поті</a:t>
            </a:r>
            <a:r>
              <a:rPr lang="ru-RU" i="1" dirty="0"/>
              <a:t> </a:t>
            </a:r>
            <a:r>
              <a:rPr lang="ru-RU" i="1" dirty="0" err="1"/>
              <a:t>чола</a:t>
            </a:r>
            <a:r>
              <a:rPr lang="ru-RU" i="1" dirty="0"/>
              <a:t>»</a:t>
            </a:r>
            <a:r>
              <a:rPr lang="ru-RU" dirty="0"/>
              <a:t> (1929) (заборонена до </a:t>
            </a:r>
            <a:r>
              <a:rPr lang="ru-RU" dirty="0" err="1"/>
              <a:t>друку</a:t>
            </a:r>
            <a:r>
              <a:rPr lang="ru-RU" dirty="0"/>
              <a:t> цензурою)</a:t>
            </a:r>
          </a:p>
          <a:p>
            <a:r>
              <a:rPr lang="ru-RU" i="1" dirty="0"/>
              <a:t>«До меж </a:t>
            </a:r>
            <a:r>
              <a:rPr lang="ru-RU" i="1" dirty="0" err="1"/>
              <a:t>заказаних</a:t>
            </a:r>
            <a:r>
              <a:rPr lang="ru-RU" i="1" dirty="0"/>
              <a:t>»</a:t>
            </a:r>
            <a:r>
              <a:rPr lang="ru-RU" dirty="0"/>
              <a:t> (</a:t>
            </a:r>
            <a:r>
              <a:rPr lang="ru-RU" dirty="0" err="1"/>
              <a:t>Київ</a:t>
            </a:r>
            <a:r>
              <a:rPr lang="ru-RU" dirty="0"/>
              <a:t>, 1929)</a:t>
            </a:r>
          </a:p>
          <a:p>
            <a:r>
              <a:rPr lang="ru-RU" i="1" dirty="0"/>
              <a:t>«</a:t>
            </a:r>
            <a:r>
              <a:rPr lang="ru-RU" i="1" dirty="0" err="1"/>
              <a:t>Золотий</a:t>
            </a:r>
            <a:r>
              <a:rPr lang="ru-RU" i="1" dirty="0"/>
              <a:t> </a:t>
            </a:r>
            <a:r>
              <a:rPr lang="ru-RU" i="1" dirty="0" err="1"/>
              <a:t>бумеранґ</a:t>
            </a:r>
            <a:r>
              <a:rPr lang="ru-RU" i="1" dirty="0"/>
              <a:t>»</a:t>
            </a:r>
            <a:r>
              <a:rPr lang="ru-RU" dirty="0"/>
              <a:t> (1946)</a:t>
            </a:r>
          </a:p>
          <a:p>
            <a:r>
              <a:rPr lang="ru-RU" i="1" dirty="0"/>
              <a:t>«</a:t>
            </a:r>
            <a:r>
              <a:rPr lang="ru-RU" i="1" dirty="0" err="1"/>
              <a:t>Пісні</a:t>
            </a:r>
            <a:r>
              <a:rPr lang="ru-RU" i="1" dirty="0"/>
              <a:t>»</a:t>
            </a:r>
            <a:r>
              <a:rPr lang="ru-RU" dirty="0"/>
              <a:t> (</a:t>
            </a:r>
            <a:r>
              <a:rPr lang="ru-RU" dirty="0" err="1"/>
              <a:t>авторські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 І. Багряного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/>
              <a:t>Поетичні</a:t>
            </a:r>
            <a:r>
              <a:rPr lang="ru-RU" b="1" i="1" dirty="0"/>
              <a:t> </a:t>
            </a:r>
            <a:r>
              <a:rPr lang="ru-RU" b="1" i="1" dirty="0" err="1" smtClean="0"/>
              <a:t>збірки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95017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«Марево»</a:t>
            </a:r>
            <a:r>
              <a:rPr lang="ru-RU" dirty="0"/>
              <a:t> (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заборонений</a:t>
            </a:r>
            <a:r>
              <a:rPr lang="ru-RU" dirty="0"/>
              <a:t> до </a:t>
            </a:r>
            <a:r>
              <a:rPr lang="ru-RU" dirty="0" err="1"/>
              <a:t>друку</a:t>
            </a:r>
            <a:r>
              <a:rPr lang="ru-RU" dirty="0"/>
              <a:t> цензурою)</a:t>
            </a:r>
          </a:p>
          <a:p>
            <a:r>
              <a:rPr lang="ru-RU" dirty="0"/>
              <a:t>Роман у </a:t>
            </a:r>
            <a:r>
              <a:rPr lang="ru-RU" dirty="0" err="1"/>
              <a:t>віршах</a:t>
            </a:r>
            <a:r>
              <a:rPr lang="ru-RU" dirty="0"/>
              <a:t> </a:t>
            </a:r>
            <a:r>
              <a:rPr lang="ru-RU" i="1" dirty="0"/>
              <a:t>«</a:t>
            </a:r>
            <a:r>
              <a:rPr lang="ru-RU" i="1" dirty="0" err="1"/>
              <a:t>Скелька</a:t>
            </a:r>
            <a:r>
              <a:rPr lang="ru-RU" i="1" dirty="0"/>
              <a:t>»</a:t>
            </a:r>
            <a:r>
              <a:rPr lang="ru-RU" dirty="0"/>
              <a:t> (</a:t>
            </a:r>
            <a:r>
              <a:rPr lang="ru-RU" dirty="0" err="1"/>
              <a:t>Харків</a:t>
            </a:r>
            <a:r>
              <a:rPr lang="ru-RU" dirty="0"/>
              <a:t>, 1930)</a:t>
            </a:r>
          </a:p>
          <a:p>
            <a:r>
              <a:rPr lang="ru-RU" i="1" dirty="0"/>
              <a:t>«</a:t>
            </a:r>
            <a:r>
              <a:rPr lang="ru-RU" i="1" dirty="0" err="1"/>
              <a:t>Тигролови</a:t>
            </a:r>
            <a:r>
              <a:rPr lang="ru-RU" i="1" dirty="0"/>
              <a:t>»</a:t>
            </a:r>
            <a:r>
              <a:rPr lang="ru-RU" dirty="0"/>
              <a:t> (</a:t>
            </a:r>
            <a:r>
              <a:rPr lang="ru-RU" dirty="0" err="1"/>
              <a:t>Львів-Краків</a:t>
            </a:r>
            <a:r>
              <a:rPr lang="ru-RU" dirty="0"/>
              <a:t>, 1944)</a:t>
            </a:r>
          </a:p>
          <a:p>
            <a:r>
              <a:rPr lang="ru-RU" i="1" dirty="0"/>
              <a:t>«Люба»</a:t>
            </a:r>
            <a:r>
              <a:rPr lang="ru-RU" dirty="0"/>
              <a:t> (1944) (</a:t>
            </a:r>
            <a:r>
              <a:rPr lang="ru-RU" dirty="0" err="1"/>
              <a:t>знищений</a:t>
            </a:r>
            <a:r>
              <a:rPr lang="ru-RU" dirty="0"/>
              <a:t> </a:t>
            </a:r>
            <a:r>
              <a:rPr lang="ru-RU" dirty="0" err="1"/>
              <a:t>власноруч</a:t>
            </a:r>
            <a:r>
              <a:rPr lang="ru-RU" dirty="0"/>
              <a:t>).</a:t>
            </a:r>
          </a:p>
          <a:p>
            <a:r>
              <a:rPr lang="ru-RU" i="1" dirty="0"/>
              <a:t>«Сад </a:t>
            </a:r>
            <a:r>
              <a:rPr lang="ru-RU" i="1" dirty="0" err="1"/>
              <a:t>Гетсиманський</a:t>
            </a:r>
            <a:r>
              <a:rPr lang="ru-RU" i="1" dirty="0"/>
              <a:t>»</a:t>
            </a:r>
            <a:r>
              <a:rPr lang="ru-RU" dirty="0"/>
              <a:t> (</a:t>
            </a:r>
            <a:r>
              <a:rPr lang="ru-RU" dirty="0" err="1"/>
              <a:t>Новий</a:t>
            </a:r>
            <a:r>
              <a:rPr lang="ru-RU" dirty="0"/>
              <a:t> Ульм, 1950)</a:t>
            </a:r>
          </a:p>
          <a:p>
            <a:r>
              <a:rPr lang="ru-RU" i="1" dirty="0"/>
              <a:t>«Маруся </a:t>
            </a:r>
            <a:r>
              <a:rPr lang="ru-RU" i="1" dirty="0" err="1"/>
              <a:t>Богуславка</a:t>
            </a:r>
            <a:r>
              <a:rPr lang="ru-RU" i="1" dirty="0"/>
              <a:t>» — перша книга роману</a:t>
            </a:r>
            <a:r>
              <a:rPr lang="ru-RU" dirty="0"/>
              <a:t> «</a:t>
            </a:r>
            <a:r>
              <a:rPr lang="ru-RU" dirty="0" err="1"/>
              <a:t>Буйний</a:t>
            </a:r>
            <a:r>
              <a:rPr lang="ru-RU" dirty="0"/>
              <a:t> </a:t>
            </a:r>
            <a:r>
              <a:rPr lang="ru-RU" dirty="0" err="1"/>
              <a:t>вітер</a:t>
            </a:r>
            <a:r>
              <a:rPr lang="ru-RU" dirty="0"/>
              <a:t>» </a:t>
            </a:r>
            <a:r>
              <a:rPr lang="ru-RU" i="1" dirty="0"/>
              <a:t>(Мюнхен, 1957)</a:t>
            </a:r>
            <a:endParaRPr lang="ru-RU" dirty="0"/>
          </a:p>
          <a:p>
            <a:r>
              <a:rPr lang="ru-RU" i="1" dirty="0"/>
              <a:t>«Людина </a:t>
            </a:r>
            <a:r>
              <a:rPr lang="ru-RU" i="1" dirty="0" err="1"/>
              <a:t>біжить</a:t>
            </a:r>
            <a:r>
              <a:rPr lang="ru-RU" i="1" dirty="0"/>
              <a:t> над </a:t>
            </a:r>
            <a:r>
              <a:rPr lang="ru-RU" i="1" dirty="0" err="1"/>
              <a:t>прірвою</a:t>
            </a:r>
            <a:r>
              <a:rPr lang="ru-RU" i="1" dirty="0"/>
              <a:t>»</a:t>
            </a:r>
            <a:r>
              <a:rPr lang="ru-RU" dirty="0"/>
              <a:t> (посмертно, </a:t>
            </a:r>
            <a:r>
              <a:rPr lang="ru-RU" dirty="0" err="1"/>
              <a:t>Новий</a:t>
            </a:r>
            <a:r>
              <a:rPr lang="ru-RU" dirty="0"/>
              <a:t> Ульм — Нью-Йорк, 1965)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Романи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29664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«</a:t>
            </a:r>
            <a:r>
              <a:rPr lang="ru-RU" i="1" dirty="0" err="1"/>
              <a:t>Огненне</a:t>
            </a:r>
            <a:r>
              <a:rPr lang="ru-RU" i="1" dirty="0"/>
              <a:t> коло»</a:t>
            </a:r>
            <a:r>
              <a:rPr lang="ru-RU" dirty="0"/>
              <a:t> (</a:t>
            </a:r>
            <a:r>
              <a:rPr lang="ru-RU" dirty="0" err="1"/>
              <a:t>Новий</a:t>
            </a:r>
            <a:r>
              <a:rPr lang="ru-RU" dirty="0"/>
              <a:t> Ульм, 1953)</a:t>
            </a:r>
          </a:p>
          <a:p>
            <a:r>
              <a:rPr lang="ru-RU" dirty="0" err="1"/>
              <a:t>Повість</a:t>
            </a:r>
            <a:r>
              <a:rPr lang="ru-RU" dirty="0"/>
              <a:t>-вертеп </a:t>
            </a:r>
            <a:r>
              <a:rPr lang="ru-RU" i="1" dirty="0"/>
              <a:t>«</a:t>
            </a:r>
            <a:r>
              <a:rPr lang="ru-RU" i="1" dirty="0" err="1"/>
              <a:t>Розгром</a:t>
            </a:r>
            <a:r>
              <a:rPr lang="ru-RU" i="1" dirty="0"/>
              <a:t>»</a:t>
            </a:r>
            <a:r>
              <a:rPr lang="ru-RU" dirty="0"/>
              <a:t> (1948)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Повісті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574616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«</a:t>
            </a:r>
            <a:r>
              <a:rPr lang="ru-RU" i="1" dirty="0" err="1"/>
              <a:t>Україна</a:t>
            </a:r>
            <a:r>
              <a:rPr lang="ru-RU" i="1" dirty="0"/>
              <a:t> </a:t>
            </a:r>
            <a:r>
              <a:rPr lang="ru-RU" i="1" dirty="0" err="1"/>
              <a:t>біля</a:t>
            </a:r>
            <a:r>
              <a:rPr lang="ru-RU" i="1" dirty="0"/>
              <a:t> Тихого океану»</a:t>
            </a:r>
            <a:r>
              <a:rPr lang="ru-RU" dirty="0"/>
              <a:t> (1944)</a:t>
            </a:r>
          </a:p>
          <a:p>
            <a:r>
              <a:rPr lang="ru-RU" i="1" dirty="0"/>
              <a:t>«На </a:t>
            </a:r>
            <a:r>
              <a:rPr lang="ru-RU" i="1" dirty="0" err="1"/>
              <a:t>новий</a:t>
            </a:r>
            <a:r>
              <a:rPr lang="ru-RU" i="1" dirty="0"/>
              <a:t> шлях»</a:t>
            </a:r>
            <a:r>
              <a:rPr lang="ru-RU" dirty="0"/>
              <a:t> (1946)</a:t>
            </a:r>
          </a:p>
          <a:p>
            <a:r>
              <a:rPr lang="ru-RU" dirty="0"/>
              <a:t>Памфлет </a:t>
            </a:r>
            <a:r>
              <a:rPr lang="ru-RU" i="1" dirty="0"/>
              <a:t>„</a:t>
            </a:r>
            <a:r>
              <a:rPr lang="ru-RU" i="1" dirty="0" err="1"/>
              <a:t>Чому</a:t>
            </a:r>
            <a:r>
              <a:rPr lang="ru-RU" i="1" dirty="0"/>
              <a:t> я не хочу </a:t>
            </a:r>
            <a:r>
              <a:rPr lang="ru-RU" i="1" dirty="0" err="1"/>
              <a:t>вертати</a:t>
            </a:r>
            <a:r>
              <a:rPr lang="ru-RU" i="1" dirty="0"/>
              <a:t> на «</a:t>
            </a:r>
            <a:r>
              <a:rPr lang="ru-RU" i="1" dirty="0" err="1"/>
              <a:t>родіну</a:t>
            </a:r>
            <a:r>
              <a:rPr lang="ru-RU" i="1" dirty="0"/>
              <a:t>»?“</a:t>
            </a:r>
            <a:r>
              <a:rPr lang="ru-RU" dirty="0"/>
              <a:t> (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 </a:t>
            </a:r>
            <a:r>
              <a:rPr lang="ru-RU" i="1" dirty="0"/>
              <a:t>«</a:t>
            </a:r>
            <a:r>
              <a:rPr lang="ru-RU" i="1" dirty="0" err="1"/>
              <a:t>Чому</a:t>
            </a:r>
            <a:r>
              <a:rPr lang="ru-RU" i="1" dirty="0"/>
              <a:t> я не хочу </a:t>
            </a:r>
            <a:r>
              <a:rPr lang="ru-RU" i="1" dirty="0" err="1"/>
              <a:t>вертатись</a:t>
            </a:r>
            <a:r>
              <a:rPr lang="ru-RU" i="1" dirty="0"/>
              <a:t> до СРСР?»</a:t>
            </a:r>
            <a:r>
              <a:rPr lang="ru-RU" dirty="0"/>
              <a:t>) (1946)</a:t>
            </a:r>
          </a:p>
          <a:p>
            <a:r>
              <a:rPr lang="ru-RU" i="1" dirty="0"/>
              <a:t>«</a:t>
            </a:r>
            <a:r>
              <a:rPr lang="ru-RU" i="1" dirty="0" err="1"/>
              <a:t>Народження</a:t>
            </a:r>
            <a:r>
              <a:rPr lang="ru-RU" i="1" dirty="0"/>
              <a:t> книги»</a:t>
            </a:r>
            <a:r>
              <a:rPr lang="ru-RU" dirty="0"/>
              <a:t> (1956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Статті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67215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«</a:t>
            </a:r>
            <a:r>
              <a:rPr lang="ru-RU" i="1" dirty="0"/>
              <a:t>Казка про </a:t>
            </a:r>
            <a:r>
              <a:rPr lang="ru-RU" i="1" dirty="0" err="1"/>
              <a:t>лелек</a:t>
            </a:r>
            <a:r>
              <a:rPr lang="ru-RU" i="1" dirty="0"/>
              <a:t> та Павлика-</a:t>
            </a:r>
            <a:r>
              <a:rPr lang="ru-RU" i="1" dirty="0" err="1"/>
              <a:t>мандрівника</a:t>
            </a:r>
            <a:r>
              <a:rPr lang="ru-RU" i="1" dirty="0"/>
              <a:t>»</a:t>
            </a:r>
            <a:r>
              <a:rPr lang="ru-RU" dirty="0"/>
              <a:t> (1943)</a:t>
            </a:r>
          </a:p>
          <a:p>
            <a:r>
              <a:rPr lang="ru-RU" i="1" dirty="0"/>
              <a:t>«</a:t>
            </a:r>
            <a:r>
              <a:rPr lang="ru-RU" i="1" dirty="0" err="1"/>
              <a:t>Колискова</a:t>
            </a:r>
            <a:r>
              <a:rPr lang="ru-RU" i="1" dirty="0"/>
              <a:t>»</a:t>
            </a:r>
            <a:r>
              <a:rPr lang="ru-RU" dirty="0"/>
              <a:t> (1955)</a:t>
            </a:r>
          </a:p>
          <a:p>
            <a:r>
              <a:rPr lang="ru-RU" i="1" dirty="0"/>
              <a:t>«Телефон»</a:t>
            </a:r>
            <a:r>
              <a:rPr lang="ru-RU" dirty="0"/>
              <a:t> (1956)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/>
              <a:t>Дитячі</a:t>
            </a:r>
            <a:r>
              <a:rPr lang="ru-RU" b="1" i="1" dirty="0"/>
              <a:t> </a:t>
            </a:r>
            <a:r>
              <a:rPr lang="ru-RU" b="1" i="1" dirty="0" smtClean="0"/>
              <a:t>твори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845730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1204856"/>
            <a:ext cx="7754713" cy="4024344"/>
          </a:xfrm>
        </p:spPr>
        <p:txBody>
          <a:bodyPr/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Презентацію створила 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Крепак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Катерина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72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2132857"/>
            <a:ext cx="9144000" cy="1800199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i="1" dirty="0" err="1"/>
              <a:t>Народився</a:t>
            </a:r>
            <a:r>
              <a:rPr lang="ru-RU" b="1" i="1" dirty="0"/>
              <a:t> 19 </a:t>
            </a:r>
            <a:r>
              <a:rPr lang="ru-RU" b="1" i="1" dirty="0" err="1" smtClean="0"/>
              <a:t>вересня</a:t>
            </a:r>
            <a:r>
              <a:rPr lang="ru-RU" b="1" i="1" dirty="0" smtClean="0"/>
              <a:t> 1907</a:t>
            </a:r>
            <a:r>
              <a:rPr lang="ru-RU" b="1" i="1" dirty="0"/>
              <a:t> року в </a:t>
            </a:r>
            <a:r>
              <a:rPr lang="ru-RU" b="1" i="1" dirty="0" err="1" smtClean="0"/>
              <a:t>селі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Куземині</a:t>
            </a:r>
            <a:r>
              <a:rPr lang="ru-RU" b="1" i="1" dirty="0"/>
              <a:t> в </a:t>
            </a:r>
            <a:r>
              <a:rPr lang="ru-RU" b="1" i="1" dirty="0" err="1" smtClean="0"/>
              <a:t>сім'ї</a:t>
            </a:r>
            <a:r>
              <a:rPr lang="ru-RU" b="1" i="1" dirty="0" smtClean="0"/>
              <a:t> </a:t>
            </a:r>
            <a:r>
              <a:rPr lang="ru-RU" b="1" i="1" dirty="0" err="1"/>
              <a:t>муляра</a:t>
            </a:r>
            <a:r>
              <a:rPr lang="ru-RU" b="1" i="1" dirty="0"/>
              <a:t> Павла Петровича </a:t>
            </a:r>
            <a:r>
              <a:rPr lang="ru-RU" b="1" i="1" dirty="0" err="1"/>
              <a:t>Лозов'яги</a:t>
            </a:r>
            <a:r>
              <a:rPr lang="ru-RU" b="1" i="1" dirty="0"/>
              <a:t>. </a:t>
            </a:r>
            <a:r>
              <a:rPr lang="ru-RU" b="1" i="1" dirty="0" err="1"/>
              <a:t>Мати</a:t>
            </a:r>
            <a:r>
              <a:rPr lang="ru-RU" b="1" i="1" dirty="0"/>
              <a:t> </a:t>
            </a:r>
            <a:r>
              <a:rPr lang="ru-RU" b="1" i="1" dirty="0" err="1"/>
              <a:t>майбутнього</a:t>
            </a:r>
            <a:r>
              <a:rPr lang="ru-RU" b="1" i="1" dirty="0"/>
              <a:t> </a:t>
            </a:r>
            <a:r>
              <a:rPr lang="ru-RU" b="1" i="1" dirty="0" err="1"/>
              <a:t>письменника</a:t>
            </a:r>
            <a:r>
              <a:rPr lang="ru-RU" b="1" i="1" dirty="0"/>
              <a:t> — </a:t>
            </a:r>
            <a:r>
              <a:rPr lang="ru-RU" b="1" i="1" dirty="0" err="1"/>
              <a:t>Євдокія</a:t>
            </a:r>
            <a:r>
              <a:rPr lang="ru-RU" b="1" i="1" dirty="0"/>
              <a:t> </a:t>
            </a:r>
            <a:r>
              <a:rPr lang="ru-RU" b="1" i="1" dirty="0" err="1"/>
              <a:t>Іванівна</a:t>
            </a:r>
            <a:r>
              <a:rPr lang="ru-RU" b="1" i="1" dirty="0"/>
              <a:t> Кривуша — походила </a:t>
            </a:r>
            <a:r>
              <a:rPr lang="ru-RU" b="1" i="1" dirty="0" err="1"/>
              <a:t>із</a:t>
            </a:r>
            <a:r>
              <a:rPr lang="ru-RU" b="1" i="1" dirty="0"/>
              <a:t> </a:t>
            </a:r>
            <a:r>
              <a:rPr lang="ru-RU" b="1" i="1" dirty="0" err="1"/>
              <a:t>заможного</a:t>
            </a:r>
            <a:r>
              <a:rPr lang="ru-RU" b="1" i="1" dirty="0"/>
              <a:t> </a:t>
            </a:r>
            <a:r>
              <a:rPr lang="ru-RU" b="1" i="1" dirty="0" err="1"/>
              <a:t>селянського</a:t>
            </a:r>
            <a:r>
              <a:rPr lang="ru-RU" b="1" i="1" dirty="0"/>
              <a:t> роду </a:t>
            </a:r>
            <a:r>
              <a:rPr lang="ru-RU" b="1" i="1" dirty="0" err="1"/>
              <a:t>із</a:t>
            </a:r>
            <a:r>
              <a:rPr lang="ru-RU" b="1" i="1" dirty="0"/>
              <a:t> села </a:t>
            </a:r>
            <a:r>
              <a:rPr lang="ru-RU" b="1" i="1" dirty="0" err="1" smtClean="0"/>
              <a:t>Куземин</a:t>
            </a:r>
            <a:r>
              <a:rPr lang="ru-RU" b="1" i="1" dirty="0"/>
              <a:t> </a:t>
            </a:r>
            <a:r>
              <a:rPr lang="ru-RU" b="1" i="1" dirty="0" err="1"/>
              <a:t>біля</a:t>
            </a:r>
            <a:r>
              <a:rPr lang="ru-RU" b="1" i="1" dirty="0"/>
              <a:t> </a:t>
            </a:r>
            <a:r>
              <a:rPr lang="ru-RU" b="1" i="1" dirty="0" err="1"/>
              <a:t>Охтирки</a:t>
            </a:r>
            <a:r>
              <a:rPr lang="ru-RU" b="1" i="1" dirty="0"/>
              <a:t>. У </a:t>
            </a:r>
            <a:r>
              <a:rPr lang="ru-RU" b="1" i="1" dirty="0" err="1"/>
              <a:t>сім'ї</a:t>
            </a:r>
            <a:r>
              <a:rPr lang="ru-RU" b="1" i="1" dirty="0"/>
              <a:t>, </a:t>
            </a:r>
            <a:r>
              <a:rPr lang="ru-RU" b="1" i="1" dirty="0" err="1"/>
              <a:t>крім</a:t>
            </a:r>
            <a:r>
              <a:rPr lang="ru-RU" b="1" i="1" dirty="0"/>
              <a:t> </a:t>
            </a:r>
            <a:r>
              <a:rPr lang="ru-RU" b="1" i="1" dirty="0" err="1"/>
              <a:t>Івана</a:t>
            </a:r>
            <a:r>
              <a:rPr lang="ru-RU" b="1" i="1" dirty="0"/>
              <a:t>, </a:t>
            </a:r>
            <a:r>
              <a:rPr lang="ru-RU" b="1" i="1" dirty="0" err="1"/>
              <a:t>виховувалися</a:t>
            </a:r>
            <a:r>
              <a:rPr lang="ru-RU" b="1" i="1" dirty="0"/>
              <a:t> </a:t>
            </a:r>
            <a:r>
              <a:rPr lang="ru-RU" b="1" i="1" dirty="0" err="1"/>
              <a:t>також</a:t>
            </a:r>
            <a:r>
              <a:rPr lang="ru-RU" b="1" i="1" dirty="0"/>
              <a:t> </a:t>
            </a:r>
            <a:r>
              <a:rPr lang="ru-RU" b="1" i="1" dirty="0" err="1"/>
              <a:t>син</a:t>
            </a:r>
            <a:r>
              <a:rPr lang="ru-RU" b="1" i="1" dirty="0"/>
              <a:t> </a:t>
            </a:r>
            <a:r>
              <a:rPr lang="ru-RU" b="1" i="1" dirty="0" err="1"/>
              <a:t>Федір</a:t>
            </a:r>
            <a:r>
              <a:rPr lang="ru-RU" b="1" i="1" dirty="0"/>
              <a:t> і дочка </a:t>
            </a:r>
            <a:r>
              <a:rPr lang="ru-RU" b="1" i="1" dirty="0" err="1"/>
              <a:t>Єлизавета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Становлення</a:t>
            </a:r>
            <a:endParaRPr lang="ru-RU" i="1" dirty="0"/>
          </a:p>
        </p:txBody>
      </p:sp>
      <p:pic>
        <p:nvPicPr>
          <p:cNvPr id="1027" name="Picture 3" descr="C:\Users\Наталья\Desktop\багряний\kuzemin-17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79" y="3674146"/>
            <a:ext cx="4248471" cy="318385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лья\Desktop\багряний\kuzemin-391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671647"/>
            <a:ext cx="4248472" cy="318635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6048672" cy="4532946"/>
          </a:xfrm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4406"/>
          </a:xfrm>
        </p:spPr>
        <p:txBody>
          <a:bodyPr/>
          <a:lstStyle/>
          <a:p>
            <a:r>
              <a:rPr lang="ru-RU" sz="2400" i="1" dirty="0"/>
              <a:t>У </a:t>
            </a:r>
            <a:r>
              <a:rPr lang="ru-RU" sz="2400" i="1" dirty="0" err="1"/>
              <a:t>шестирічному</a:t>
            </a:r>
            <a:r>
              <a:rPr lang="ru-RU" sz="2400" i="1" dirty="0"/>
              <a:t> </a:t>
            </a:r>
            <a:r>
              <a:rPr lang="ru-RU" sz="2400" i="1" dirty="0" err="1"/>
              <a:t>віці</a:t>
            </a:r>
            <a:r>
              <a:rPr lang="ru-RU" sz="2400" i="1" dirty="0"/>
              <a:t> почав </a:t>
            </a:r>
            <a:r>
              <a:rPr lang="ru-RU" sz="2400" i="1" dirty="0" err="1"/>
              <a:t>навчатися</a:t>
            </a:r>
            <a:r>
              <a:rPr lang="ru-RU" sz="2400" i="1" dirty="0"/>
              <a:t> в </a:t>
            </a:r>
            <a:r>
              <a:rPr lang="ru-RU" sz="2400" i="1" dirty="0" err="1"/>
              <a:t>церковнопарафіяльній</a:t>
            </a:r>
            <a:r>
              <a:rPr lang="ru-RU" sz="2400" i="1" dirty="0"/>
              <a:t> </a:t>
            </a:r>
            <a:r>
              <a:rPr lang="ru-RU" sz="2400" i="1" dirty="0" err="1"/>
              <a:t>школі</a:t>
            </a:r>
            <a:r>
              <a:rPr lang="ru-RU" sz="2400" i="1" dirty="0"/>
              <a:t>, </a:t>
            </a:r>
            <a:r>
              <a:rPr lang="ru-RU" sz="2400" i="1" dirty="0" err="1"/>
              <a:t>потім</a:t>
            </a:r>
            <a:r>
              <a:rPr lang="ru-RU" sz="2400" i="1" dirty="0"/>
              <a:t> </a:t>
            </a:r>
            <a:r>
              <a:rPr lang="ru-RU" sz="2400" i="1" dirty="0" err="1"/>
              <a:t>закінчив</a:t>
            </a:r>
            <a:r>
              <a:rPr lang="ru-RU" sz="2400" i="1" dirty="0"/>
              <a:t> в </a:t>
            </a:r>
            <a:r>
              <a:rPr lang="ru-RU" sz="2400" i="1" dirty="0" err="1"/>
              <a:t>Охтирці</a:t>
            </a:r>
            <a:r>
              <a:rPr lang="ru-RU" sz="2400" i="1" dirty="0"/>
              <a:t> </a:t>
            </a:r>
            <a:r>
              <a:rPr lang="ru-RU" sz="2400" i="1" dirty="0" err="1"/>
              <a:t>вищу</a:t>
            </a:r>
            <a:r>
              <a:rPr lang="ru-RU" sz="2400" i="1" dirty="0"/>
              <a:t> </a:t>
            </a:r>
            <a:r>
              <a:rPr lang="ru-RU" sz="2400" i="1" dirty="0" err="1"/>
              <a:t>початкову</a:t>
            </a:r>
            <a:r>
              <a:rPr lang="ru-RU" sz="2400" i="1" dirty="0"/>
              <a:t> школу. 1920 року вступив до </a:t>
            </a:r>
            <a:r>
              <a:rPr lang="ru-RU" sz="2400" i="1" dirty="0" err="1"/>
              <a:t>технічної</a:t>
            </a:r>
            <a:r>
              <a:rPr lang="ru-RU" sz="2400" i="1" dirty="0"/>
              <a:t> </a:t>
            </a:r>
            <a:r>
              <a:rPr lang="ru-RU" sz="2400" i="1" dirty="0" err="1"/>
              <a:t>школи</a:t>
            </a:r>
            <a:r>
              <a:rPr lang="ru-RU" sz="2400" i="1" dirty="0"/>
              <a:t> </a:t>
            </a:r>
            <a:r>
              <a:rPr lang="ru-RU" sz="2400" i="1" dirty="0" err="1"/>
              <a:t>слюсарного</a:t>
            </a:r>
            <a:r>
              <a:rPr lang="ru-RU" sz="2400" i="1" dirty="0"/>
              <a:t> ремесла, </a:t>
            </a:r>
            <a:r>
              <a:rPr lang="ru-RU" sz="2400" i="1" dirty="0" err="1"/>
              <a:t>потім</a:t>
            </a:r>
            <a:r>
              <a:rPr lang="ru-RU" sz="2400" i="1" dirty="0"/>
              <a:t> — до </a:t>
            </a:r>
            <a:r>
              <a:rPr lang="ru-RU" sz="2400" i="1" dirty="0" err="1"/>
              <a:t>Краснопільської</a:t>
            </a:r>
            <a:r>
              <a:rPr lang="ru-RU" sz="2400" i="1" dirty="0"/>
              <a:t> </a:t>
            </a:r>
            <a:r>
              <a:rPr lang="ru-RU" sz="2400" i="1" dirty="0" err="1"/>
              <a:t>школи</a:t>
            </a:r>
            <a:r>
              <a:rPr lang="ru-RU" sz="2400" i="1" dirty="0"/>
              <a:t> </a:t>
            </a:r>
            <a:r>
              <a:rPr lang="ru-RU" sz="2400" i="1" dirty="0" err="1"/>
              <a:t>художньо-керамічного</a:t>
            </a:r>
            <a:r>
              <a:rPr lang="ru-RU" sz="2400" i="1" dirty="0"/>
              <a:t> </a:t>
            </a:r>
            <a:r>
              <a:rPr lang="ru-RU" sz="2400" i="1" dirty="0" err="1"/>
              <a:t>профілю</a:t>
            </a:r>
            <a:r>
              <a:rPr lang="ru-RU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247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ru-RU" sz="2000" i="1" dirty="0"/>
              <a:t>1922 року </a:t>
            </a:r>
            <a:r>
              <a:rPr lang="ru-RU" sz="2000" i="1" dirty="0" err="1"/>
              <a:t>починається</a:t>
            </a:r>
            <a:r>
              <a:rPr lang="ru-RU" sz="2000" i="1" dirty="0"/>
              <a:t> </a:t>
            </a:r>
            <a:r>
              <a:rPr lang="ru-RU" sz="2000" i="1" dirty="0" err="1"/>
              <a:t>період</a:t>
            </a:r>
            <a:r>
              <a:rPr lang="ru-RU" sz="2000" i="1" dirty="0"/>
              <a:t> </a:t>
            </a:r>
            <a:r>
              <a:rPr lang="ru-RU" sz="2000" i="1" dirty="0" err="1"/>
              <a:t>трудової</a:t>
            </a:r>
            <a:r>
              <a:rPr lang="ru-RU" sz="2000" i="1" dirty="0"/>
              <a:t> </a:t>
            </a:r>
            <a:r>
              <a:rPr lang="ru-RU" sz="2000" i="1" dirty="0" err="1"/>
              <a:t>діяльності</a:t>
            </a:r>
            <a:r>
              <a:rPr lang="ru-RU" sz="2000" i="1" dirty="0"/>
              <a:t> і активного </a:t>
            </a:r>
            <a:r>
              <a:rPr lang="ru-RU" sz="2000" i="1" dirty="0" err="1"/>
              <a:t>громадсько-політичного</a:t>
            </a:r>
            <a:r>
              <a:rPr lang="ru-RU" sz="2000" i="1" dirty="0"/>
              <a:t> </a:t>
            </a:r>
            <a:r>
              <a:rPr lang="ru-RU" sz="2000" i="1" dirty="0" err="1"/>
              <a:t>життя</a:t>
            </a:r>
            <a:r>
              <a:rPr lang="ru-RU" sz="2000" i="1" dirty="0"/>
              <a:t>: </a:t>
            </a:r>
            <a:r>
              <a:rPr lang="ru-RU" sz="2000" i="1" dirty="0" err="1"/>
              <a:t>він</a:t>
            </a:r>
            <a:r>
              <a:rPr lang="ru-RU" sz="2000" i="1" dirty="0"/>
              <a:t> то </a:t>
            </a:r>
            <a:r>
              <a:rPr lang="ru-RU" sz="2000" i="1" dirty="0" err="1"/>
              <a:t>завполіт</a:t>
            </a:r>
            <a:r>
              <a:rPr lang="ru-RU" sz="2000" i="1" dirty="0"/>
              <a:t> </a:t>
            </a:r>
            <a:r>
              <a:rPr lang="ru-RU" sz="2000" i="1" dirty="0" err="1"/>
              <a:t>цукроварні</a:t>
            </a:r>
            <a:r>
              <a:rPr lang="ru-RU" sz="2000" i="1" dirty="0"/>
              <a:t>, то </a:t>
            </a:r>
            <a:r>
              <a:rPr lang="ru-RU" sz="2000" i="1" dirty="0" err="1"/>
              <a:t>окружний</a:t>
            </a:r>
            <a:r>
              <a:rPr lang="ru-RU" sz="2000" i="1" dirty="0"/>
              <a:t> </a:t>
            </a:r>
            <a:r>
              <a:rPr lang="ru-RU" sz="2000" i="1" dirty="0" err="1"/>
              <a:t>політінспектор</a:t>
            </a:r>
            <a:r>
              <a:rPr lang="ru-RU" sz="2000" i="1" dirty="0"/>
              <a:t> в </a:t>
            </a:r>
            <a:r>
              <a:rPr lang="ru-RU" sz="2000" i="1" dirty="0" err="1"/>
              <a:t>Охтирській</a:t>
            </a:r>
            <a:r>
              <a:rPr lang="ru-RU" sz="2000" i="1" dirty="0"/>
              <a:t> </a:t>
            </a:r>
            <a:r>
              <a:rPr lang="ru-RU" sz="2000" i="1" dirty="0" err="1"/>
              <a:t>міліції</a:t>
            </a:r>
            <a:r>
              <a:rPr lang="ru-RU" sz="2000" i="1" dirty="0"/>
              <a:t>, то </a:t>
            </a:r>
            <a:r>
              <a:rPr lang="ru-RU" sz="2000" i="1" dirty="0" err="1"/>
              <a:t>вчитель</a:t>
            </a:r>
            <a:r>
              <a:rPr lang="ru-RU" sz="2000" i="1" dirty="0"/>
              <a:t> </a:t>
            </a:r>
            <a:r>
              <a:rPr lang="ru-RU" sz="2000" i="1" dirty="0" err="1"/>
              <a:t>малювання</a:t>
            </a:r>
            <a:r>
              <a:rPr lang="ru-RU" sz="2000" i="1" dirty="0"/>
              <a:t> в </a:t>
            </a:r>
            <a:r>
              <a:rPr lang="ru-RU" sz="2000" i="1" dirty="0" err="1"/>
              <a:t>колонії</a:t>
            </a:r>
            <a:r>
              <a:rPr lang="ru-RU" sz="2000" i="1" dirty="0"/>
              <a:t> для </a:t>
            </a:r>
            <a:r>
              <a:rPr lang="ru-RU" sz="2000" i="1" dirty="0" err="1"/>
              <a:t>безпритульних</a:t>
            </a:r>
            <a:r>
              <a:rPr lang="ru-RU" sz="2000" i="1" dirty="0"/>
              <a:t> і </a:t>
            </a:r>
            <a:r>
              <a:rPr lang="ru-RU" sz="2000" i="1" dirty="0" err="1"/>
              <a:t>сиріт</a:t>
            </a:r>
            <a:r>
              <a:rPr lang="ru-RU" sz="2000" i="1" dirty="0"/>
              <a:t>. 1925 року </a:t>
            </a:r>
            <a:r>
              <a:rPr lang="ru-RU" sz="2000" i="1" dirty="0" err="1"/>
              <a:t>вийшов</a:t>
            </a:r>
            <a:r>
              <a:rPr lang="ru-RU" sz="2000" i="1" dirty="0"/>
              <a:t> </a:t>
            </a:r>
            <a:r>
              <a:rPr lang="ru-RU" sz="2000" i="1" dirty="0" err="1"/>
              <a:t>із</a:t>
            </a:r>
            <a:r>
              <a:rPr lang="ru-RU" sz="2000" i="1" dirty="0"/>
              <a:t> комсомолу. </a:t>
            </a:r>
            <a:r>
              <a:rPr lang="ru-RU" sz="2000" i="1" dirty="0" err="1"/>
              <a:t>Щоб</a:t>
            </a:r>
            <a:r>
              <a:rPr lang="ru-RU" sz="2000" i="1" dirty="0"/>
              <a:t> «</a:t>
            </a:r>
            <a:r>
              <a:rPr lang="ru-RU" sz="2000" i="1" dirty="0" err="1"/>
              <a:t>збагатитись</a:t>
            </a:r>
            <a:r>
              <a:rPr lang="ru-RU" sz="2000" i="1" dirty="0"/>
              <a:t> </a:t>
            </a:r>
            <a:r>
              <a:rPr lang="ru-RU" sz="2000" i="1" dirty="0" err="1"/>
              <a:t>враженнями</a:t>
            </a:r>
            <a:r>
              <a:rPr lang="ru-RU" sz="2000" i="1" dirty="0"/>
              <a:t>» (</a:t>
            </a:r>
            <a:r>
              <a:rPr lang="ru-RU" sz="2000" i="1" dirty="0" err="1"/>
              <a:t>вислів</a:t>
            </a:r>
            <a:r>
              <a:rPr lang="ru-RU" sz="2000" i="1" dirty="0"/>
              <a:t> </a:t>
            </a:r>
            <a:r>
              <a:rPr lang="ru-RU" sz="2000" i="1" dirty="0" err="1"/>
              <a:t>Івана</a:t>
            </a:r>
            <a:r>
              <a:rPr lang="ru-RU" sz="2000" i="1" dirty="0"/>
              <a:t> Багряного), </a:t>
            </a:r>
            <a:r>
              <a:rPr lang="ru-RU" sz="2000" i="1" dirty="0" err="1"/>
              <a:t>побував</a:t>
            </a:r>
            <a:r>
              <a:rPr lang="ru-RU" sz="2000" i="1" dirty="0"/>
              <a:t> на </a:t>
            </a:r>
            <a:r>
              <a:rPr lang="ru-RU" sz="2000" i="1" dirty="0" err="1"/>
              <a:t>Донбасі</a:t>
            </a:r>
            <a:r>
              <a:rPr lang="ru-RU" sz="2000" i="1" dirty="0"/>
              <a:t>, в </a:t>
            </a:r>
            <a:r>
              <a:rPr lang="ru-RU" sz="2000" i="1" dirty="0" err="1"/>
              <a:t>Криму</a:t>
            </a:r>
            <a:r>
              <a:rPr lang="ru-RU" sz="2000" i="1" dirty="0"/>
              <a:t>, на </a:t>
            </a:r>
            <a:r>
              <a:rPr lang="ru-RU" sz="2000" i="1" dirty="0" err="1"/>
              <a:t>Кубані</a:t>
            </a:r>
            <a:r>
              <a:rPr lang="ru-RU" sz="2000" i="1" dirty="0"/>
              <a:t>.</a:t>
            </a:r>
            <a:br>
              <a:rPr lang="ru-RU" sz="2000" i="1" dirty="0"/>
            </a:br>
            <a:endParaRPr lang="ru-RU" sz="2000" i="1" dirty="0"/>
          </a:p>
        </p:txBody>
      </p:sp>
      <p:pic>
        <p:nvPicPr>
          <p:cNvPr id="3074" name="Picture 2" descr="C:\Users\Наталья\Desktop\багряний\донбас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5410"/>
            <a:ext cx="4144478" cy="251259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лья\Desktop\багряний\кри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4086225"/>
            <a:ext cx="4210050" cy="277177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аталья\Desktop\багряний\кубан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239" y="1993773"/>
            <a:ext cx="4884876" cy="303472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51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731" y="116632"/>
            <a:ext cx="3390213" cy="5472608"/>
          </a:xfrm>
        </p:spPr>
        <p:txBody>
          <a:bodyPr/>
          <a:lstStyle/>
          <a:p>
            <a:r>
              <a:rPr lang="ru-RU" i="1" dirty="0"/>
              <a:t>Того ж 1925 року </a:t>
            </a:r>
            <a:r>
              <a:rPr lang="ru-RU" i="1" dirty="0" err="1"/>
              <a:t>Іван</a:t>
            </a:r>
            <a:r>
              <a:rPr lang="ru-RU" i="1" dirty="0"/>
              <a:t> </a:t>
            </a:r>
            <a:r>
              <a:rPr lang="ru-RU" i="1" dirty="0" err="1"/>
              <a:t>під</a:t>
            </a:r>
            <a:r>
              <a:rPr lang="ru-RU" i="1" dirty="0"/>
              <a:t> </a:t>
            </a:r>
            <a:r>
              <a:rPr lang="ru-RU" i="1" dirty="0" err="1"/>
              <a:t>псевдонімом</a:t>
            </a:r>
            <a:r>
              <a:rPr lang="ru-RU" i="1" dirty="0"/>
              <a:t> </a:t>
            </a:r>
            <a:r>
              <a:rPr lang="ru-RU" b="1" i="1" dirty="0"/>
              <a:t>І. </a:t>
            </a:r>
            <a:r>
              <a:rPr lang="ru-RU" b="1" i="1" dirty="0" err="1"/>
              <a:t>Полярний</a:t>
            </a:r>
            <a:r>
              <a:rPr lang="ru-RU" i="1" dirty="0"/>
              <a:t> </a:t>
            </a:r>
            <a:r>
              <a:rPr lang="ru-RU" i="1" dirty="0" err="1"/>
              <a:t>видав</a:t>
            </a:r>
            <a:r>
              <a:rPr lang="ru-RU" i="1" dirty="0"/>
              <a:t> в </a:t>
            </a:r>
            <a:r>
              <a:rPr lang="ru-RU" i="1" dirty="0" err="1"/>
              <a:t>Охтирці</a:t>
            </a:r>
            <a:r>
              <a:rPr lang="ru-RU" i="1" dirty="0"/>
              <a:t> невеличку </a:t>
            </a:r>
            <a:r>
              <a:rPr lang="ru-RU" i="1" dirty="0" err="1"/>
              <a:t>збірку</a:t>
            </a:r>
            <a:r>
              <a:rPr lang="ru-RU" i="1" dirty="0"/>
              <a:t> «</a:t>
            </a:r>
            <a:r>
              <a:rPr lang="ru-RU" i="1" dirty="0" err="1"/>
              <a:t>Чорні</a:t>
            </a:r>
            <a:r>
              <a:rPr lang="ru-RU" i="1" dirty="0"/>
              <a:t> </a:t>
            </a:r>
            <a:r>
              <a:rPr lang="ru-RU" i="1" dirty="0" err="1"/>
              <a:t>силуети</a:t>
            </a:r>
            <a:r>
              <a:rPr lang="ru-RU" i="1" dirty="0"/>
              <a:t>: </a:t>
            </a:r>
            <a:r>
              <a:rPr lang="ru-RU" i="1" dirty="0" err="1"/>
              <a:t>П'ять</a:t>
            </a:r>
            <a:r>
              <a:rPr lang="ru-RU" i="1" dirty="0"/>
              <a:t> </a:t>
            </a:r>
            <a:r>
              <a:rPr lang="ru-RU" i="1" dirty="0" err="1"/>
              <a:t>оповідань</a:t>
            </a:r>
            <a:r>
              <a:rPr lang="ru-RU" i="1" dirty="0"/>
              <a:t>».</a:t>
            </a:r>
            <a:endParaRPr lang="ru-RU" i="1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" b="2715"/>
          <a:stretch>
            <a:fillRect/>
          </a:stretch>
        </p:blipFill>
        <p:spPr>
          <a:xfrm rot="240000">
            <a:off x="4828540" y="737972"/>
            <a:ext cx="3551740" cy="5414792"/>
          </a:xfrm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  <a:softEdge rad="63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9" y="188640"/>
            <a:ext cx="3379455" cy="532859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810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8712968" cy="4392488"/>
          </a:xfrm>
        </p:spPr>
        <p:txBody>
          <a:bodyPr/>
          <a:lstStyle/>
          <a:p>
            <a:r>
              <a:rPr lang="ru-RU" sz="2400" dirty="0"/>
              <a:t>1926 року </a:t>
            </a:r>
            <a:r>
              <a:rPr lang="ru-RU" sz="2400" dirty="0" err="1"/>
              <a:t>Іван</a:t>
            </a:r>
            <a:r>
              <a:rPr lang="ru-RU" sz="2400" dirty="0"/>
              <a:t> вступив до </a:t>
            </a:r>
            <a:r>
              <a:rPr lang="ru-RU" sz="2400" dirty="0" err="1"/>
              <a:t>Київського</a:t>
            </a:r>
            <a:r>
              <a:rPr lang="ru-RU" sz="2400" dirty="0"/>
              <a:t> </a:t>
            </a:r>
            <a:r>
              <a:rPr lang="ru-RU" sz="2400" dirty="0" err="1"/>
              <a:t>художнього</a:t>
            </a:r>
            <a:r>
              <a:rPr lang="ru-RU" sz="2400" dirty="0"/>
              <a:t> </a:t>
            </a:r>
            <a:r>
              <a:rPr lang="ru-RU" sz="2400" dirty="0" err="1"/>
              <a:t>інституту</a:t>
            </a:r>
            <a:r>
              <a:rPr lang="ru-RU" sz="2400" dirty="0"/>
              <a:t> (КХІ), </a:t>
            </a:r>
            <a:r>
              <a:rPr lang="ru-RU" sz="2400" dirty="0" err="1"/>
              <a:t>якого</a:t>
            </a:r>
            <a:r>
              <a:rPr lang="ru-RU" sz="2400" dirty="0"/>
              <a:t> через </a:t>
            </a:r>
            <a:r>
              <a:rPr lang="ru-RU" sz="2400" dirty="0" err="1"/>
              <a:t>матеріальну</a:t>
            </a:r>
            <a:r>
              <a:rPr lang="ru-RU" sz="2400" dirty="0"/>
              <a:t> </a:t>
            </a:r>
            <a:r>
              <a:rPr lang="ru-RU" sz="2400" dirty="0" err="1"/>
              <a:t>скруту</a:t>
            </a:r>
            <a:r>
              <a:rPr lang="ru-RU" sz="2400" dirty="0"/>
              <a:t> та </a:t>
            </a:r>
            <a:r>
              <a:rPr lang="ru-RU" sz="2400" dirty="0" err="1"/>
              <a:t>упереджене</a:t>
            </a:r>
            <a:r>
              <a:rPr lang="ru-RU" sz="2400" dirty="0"/>
              <a:t> </a:t>
            </a:r>
            <a:r>
              <a:rPr lang="ru-RU" sz="2400" dirty="0" err="1"/>
              <a:t>ставлення</a:t>
            </a:r>
            <a:r>
              <a:rPr lang="ru-RU" sz="2400" dirty="0"/>
              <a:t> </a:t>
            </a:r>
            <a:r>
              <a:rPr lang="ru-RU" sz="2400" dirty="0" err="1"/>
              <a:t>керівництва</a:t>
            </a:r>
            <a:r>
              <a:rPr lang="ru-RU" sz="2400" dirty="0"/>
              <a:t> </a:t>
            </a:r>
            <a:r>
              <a:rPr lang="ru-RU" sz="2400" dirty="0" err="1"/>
              <a:t>закінчити</a:t>
            </a:r>
            <a:r>
              <a:rPr lang="ru-RU" sz="2400" dirty="0"/>
              <a:t> не </a:t>
            </a:r>
            <a:r>
              <a:rPr lang="ru-RU" sz="2400" dirty="0" err="1"/>
              <a:t>вдалося</a:t>
            </a:r>
            <a:r>
              <a:rPr lang="ru-RU" sz="2400" dirty="0"/>
              <a:t>. </a:t>
            </a:r>
            <a:r>
              <a:rPr lang="ru-RU" sz="2400" dirty="0" err="1"/>
              <a:t>Навчаючись</a:t>
            </a:r>
            <a:r>
              <a:rPr lang="ru-RU" sz="2400" dirty="0"/>
              <a:t> в КХІ, </a:t>
            </a:r>
            <a:r>
              <a:rPr lang="ru-RU" sz="2400" dirty="0" err="1"/>
              <a:t>виходить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спілки</a:t>
            </a:r>
            <a:r>
              <a:rPr lang="ru-RU" sz="2400" dirty="0"/>
              <a:t> «Плуг», </a:t>
            </a:r>
            <a:r>
              <a:rPr lang="ru-RU" sz="2400" dirty="0" err="1"/>
              <a:t>вступає</a:t>
            </a:r>
            <a:r>
              <a:rPr lang="ru-RU" sz="2400" dirty="0"/>
              <a:t> до </a:t>
            </a:r>
            <a:r>
              <a:rPr lang="ru-RU" sz="2400" dirty="0" err="1"/>
              <a:t>опозиційного</a:t>
            </a:r>
            <a:r>
              <a:rPr lang="ru-RU" sz="2400" dirty="0"/>
              <a:t> </a:t>
            </a:r>
            <a:r>
              <a:rPr lang="ru-RU" sz="2400" dirty="0" err="1"/>
              <a:t>літературного</a:t>
            </a:r>
            <a:r>
              <a:rPr lang="ru-RU" sz="2400" dirty="0"/>
              <a:t> </a:t>
            </a:r>
            <a:r>
              <a:rPr lang="ru-RU" sz="2400" dirty="0" err="1"/>
              <a:t>об'єднання</a:t>
            </a:r>
            <a:r>
              <a:rPr lang="ru-RU" sz="2400" dirty="0"/>
              <a:t> МАРС («</a:t>
            </a:r>
            <a:r>
              <a:rPr lang="ru-RU" sz="2400" dirty="0" err="1"/>
              <a:t>Майстерня</a:t>
            </a:r>
            <a:r>
              <a:rPr lang="ru-RU" sz="2400" dirty="0"/>
              <a:t> </a:t>
            </a:r>
            <a:r>
              <a:rPr lang="ru-RU" sz="2400" dirty="0" err="1"/>
              <a:t>революційного</a:t>
            </a:r>
            <a:r>
              <a:rPr lang="ru-RU" sz="2400" dirty="0"/>
              <a:t> слова»), де </a:t>
            </a:r>
            <a:r>
              <a:rPr lang="ru-RU" sz="2400" dirty="0" err="1"/>
              <a:t>зближується</a:t>
            </a:r>
            <a:r>
              <a:rPr lang="ru-RU" sz="2400" dirty="0"/>
              <a:t> </a:t>
            </a:r>
            <a:r>
              <a:rPr lang="ru-RU" sz="2400" dirty="0" smtClean="0"/>
              <a:t>з</a:t>
            </a:r>
            <a:r>
              <a:rPr lang="ru-RU" sz="2400" dirty="0"/>
              <a:t> </a:t>
            </a:r>
            <a:r>
              <a:rPr lang="ru-RU" sz="2400" dirty="0" err="1"/>
              <a:t>Валер'яном</a:t>
            </a:r>
            <a:r>
              <a:rPr lang="ru-RU" sz="2400" dirty="0"/>
              <a:t> </a:t>
            </a:r>
            <a:r>
              <a:rPr lang="ru-RU" sz="2400" dirty="0" err="1"/>
              <a:t>Підмогильним</a:t>
            </a:r>
            <a:r>
              <a:rPr lang="ru-RU" sz="2400" dirty="0"/>
              <a:t>, </a:t>
            </a:r>
            <a:r>
              <a:rPr lang="ru-RU" sz="2400" dirty="0" err="1"/>
              <a:t>Євгеном</a:t>
            </a:r>
            <a:r>
              <a:rPr lang="ru-RU" sz="2400" dirty="0"/>
              <a:t> Плужником, Борисом Антоненком-Давидовичем, </a:t>
            </a:r>
            <a:r>
              <a:rPr lang="ru-RU" sz="2400" dirty="0" err="1"/>
              <a:t>Григорієм</a:t>
            </a:r>
            <a:r>
              <a:rPr lang="ru-RU" sz="2400" dirty="0"/>
              <a:t> </a:t>
            </a:r>
            <a:r>
              <a:rPr lang="ru-RU" sz="2400" dirty="0" err="1" smtClean="0"/>
              <a:t>Косинкою</a:t>
            </a:r>
            <a:r>
              <a:rPr lang="ru-RU" sz="2400" dirty="0" smtClean="0"/>
              <a:t>,</a:t>
            </a:r>
            <a:r>
              <a:rPr lang="ru-RU" sz="2400" dirty="0"/>
              <a:t> </a:t>
            </a:r>
            <a:r>
              <a:rPr lang="ru-RU" sz="2400" dirty="0" err="1"/>
              <a:t>Тодосем</a:t>
            </a:r>
            <a:r>
              <a:rPr lang="ru-RU" sz="2400" dirty="0"/>
              <a:t> </a:t>
            </a:r>
            <a:r>
              <a:rPr lang="ru-RU" sz="2400" dirty="0" err="1"/>
              <a:t>Осьмачкою</a:t>
            </a:r>
            <a:r>
              <a:rPr lang="ru-RU" sz="2400" dirty="0"/>
              <a:t> та </a:t>
            </a:r>
            <a:r>
              <a:rPr lang="ru-RU" sz="2400" dirty="0" err="1" smtClean="0"/>
              <a:t>іншими</a:t>
            </a:r>
            <a:r>
              <a:rPr lang="ru-RU" sz="2400" dirty="0" smtClean="0"/>
              <a:t>. </a:t>
            </a:r>
            <a:r>
              <a:rPr lang="ru-RU" sz="2400" dirty="0" err="1"/>
              <a:t>Саме</a:t>
            </a:r>
            <a:r>
              <a:rPr lang="ru-RU" sz="2400" dirty="0"/>
              <a:t> в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Іван</a:t>
            </a:r>
            <a:r>
              <a:rPr lang="ru-RU" sz="2400" dirty="0"/>
              <a:t> </a:t>
            </a:r>
            <a:r>
              <a:rPr lang="ru-RU" sz="2400" dirty="0" err="1"/>
              <a:t>Багряний</a:t>
            </a:r>
            <a:r>
              <a:rPr lang="ru-RU" sz="2400" dirty="0"/>
              <a:t> активно </a:t>
            </a:r>
            <a:r>
              <a:rPr lang="ru-RU" sz="2400" dirty="0" err="1"/>
              <a:t>працював</a:t>
            </a:r>
            <a:r>
              <a:rPr lang="ru-RU" sz="2400" dirty="0"/>
              <a:t> і </a:t>
            </a:r>
            <a:r>
              <a:rPr lang="ru-RU" sz="2400" dirty="0" err="1"/>
              <a:t>друкувався</a:t>
            </a:r>
            <a:r>
              <a:rPr lang="ru-RU" sz="2400" dirty="0"/>
              <a:t> в журналах «Глобус»,«</a:t>
            </a:r>
            <a:r>
              <a:rPr lang="ru-RU" sz="2400" dirty="0" err="1"/>
              <a:t>Всесвіт</a:t>
            </a:r>
            <a:r>
              <a:rPr lang="ru-RU" sz="2400" dirty="0"/>
              <a:t>», «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smtClean="0"/>
              <a:t>й </a:t>
            </a:r>
            <a:r>
              <a:rPr lang="ru-RU" sz="2400" dirty="0" err="1" smtClean="0"/>
              <a:t>революція</a:t>
            </a:r>
            <a:r>
              <a:rPr lang="ru-RU" sz="2400" dirty="0"/>
              <a:t>», «</a:t>
            </a:r>
            <a:r>
              <a:rPr lang="ru-RU" sz="2400" dirty="0" err="1"/>
              <a:t>Червоний</a:t>
            </a:r>
            <a:r>
              <a:rPr lang="ru-RU" sz="2400" dirty="0"/>
              <a:t> шлях</a:t>
            </a:r>
            <a:r>
              <a:rPr lang="ru-RU" sz="2400" dirty="0" smtClean="0"/>
              <a:t>»</a:t>
            </a:r>
            <a:r>
              <a:rPr lang="ru-RU" sz="2400" dirty="0"/>
              <a:t> </a:t>
            </a:r>
            <a:r>
              <a:rPr lang="ru-RU" sz="2400" dirty="0" smtClean="0"/>
              <a:t>та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462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У 1920-х роках </a:t>
            </a:r>
            <a:r>
              <a:rPr lang="ru-RU" sz="2400" dirty="0" err="1"/>
              <a:t>видає</a:t>
            </a:r>
            <a:r>
              <a:rPr lang="ru-RU" sz="2400" dirty="0"/>
              <a:t> низку </a:t>
            </a:r>
            <a:r>
              <a:rPr lang="ru-RU" sz="2400" dirty="0" err="1"/>
              <a:t>поетичних</a:t>
            </a:r>
            <a:r>
              <a:rPr lang="ru-RU" sz="2400" dirty="0"/>
              <a:t> </a:t>
            </a:r>
            <a:r>
              <a:rPr lang="ru-RU" sz="2400" dirty="0" err="1"/>
              <a:t>творів</a:t>
            </a:r>
            <a:r>
              <a:rPr lang="ru-RU" sz="2400" dirty="0"/>
              <a:t>: </a:t>
            </a:r>
            <a:r>
              <a:rPr lang="ru-RU" sz="2400" dirty="0" err="1"/>
              <a:t>збірку</a:t>
            </a:r>
            <a:r>
              <a:rPr lang="ru-RU" sz="2400" dirty="0"/>
              <a:t> </a:t>
            </a:r>
            <a:r>
              <a:rPr lang="ru-RU" sz="2400" dirty="0" err="1"/>
              <a:t>віршів</a:t>
            </a:r>
            <a:r>
              <a:rPr lang="ru-RU" sz="2400" dirty="0"/>
              <a:t> «До меж </a:t>
            </a:r>
            <a:r>
              <a:rPr lang="ru-RU" sz="2400" dirty="0" err="1"/>
              <a:t>заказаних</a:t>
            </a:r>
            <a:r>
              <a:rPr lang="ru-RU" sz="2400" dirty="0"/>
              <a:t>», </a:t>
            </a:r>
            <a:r>
              <a:rPr lang="ru-RU" sz="2400" dirty="0" err="1"/>
              <a:t>поеми</a:t>
            </a:r>
            <a:r>
              <a:rPr lang="ru-RU" sz="2400" dirty="0"/>
              <a:t> «</a:t>
            </a:r>
            <a:r>
              <a:rPr lang="ru-RU" sz="2400" dirty="0" err="1"/>
              <a:t>Монголія</a:t>
            </a:r>
            <a:r>
              <a:rPr lang="ru-RU" sz="2400" dirty="0"/>
              <a:t>» та «</a:t>
            </a:r>
            <a:r>
              <a:rPr lang="en-US" sz="2400" dirty="0"/>
              <a:t>Ave, </a:t>
            </a:r>
            <a:r>
              <a:rPr lang="ru-RU" sz="2400" dirty="0" err="1"/>
              <a:t>Марія</a:t>
            </a:r>
            <a:r>
              <a:rPr lang="ru-RU" sz="2400" dirty="0"/>
              <a:t>» (</a:t>
            </a:r>
            <a:r>
              <a:rPr lang="ru-RU" sz="2400" dirty="0" err="1"/>
              <a:t>невдовзі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заборонена цензурою і </a:t>
            </a:r>
            <a:r>
              <a:rPr lang="ru-RU" sz="2400" dirty="0" err="1"/>
              <a:t>вилучена</a:t>
            </a:r>
            <a:r>
              <a:rPr lang="ru-RU" sz="2400" dirty="0"/>
              <a:t> з </a:t>
            </a:r>
            <a:r>
              <a:rPr lang="ru-RU" sz="2400" dirty="0" err="1"/>
              <a:t>книготоргівлі</a:t>
            </a:r>
            <a:r>
              <a:rPr lang="ru-RU" sz="2400" dirty="0"/>
              <a:t>), </a:t>
            </a:r>
            <a:r>
              <a:rPr lang="ru-RU" sz="2400" dirty="0" err="1"/>
              <a:t>п'єсу</a:t>
            </a:r>
            <a:r>
              <a:rPr lang="ru-RU" sz="2400" dirty="0"/>
              <a:t> «</a:t>
            </a:r>
            <a:r>
              <a:rPr lang="ru-RU" sz="2400" dirty="0" err="1"/>
              <a:t>Бузок</a:t>
            </a:r>
            <a:r>
              <a:rPr lang="ru-RU" sz="2400" dirty="0"/>
              <a:t>» про </a:t>
            </a:r>
            <a:r>
              <a:rPr lang="ru-RU" sz="2400" dirty="0" err="1"/>
              <a:t>графоманів</a:t>
            </a:r>
            <a:r>
              <a:rPr lang="ru-RU" sz="2400" dirty="0"/>
              <a:t>.</a:t>
            </a:r>
            <a:endParaRPr lang="ru-RU" sz="2400" dirty="0"/>
          </a:p>
        </p:txBody>
      </p:sp>
      <p:pic>
        <p:nvPicPr>
          <p:cNvPr id="4098" name="Picture 2" descr="C:\Users\Наталья\Desktop\багряний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2448272" cy="348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талья\Desktop\багряний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79" y="2527645"/>
            <a:ext cx="2676643" cy="419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Наталья\Desktop\багряний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2448272" cy="352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Наталья\Desktop\багряний\до меж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18562"/>
            <a:ext cx="2880320" cy="410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70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0"/>
            <a:ext cx="3168352" cy="6525344"/>
          </a:xfrm>
        </p:spPr>
        <p:txBody>
          <a:bodyPr/>
          <a:lstStyle/>
          <a:p>
            <a:r>
              <a:rPr lang="ru-RU" sz="2400" dirty="0"/>
              <a:t>1930 року </a:t>
            </a:r>
            <a:r>
              <a:rPr lang="ru-RU" sz="2400" dirty="0" err="1"/>
              <a:t>побачив</a:t>
            </a:r>
            <a:r>
              <a:rPr lang="ru-RU" sz="2400" dirty="0"/>
              <a:t> </a:t>
            </a:r>
            <a:r>
              <a:rPr lang="ru-RU" sz="2400" dirty="0" err="1"/>
              <a:t>світ</a:t>
            </a:r>
            <a:r>
              <a:rPr lang="ru-RU" sz="2400" dirty="0"/>
              <a:t> роман у </a:t>
            </a:r>
            <a:r>
              <a:rPr lang="ru-RU" sz="2400" dirty="0" err="1"/>
              <a:t>віршах</a:t>
            </a:r>
            <a:r>
              <a:rPr lang="ru-RU" sz="2400" dirty="0"/>
              <a:t> «</a:t>
            </a:r>
            <a:r>
              <a:rPr lang="ru-RU" sz="2400" dirty="0" err="1"/>
              <a:t>Скелька</a:t>
            </a:r>
            <a:r>
              <a:rPr lang="ru-RU" sz="2400" dirty="0"/>
              <a:t>». </a:t>
            </a:r>
            <a:r>
              <a:rPr lang="ru-RU" sz="2400" dirty="0" err="1"/>
              <a:t>Офіційною</a:t>
            </a:r>
            <a:r>
              <a:rPr lang="ru-RU" sz="2400" dirty="0"/>
              <a:t> </a:t>
            </a:r>
            <a:r>
              <a:rPr lang="ru-RU" sz="2400" dirty="0" err="1"/>
              <a:t>реакцією</a:t>
            </a:r>
            <a:r>
              <a:rPr lang="ru-RU" sz="2400" dirty="0"/>
              <a:t> на роман стала </a:t>
            </a:r>
            <a:r>
              <a:rPr lang="ru-RU" sz="2400" dirty="0" err="1"/>
              <a:t>стаття</a:t>
            </a:r>
            <a:r>
              <a:rPr lang="ru-RU" sz="2400" dirty="0"/>
              <a:t> О. </a:t>
            </a:r>
            <a:r>
              <a:rPr lang="ru-RU" sz="2400" dirty="0" err="1"/>
              <a:t>Правдюка</a:t>
            </a:r>
            <a:r>
              <a:rPr lang="ru-RU" sz="2400" dirty="0"/>
              <a:t> «</a:t>
            </a:r>
            <a:r>
              <a:rPr lang="ru-RU" sz="2400" dirty="0" err="1"/>
              <a:t>Куркульським</a:t>
            </a:r>
            <a:r>
              <a:rPr lang="ru-RU" sz="2400" dirty="0"/>
              <a:t> шляхом» в </a:t>
            </a:r>
            <a:r>
              <a:rPr lang="ru-RU" sz="2400" dirty="0" err="1"/>
              <a:t>журналі</a:t>
            </a:r>
            <a:r>
              <a:rPr lang="ru-RU" sz="2400" dirty="0"/>
              <a:t> «Критика», де автор говорить: «…</a:t>
            </a:r>
            <a:r>
              <a:rPr lang="ru-RU" sz="2400" dirty="0" err="1"/>
              <a:t>Від</a:t>
            </a:r>
            <a:r>
              <a:rPr lang="ru-RU" sz="2400" dirty="0"/>
              <a:t> самого початку поет став </a:t>
            </a:r>
            <a:r>
              <a:rPr lang="ru-RU" sz="2400" dirty="0" err="1"/>
              <a:t>співцем</a:t>
            </a:r>
            <a:r>
              <a:rPr lang="ru-RU" sz="2400" dirty="0"/>
              <a:t> </a:t>
            </a:r>
            <a:r>
              <a:rPr lang="ru-RU" sz="2400" dirty="0" err="1"/>
              <a:t>куркульської</a:t>
            </a:r>
            <a:r>
              <a:rPr lang="ru-RU" sz="2400" dirty="0"/>
              <a:t> </a:t>
            </a:r>
            <a:r>
              <a:rPr lang="ru-RU" sz="2400" dirty="0" err="1"/>
              <a:t>ідеології</a:t>
            </a:r>
            <a:r>
              <a:rPr lang="ru-RU" sz="2400" dirty="0"/>
              <a:t> і до </a:t>
            </a:r>
            <a:r>
              <a:rPr lang="ru-RU" sz="2400" dirty="0" err="1"/>
              <a:t>сьогодні</a:t>
            </a:r>
            <a:r>
              <a:rPr lang="ru-RU" sz="2400" dirty="0"/>
              <a:t> </a:t>
            </a:r>
            <a:r>
              <a:rPr lang="ru-RU" sz="2400" dirty="0" err="1"/>
              <a:t>залишається</a:t>
            </a:r>
            <a:r>
              <a:rPr lang="ru-RU" sz="2400" dirty="0"/>
              <a:t> таким…» 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4" b="3804"/>
          <a:stretch>
            <a:fillRect/>
          </a:stretch>
        </p:blipFill>
        <p:spPr>
          <a:xfrm rot="21398433">
            <a:off x="467019" y="135016"/>
            <a:ext cx="4772025" cy="63452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982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126</TotalTime>
  <Words>397</Words>
  <Application>Microsoft Office PowerPoint</Application>
  <PresentationFormat>Экран (4:3)</PresentationFormat>
  <Paragraphs>107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Hardcover</vt:lpstr>
      <vt:lpstr>Іван Багряний</vt:lpstr>
      <vt:lpstr>Біографія</vt:lpstr>
      <vt:lpstr>Становлення</vt:lpstr>
      <vt:lpstr>У шестирічному віці почав навчатися в церковнопарафіяльній школі, потім закінчив в Охтирці вищу початкову школу. 1920 року вступив до технічної школи слюсарного ремесла, потім — до Краснопільської школи художньо-керамічного профілю.</vt:lpstr>
      <vt:lpstr>1922 року починається період трудової діяльності і активного громадсько-політичного життя: він то завполіт цукроварні, то окружний політінспектор в Охтирській міліції, то вчитель малювання в колонії для безпритульних і сиріт. 1925 року вийшов із комсомолу. Щоб «збагатитись враженнями» (вислів Івана Багряного), побував на Донбасі, в Криму, на Кубані. </vt:lpstr>
      <vt:lpstr>Того ж 1925 року Іван під псевдонімом І. Полярний видав в Охтирці невеличку збірку «Чорні силуети: П'ять оповідань».</vt:lpstr>
      <vt:lpstr>1926 року Іван вступив до Київського художнього інституту (КХІ), якого через матеріальну скруту та упереджене ставлення керівництва закінчити не вдалося. Навчаючись в КХІ, виходить зі спілки «Плуг», вступає до опозиційного літературного об'єднання МАРС («Майстерня революційного слова»), де зближується з Валер'яном Підмогильним, Євгеном Плужником, Борисом Антоненком-Давидовичем, Григорієм Косинкою, Тодосем Осьмачкою та іншими. Саме в цей період Іван Багряний активно працював і друкувався в журналах «Глобус»,«Всесвіт», «Життя й революція», «Червоний шлях» та інших.</vt:lpstr>
      <vt:lpstr>У 1920-х роках видає низку поетичних творів: збірку віршів «До меж заказаних», поеми «Монголія» та «Ave, Марія» (невдовзі була заборонена цензурою і вилучена з книготоргівлі), п'єсу «Бузок» про графоманів.</vt:lpstr>
      <vt:lpstr>1930 року побачив світ роман у віршах «Скелька». Офіційною реакцією на роман стала стаття О. Правдюка «Куркульським шляхом» в журналі «Критика», де автор говорить: «…Від самого початку поет став співцем куркульської ідеології і до сьогодні залишається таким…» .</vt:lpstr>
      <vt:lpstr>В ув'язненні та на засланні</vt:lpstr>
      <vt:lpstr>Автобіографічні подробиці про ці п'ять років життя — арешт, тортури, втечу із заслання й повернення на батьківщину — письменник використав у романі «Сад Гетсиманський».</vt:lpstr>
      <vt:lpstr>Під час війни</vt:lpstr>
      <vt:lpstr>Попри таку завантаженість Іван Багряний не покинув літературну працю. 1944 року він написав один із найталановитіших творів — роман «Звіролови» (згодом відомий як «Тигролови»). У січні 1944 написав, перебуваючи у Тернополі, поему «Гуляй-Поле».</vt:lpstr>
      <vt:lpstr>В еміграції</vt:lpstr>
      <vt:lpstr>Помер Іван Багряний 25 серпня 1963 року. Похований у місті Новий Ульм (Німеччина) на цвинтарі, при вулиці Ройттір. Могила Івана Багряного — перша могила ліворуч від входу на цвинтар, що навпроти вул. Фіннінгер. Автор надгробного пам'ятника — скульптор Л. Моложавий . Пам'ятника на могилі освячено 3 жовтня 1965. </vt:lpstr>
      <vt:lpstr>Характеристика творчості</vt:lpstr>
      <vt:lpstr>Етапи творчого шляху І.Багряного:</vt:lpstr>
      <vt:lpstr>Теми творчості:</vt:lpstr>
      <vt:lpstr>Премії</vt:lpstr>
      <vt:lpstr>Твори</vt:lpstr>
      <vt:lpstr>Оповідання</vt:lpstr>
      <vt:lpstr>Поеми</vt:lpstr>
      <vt:lpstr>П'єси</vt:lpstr>
      <vt:lpstr>Поетичні збірки</vt:lpstr>
      <vt:lpstr>Романи</vt:lpstr>
      <vt:lpstr>Повісті</vt:lpstr>
      <vt:lpstr>Статті</vt:lpstr>
      <vt:lpstr>Дитячі твори</vt:lpstr>
      <vt:lpstr>Презентацію створила    Крепак Катерина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Багряний</dc:title>
  <dc:creator>Наталья</dc:creator>
  <cp:lastModifiedBy>Наталья</cp:lastModifiedBy>
  <cp:revision>12</cp:revision>
  <dcterms:created xsi:type="dcterms:W3CDTF">2013-05-13T17:59:23Z</dcterms:created>
  <dcterms:modified xsi:type="dcterms:W3CDTF">2013-05-13T20:06:22Z</dcterms:modified>
</cp:coreProperties>
</file>