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73" r:id="rId4"/>
    <p:sldId id="259" r:id="rId5"/>
    <p:sldId id="260" r:id="rId6"/>
    <p:sldId id="258" r:id="rId7"/>
    <p:sldId id="285" r:id="rId8"/>
    <p:sldId id="286" r:id="rId9"/>
    <p:sldId id="287" r:id="rId10"/>
    <p:sldId id="274" r:id="rId11"/>
    <p:sldId id="263" r:id="rId12"/>
    <p:sldId id="275" r:id="rId13"/>
    <p:sldId id="288" r:id="rId14"/>
    <p:sldId id="289" r:id="rId15"/>
    <p:sldId id="276" r:id="rId16"/>
    <p:sldId id="265" r:id="rId17"/>
    <p:sldId id="277" r:id="rId18"/>
    <p:sldId id="278" r:id="rId19"/>
    <p:sldId id="269" r:id="rId20"/>
    <p:sldId id="279" r:id="rId21"/>
    <p:sldId id="280" r:id="rId22"/>
    <p:sldId id="267" r:id="rId23"/>
    <p:sldId id="281" r:id="rId24"/>
    <p:sldId id="268" r:id="rId25"/>
    <p:sldId id="282" r:id="rId26"/>
    <p:sldId id="283" r:id="rId27"/>
    <p:sldId id="270" r:id="rId28"/>
    <p:sldId id="284" r:id="rId29"/>
    <p:sldId id="292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757" autoAdjust="0"/>
  </p:normalViewPr>
  <p:slideViewPr>
    <p:cSldViewPr>
      <p:cViewPr>
        <p:scale>
          <a:sx n="82" d="100"/>
          <a:sy n="82" d="100"/>
        </p:scale>
        <p:origin x="-103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45B65F-502E-4318-8B45-D2A5F82D6C77}" type="datetimeFigureOut">
              <a:rPr lang="uk-UA" smtClean="0"/>
              <a:t>14.03.2014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7AA7BF9-3B86-4221-B343-7A2EEBD4E7F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7.xml"/><Relationship Id="rId4" Type="http://schemas.openxmlformats.org/officeDocument/2006/relationships/slide" Target="slide16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9.jpg"/><Relationship Id="rId18" Type="http://schemas.openxmlformats.org/officeDocument/2006/relationships/slide" Target="slide3.xml"/><Relationship Id="rId3" Type="http://schemas.microsoft.com/office/2007/relationships/hdphoto" Target="../media/hdphoto1.wdp"/><Relationship Id="rId7" Type="http://schemas.openxmlformats.org/officeDocument/2006/relationships/image" Target="../media/image6.jpg"/><Relationship Id="rId12" Type="http://schemas.openxmlformats.org/officeDocument/2006/relationships/slide" Target="slide21.xml"/><Relationship Id="rId17" Type="http://schemas.openxmlformats.org/officeDocument/2006/relationships/image" Target="../media/image11.jpg"/><Relationship Id="rId2" Type="http://schemas.openxmlformats.org/officeDocument/2006/relationships/image" Target="../media/image4.png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5" Type="http://schemas.openxmlformats.org/officeDocument/2006/relationships/image" Target="../media/image10.jpg"/><Relationship Id="rId10" Type="http://schemas.openxmlformats.org/officeDocument/2006/relationships/slide" Target="slide18.xml"/><Relationship Id="rId19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7.jpeg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.jp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10.jpg"/><Relationship Id="rId4" Type="http://schemas.openxmlformats.org/officeDocument/2006/relationships/slide" Target="slide24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slide" Target="slide28.xml"/><Relationship Id="rId4" Type="http://schemas.openxmlformats.org/officeDocument/2006/relationships/slide" Target="slide27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1.wdp"/><Relationship Id="rId7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slide" Target="slide9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140968"/>
            <a:ext cx="6660232" cy="12961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7200" b="1" i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Кохані жінки у житті Шевченка</a:t>
            </a:r>
            <a:endParaRPr lang="uk-UA" sz="7200" b="1" i="1" dirty="0">
              <a:ln w="10541" cmpd="sng">
                <a:noFill/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1426" y="1254078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Ганна Закревська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70897" y="2545948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865530" y="3789040"/>
            <a:ext cx="3018837" cy="751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ПРИСВЯЧЕНІ 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022265"/>
            <a:ext cx="3614082" cy="4818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802567"/>
            <a:ext cx="5976664" cy="55525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Вона була 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молодою дружиною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найбагатшого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поміщика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Полтавщини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Платона </a:t>
            </a:r>
            <a:r>
              <a:rPr lang="ru-RU" sz="2800" i="1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Закревського</a:t>
            </a:r>
            <a:r>
              <a:rPr lang="ru-RU" sz="2800" i="1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із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Березових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Рудок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якось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Тарас 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і Ганна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зустрілися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шумного балу,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якого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не раз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таємно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зустрічалися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Але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тривало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довго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Теплі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спогади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Закревську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поет </a:t>
            </a:r>
            <a:r>
              <a:rPr lang="ru-RU" sz="2800" dirty="0" err="1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проніс</a:t>
            </a:r>
            <a:r>
              <a:rPr lang="ru-RU" sz="28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через усе </a:t>
            </a:r>
            <a:r>
              <a:rPr lang="ru-RU" sz="28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8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Рисунок 3">
            <a:hlinkClick r:id="rId2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9" y="836713"/>
            <a:ext cx="3799322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9317" y="5529029"/>
            <a:ext cx="3168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Портрет Платона </a:t>
            </a:r>
            <a:r>
              <a:rPr lang="uk-UA" sz="1600" dirty="0" smtClean="0"/>
              <a:t>Закревського </a:t>
            </a:r>
            <a:r>
              <a:rPr lang="uk-UA" sz="1600" dirty="0"/>
              <a:t>1843</a:t>
            </a:r>
          </a:p>
        </p:txBody>
      </p:sp>
    </p:spTree>
    <p:extLst>
      <p:ext uri="{BB962C8B-B14F-4D97-AF65-F5344CB8AC3E}">
        <p14:creationId xmlns:p14="http://schemas.microsoft.com/office/powerpoint/2010/main" val="34395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-300750" y="-214297"/>
            <a:ext cx="8180316" cy="69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910745" y="2343773"/>
            <a:ext cx="3024336" cy="871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«Г.З.»</a:t>
            </a: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919062" y="3573016"/>
            <a:ext cx="302433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Якби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зустрілися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ми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знову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...»</a:t>
            </a:r>
            <a:endParaRPr lang="uk-UA" sz="2400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hlinkClick r:id="rId6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022265"/>
            <a:ext cx="3614082" cy="4818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88024" y="250757"/>
            <a:ext cx="3024336" cy="871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«Г.З.»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24176" y="1412776"/>
            <a:ext cx="4352032" cy="429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«…А </a:t>
            </a:r>
            <a:r>
              <a:rPr lang="ru-RU" sz="2400" i="1" dirty="0"/>
              <a:t>я</a:t>
            </a:r>
            <a:br>
              <a:rPr lang="ru-RU" sz="2400" i="1" dirty="0"/>
            </a:br>
            <a:r>
              <a:rPr lang="ru-RU" sz="2400" i="1" dirty="0"/>
              <a:t>Про тебе, </a:t>
            </a:r>
            <a:r>
              <a:rPr lang="ru-RU" sz="2400" i="1" dirty="0" err="1"/>
              <a:t>воленько</a:t>
            </a:r>
            <a:r>
              <a:rPr lang="ru-RU" sz="2400" i="1" dirty="0"/>
              <a:t> моя,</a:t>
            </a:r>
            <a:br>
              <a:rPr lang="ru-RU" sz="2400" i="1" dirty="0"/>
            </a:br>
            <a:r>
              <a:rPr lang="ru-RU" sz="2400" i="1" dirty="0" err="1"/>
              <a:t>Оце</a:t>
            </a:r>
            <a:r>
              <a:rPr lang="ru-RU" sz="2400" i="1" dirty="0"/>
              <a:t> </a:t>
            </a:r>
            <a:r>
              <a:rPr lang="ru-RU" sz="2400" i="1" dirty="0" err="1"/>
              <a:t>нагадую</a:t>
            </a:r>
            <a:r>
              <a:rPr lang="ru-RU" sz="2400" i="1" dirty="0"/>
              <a:t>. </a:t>
            </a:r>
            <a:r>
              <a:rPr lang="ru-RU" sz="2400" i="1" dirty="0" err="1"/>
              <a:t>Ніколи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err="1"/>
              <a:t>Ти</a:t>
            </a:r>
            <a:r>
              <a:rPr lang="ru-RU" sz="2400" i="1" dirty="0"/>
              <a:t> не </a:t>
            </a:r>
            <a:r>
              <a:rPr lang="ru-RU" sz="2400" i="1" dirty="0" err="1"/>
              <a:t>здавалася</a:t>
            </a:r>
            <a:r>
              <a:rPr lang="ru-RU" sz="2400" i="1" dirty="0"/>
              <a:t> </a:t>
            </a:r>
            <a:r>
              <a:rPr lang="ru-RU" sz="2400" i="1" dirty="0" err="1"/>
              <a:t>мені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Такою </a:t>
            </a:r>
            <a:r>
              <a:rPr lang="ru-RU" sz="2400" i="1" dirty="0" err="1"/>
              <a:t>гарно</a:t>
            </a:r>
            <a:r>
              <a:rPr lang="ru-RU" sz="2400" i="1" dirty="0"/>
              <a:t>-молодою</a:t>
            </a:r>
            <a:br>
              <a:rPr lang="ru-RU" sz="2400" i="1" dirty="0"/>
            </a:br>
            <a:r>
              <a:rPr lang="ru-RU" sz="2400" i="1" dirty="0"/>
              <a:t>І </a:t>
            </a:r>
            <a:r>
              <a:rPr lang="ru-RU" sz="2400" i="1" dirty="0" err="1"/>
              <a:t>прехорошою</a:t>
            </a:r>
            <a:r>
              <a:rPr lang="ru-RU" sz="2400" i="1" dirty="0"/>
              <a:t> такою</a:t>
            </a:r>
            <a:br>
              <a:rPr lang="ru-RU" sz="2400" i="1" dirty="0"/>
            </a:br>
            <a:r>
              <a:rPr lang="ru-RU" sz="2400" i="1" dirty="0"/>
              <a:t>Так, як </a:t>
            </a:r>
            <a:r>
              <a:rPr lang="ru-RU" sz="2400" i="1" dirty="0" err="1"/>
              <a:t>тепер</a:t>
            </a:r>
            <a:r>
              <a:rPr lang="ru-RU" sz="2400" i="1" dirty="0"/>
              <a:t> на </a:t>
            </a:r>
            <a:r>
              <a:rPr lang="ru-RU" sz="2400" i="1" dirty="0" err="1"/>
              <a:t>чужині</a:t>
            </a:r>
            <a:r>
              <a:rPr lang="ru-RU" sz="2400" i="1" dirty="0"/>
              <a:t>,</a:t>
            </a:r>
            <a:br>
              <a:rPr lang="ru-RU" sz="2400" i="1" dirty="0"/>
            </a:br>
            <a:r>
              <a:rPr lang="ru-RU" sz="2400" i="1" dirty="0"/>
              <a:t>Та </a:t>
            </a:r>
            <a:r>
              <a:rPr lang="ru-RU" sz="2400" i="1" dirty="0" err="1"/>
              <a:t>ще</a:t>
            </a:r>
            <a:r>
              <a:rPr lang="ru-RU" sz="2400" i="1" dirty="0"/>
              <a:t> й в </a:t>
            </a:r>
            <a:r>
              <a:rPr lang="ru-RU" sz="2400" i="1" dirty="0" err="1"/>
              <a:t>неволі</a:t>
            </a:r>
            <a:r>
              <a:rPr lang="ru-RU" sz="2400" i="1" dirty="0"/>
              <a:t>. Доле! Доле!</a:t>
            </a:r>
            <a:br>
              <a:rPr lang="ru-RU" sz="2400" i="1" dirty="0"/>
            </a:br>
            <a:r>
              <a:rPr lang="ru-RU" sz="2400" i="1" dirty="0"/>
              <a:t>Моя </a:t>
            </a:r>
            <a:r>
              <a:rPr lang="ru-RU" sz="2400" i="1" dirty="0" err="1"/>
              <a:t>ти</a:t>
            </a:r>
            <a:r>
              <a:rPr lang="ru-RU" sz="2400" i="1" dirty="0"/>
              <a:t> </a:t>
            </a:r>
            <a:r>
              <a:rPr lang="ru-RU" sz="2400" i="1" dirty="0" err="1"/>
              <a:t>співаная</a:t>
            </a:r>
            <a:r>
              <a:rPr lang="ru-RU" sz="2400" i="1" dirty="0"/>
              <a:t> воле!</a:t>
            </a:r>
            <a:br>
              <a:rPr lang="ru-RU" sz="2400" i="1" dirty="0"/>
            </a:br>
            <a:r>
              <a:rPr lang="ru-RU" sz="2400" i="1" dirty="0" err="1"/>
              <a:t>Хоч</a:t>
            </a:r>
            <a:r>
              <a:rPr lang="ru-RU" sz="2400" i="1" dirty="0"/>
              <a:t> глянь на мене з-за </a:t>
            </a:r>
            <a:r>
              <a:rPr lang="ru-RU" sz="2400" i="1" dirty="0" err="1"/>
              <a:t>Дніпра</a:t>
            </a:r>
            <a:r>
              <a:rPr lang="ru-RU" sz="2400" i="1" dirty="0"/>
              <a:t>,</a:t>
            </a:r>
            <a:br>
              <a:rPr lang="ru-RU" sz="2400" i="1" dirty="0"/>
            </a:br>
            <a:r>
              <a:rPr lang="ru-RU" sz="2400" i="1" dirty="0" err="1"/>
              <a:t>Хоч</a:t>
            </a:r>
            <a:r>
              <a:rPr lang="ru-RU" sz="2400" i="1" dirty="0"/>
              <a:t> </a:t>
            </a:r>
            <a:r>
              <a:rPr lang="ru-RU" sz="2400" i="1" dirty="0" err="1"/>
              <a:t>усміхнися</a:t>
            </a:r>
            <a:r>
              <a:rPr lang="ru-RU" sz="2400" i="1" dirty="0"/>
              <a:t> з-за </a:t>
            </a:r>
            <a:r>
              <a:rPr lang="ru-RU" sz="2400" i="1" dirty="0" smtClean="0"/>
              <a:t>...»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val="9884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022265"/>
            <a:ext cx="3614082" cy="4818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88024" y="250757"/>
            <a:ext cx="3024336" cy="871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Якби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зустрілися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ми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знову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...»</a:t>
            </a:r>
            <a:endParaRPr lang="uk-UA" sz="2400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9466" y="1167522"/>
            <a:ext cx="3581452" cy="4801314"/>
          </a:xfrm>
          <a:prstGeom prst="rect">
            <a:avLst/>
          </a:prstGeom>
          <a:gradFill>
            <a:gsLst>
              <a:gs pos="100000">
                <a:schemeClr val="accent3">
                  <a:tint val="83000"/>
                  <a:shade val="100000"/>
                  <a:hueMod val="100000"/>
                  <a:satMod val="220000"/>
                  <a:alpha val="19000"/>
                  <a:lumMod val="35000"/>
                  <a:lumOff val="65000"/>
                </a:schemeClr>
              </a:gs>
              <a:gs pos="100000">
                <a:schemeClr val="accent3">
                  <a:shade val="100000"/>
                </a:schemeClr>
              </a:gs>
              <a:gs pos="100000">
                <a:schemeClr val="accent3">
                  <a:shade val="93000"/>
                  <a:alpha val="100000"/>
                  <a:satMod val="100000"/>
                  <a:lumMod val="93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chemeClr val="tx1"/>
                </a:solidFill>
              </a:rPr>
              <a:t>Якби зустрілися ми знову,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Чи ти злякалася б, чи ні?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 err="1">
                <a:solidFill>
                  <a:schemeClr val="tx1"/>
                </a:solidFill>
              </a:rPr>
              <a:t>Якеє</a:t>
            </a:r>
            <a:r>
              <a:rPr lang="uk-UA" i="1" dirty="0">
                <a:solidFill>
                  <a:schemeClr val="tx1"/>
                </a:solidFill>
              </a:rPr>
              <a:t> </a:t>
            </a:r>
            <a:r>
              <a:rPr lang="uk-UA" i="1" dirty="0" err="1">
                <a:solidFill>
                  <a:schemeClr val="tx1"/>
                </a:solidFill>
              </a:rPr>
              <a:t>тихеє</a:t>
            </a:r>
            <a:r>
              <a:rPr lang="uk-UA" i="1" dirty="0">
                <a:solidFill>
                  <a:schemeClr val="tx1"/>
                </a:solidFill>
              </a:rPr>
              <a:t> ти слово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Тоді б промовила мені?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Ніякого. І не пізнала б.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А може б, потім нагадала,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Сказавши: — Снилося дурній. -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А я зрадів би, моє диво!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Моя ти доле чорнобрива!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Якби побачив, нагадав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 err="1">
                <a:solidFill>
                  <a:schemeClr val="tx1"/>
                </a:solidFill>
              </a:rPr>
              <a:t>Веселеє</a:t>
            </a:r>
            <a:r>
              <a:rPr lang="uk-UA" i="1" dirty="0">
                <a:solidFill>
                  <a:schemeClr val="tx1"/>
                </a:solidFill>
              </a:rPr>
              <a:t> та </a:t>
            </a:r>
            <a:r>
              <a:rPr lang="uk-UA" i="1" dirty="0" err="1">
                <a:solidFill>
                  <a:schemeClr val="tx1"/>
                </a:solidFill>
              </a:rPr>
              <a:t>молодеє</a:t>
            </a:r>
            <a:r>
              <a:rPr lang="uk-UA" i="1" dirty="0">
                <a:solidFill>
                  <a:schemeClr val="tx1"/>
                </a:solidFill>
              </a:rPr>
              <a:t/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Колишнє лишенько </a:t>
            </a:r>
            <a:r>
              <a:rPr lang="uk-UA" i="1" dirty="0" err="1">
                <a:solidFill>
                  <a:schemeClr val="tx1"/>
                </a:solidFill>
              </a:rPr>
              <a:t>лихеє</a:t>
            </a:r>
            <a:r>
              <a:rPr lang="uk-UA" i="1" dirty="0">
                <a:solidFill>
                  <a:schemeClr val="tx1"/>
                </a:solidFill>
              </a:rPr>
              <a:t>.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Я заридав би, заридав!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І помоливсь, що не правдивим,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А сном лукавим розійшлось,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>
                <a:solidFill>
                  <a:schemeClr val="tx1"/>
                </a:solidFill>
              </a:rPr>
              <a:t>Слізьми-водою розлилось</a:t>
            </a:r>
            <a:br>
              <a:rPr lang="uk-UA" i="1" dirty="0">
                <a:solidFill>
                  <a:schemeClr val="tx1"/>
                </a:solidFill>
              </a:rPr>
            </a:br>
            <a:r>
              <a:rPr lang="uk-UA" i="1" dirty="0" err="1">
                <a:solidFill>
                  <a:schemeClr val="tx1"/>
                </a:solidFill>
              </a:rPr>
              <a:t>Колишнєє</a:t>
            </a:r>
            <a:r>
              <a:rPr lang="uk-UA" i="1" dirty="0">
                <a:solidFill>
                  <a:schemeClr val="tx1"/>
                </a:solidFill>
              </a:rPr>
              <a:t> </a:t>
            </a:r>
            <a:r>
              <a:rPr lang="uk-UA" i="1" dirty="0" err="1">
                <a:solidFill>
                  <a:schemeClr val="tx1"/>
                </a:solidFill>
              </a:rPr>
              <a:t>святеє</a:t>
            </a:r>
            <a:r>
              <a:rPr lang="uk-UA" i="1" dirty="0">
                <a:solidFill>
                  <a:schemeClr val="tx1"/>
                </a:solidFill>
              </a:rPr>
              <a:t> диво!</a:t>
            </a:r>
          </a:p>
        </p:txBody>
      </p:sp>
    </p:spTree>
    <p:extLst>
      <p:ext uri="{BB962C8B-B14F-4D97-AF65-F5344CB8AC3E}">
        <p14:creationId xmlns:p14="http://schemas.microsoft.com/office/powerpoint/2010/main" val="42067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1426" y="1254078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Рєпніна Варвара Миколаївна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70897" y="2545948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865530" y="3789040"/>
            <a:ext cx="3018837" cy="751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ПРИСВЯЧЕНІ 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268760"/>
            <a:ext cx="3545010" cy="46085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98" y="882622"/>
            <a:ext cx="4392488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</a:rPr>
              <a:t>Коли вони познайомились між ними одразу встановилися дружні стосунки. </a:t>
            </a:r>
          </a:p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Вона </a:t>
            </a:r>
            <a:r>
              <a:rPr lang="uk-UA" dirty="0">
                <a:solidFill>
                  <a:schemeClr val="tx1"/>
                </a:solidFill>
              </a:rPr>
              <a:t>покохала Шевченка, але він </a:t>
            </a:r>
            <a:r>
              <a:rPr lang="ru-RU" dirty="0">
                <a:solidFill>
                  <a:schemeClr val="tx1"/>
                </a:solidFill>
              </a:rPr>
              <a:t>не </a:t>
            </a:r>
            <a:r>
              <a:rPr lang="ru-RU" dirty="0" err="1">
                <a:solidFill>
                  <a:schemeClr val="tx1"/>
                </a:solidFill>
              </a:rPr>
              <a:t>поділяв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почуттів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хоч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завжди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ставився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неї</a:t>
            </a:r>
            <a:r>
              <a:rPr lang="ru-RU" dirty="0">
                <a:solidFill>
                  <a:schemeClr val="tx1"/>
                </a:solidFill>
              </a:rPr>
              <a:t> з великою і </a:t>
            </a:r>
            <a:r>
              <a:rPr lang="ru-RU" dirty="0" err="1">
                <a:solidFill>
                  <a:schemeClr val="tx1"/>
                </a:solidFill>
              </a:rPr>
              <a:t>глибокою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повагою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називав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своєю</a:t>
            </a:r>
            <a:r>
              <a:rPr lang="ru-RU" dirty="0">
                <a:solidFill>
                  <a:schemeClr val="tx1"/>
                </a:solidFill>
              </a:rPr>
              <a:t> сестрою.</a:t>
            </a:r>
            <a:r>
              <a:rPr lang="uk-UA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5" name="Рисунок 4">
            <a:hlinkClick r:id="rId2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3589"/>
            <a:ext cx="3969441" cy="504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839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48064" y="0"/>
            <a:ext cx="3024336" cy="8810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«Тризна»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1268760"/>
            <a:ext cx="3545010" cy="46085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hlinkClick r:id="rId3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7" y="6043954"/>
            <a:ext cx="855001" cy="7552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8556" y="1124744"/>
            <a:ext cx="3581452" cy="4678204"/>
          </a:xfrm>
          <a:prstGeom prst="rect">
            <a:avLst/>
          </a:prstGeom>
          <a:gradFill>
            <a:gsLst>
              <a:gs pos="100000">
                <a:schemeClr val="accent3">
                  <a:tint val="83000"/>
                  <a:shade val="100000"/>
                  <a:hueMod val="100000"/>
                  <a:satMod val="220000"/>
                  <a:alpha val="19000"/>
                  <a:lumMod val="35000"/>
                  <a:lumOff val="65000"/>
                </a:schemeClr>
              </a:gs>
              <a:gs pos="100000">
                <a:schemeClr val="accent3">
                  <a:shade val="100000"/>
                </a:schemeClr>
              </a:gs>
              <a:gs pos="100000">
                <a:schemeClr val="accent3">
                  <a:shade val="93000"/>
                  <a:alpha val="100000"/>
                  <a:satMod val="100000"/>
                  <a:lumMod val="93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1"/>
                </a:solidFill>
              </a:rPr>
              <a:t>Душе с прекрасным назначеньем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Должно любить, терпеть, страдать;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И дар Господний, вдохновенье,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Должно слезами поливать.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Для вас понятно это слово!..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Для вас я радостно сложил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Свои житейские оковы,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Священнодействовал я снова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И слезы в звуки перелил.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Ваш добрый ангел осенил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Меня бессмертными крылами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И </a:t>
            </a:r>
            <a:r>
              <a:rPr lang="ru-RU" sz="2000" i="1" dirty="0" err="1">
                <a:solidFill>
                  <a:schemeClr val="tx1"/>
                </a:solidFill>
              </a:rPr>
              <a:t>тихостройными</a:t>
            </a:r>
            <a:r>
              <a:rPr lang="ru-RU" sz="2000" i="1" dirty="0">
                <a:solidFill>
                  <a:schemeClr val="tx1"/>
                </a:solidFill>
              </a:rPr>
              <a:t> речами</a:t>
            </a:r>
          </a:p>
          <a:p>
            <a:pPr algn="ctr"/>
            <a:r>
              <a:rPr lang="ru-RU" sz="2000" i="1" dirty="0">
                <a:solidFill>
                  <a:schemeClr val="tx1"/>
                </a:solidFill>
              </a:rPr>
              <a:t>Мечты о рае пробудил.</a:t>
            </a:r>
            <a:endParaRPr lang="uk-UA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1426" y="1254078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Агата </a:t>
            </a:r>
            <a:r>
              <a:rPr lang="uk-UA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Ускова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70897" y="2545948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865530" y="3789040"/>
            <a:ext cx="3018837" cy="751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ПРИСВЯЧЕНІ 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600400" cy="502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39952" y="1412776"/>
            <a:ext cx="47794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Зрозуміти</a:t>
            </a:r>
            <a:r>
              <a:rPr lang="ru-RU" sz="2400" dirty="0"/>
              <a:t> і </a:t>
            </a:r>
            <a:r>
              <a:rPr lang="ru-RU" sz="2400" dirty="0" err="1"/>
              <a:t>всім</a:t>
            </a:r>
            <a:r>
              <a:rPr lang="ru-RU" sz="2400" dirty="0"/>
              <a:t> </a:t>
            </a:r>
            <a:r>
              <a:rPr lang="ru-RU" sz="2400" dirty="0" err="1"/>
              <a:t>серцем</a:t>
            </a:r>
            <a:r>
              <a:rPr lang="ru-RU" sz="2400" dirty="0"/>
              <a:t> </a:t>
            </a:r>
            <a:r>
              <a:rPr lang="ru-RU" sz="2400" dirty="0" err="1"/>
              <a:t>підтримати</a:t>
            </a:r>
            <a:r>
              <a:rPr lang="ru-RU" sz="2400" dirty="0"/>
              <a:t> Тараса Григоровича у далекому </a:t>
            </a:r>
            <a:r>
              <a:rPr lang="ru-RU" sz="2400" dirty="0" err="1"/>
              <a:t>засланні</a:t>
            </a:r>
            <a:r>
              <a:rPr lang="ru-RU" sz="2400" dirty="0"/>
              <a:t> </a:t>
            </a:r>
            <a:r>
              <a:rPr lang="ru-RU" sz="2400" dirty="0" err="1"/>
              <a:t>змогла</a:t>
            </a:r>
            <a:r>
              <a:rPr lang="ru-RU" sz="2400" dirty="0"/>
              <a:t> дружина коменданта </a:t>
            </a:r>
            <a:r>
              <a:rPr lang="ru-RU" sz="2400" dirty="0" err="1"/>
              <a:t>Новопетровського</a:t>
            </a:r>
            <a:r>
              <a:rPr lang="ru-RU" sz="2400" dirty="0"/>
              <a:t> </a:t>
            </a:r>
            <a:r>
              <a:rPr lang="ru-RU" sz="2400" dirty="0" err="1"/>
              <a:t>укріплення</a:t>
            </a:r>
            <a:r>
              <a:rPr lang="ru-RU" sz="2400" dirty="0"/>
              <a:t> </a:t>
            </a:r>
            <a:r>
              <a:rPr lang="ru-RU" sz="2400" dirty="0" err="1"/>
              <a:t>Ускова</a:t>
            </a:r>
            <a:r>
              <a:rPr lang="ru-RU" sz="2400" dirty="0"/>
              <a:t> Агата </a:t>
            </a:r>
            <a:r>
              <a:rPr lang="ru-RU" sz="2400" dirty="0" err="1"/>
              <a:t>Омелянівна</a:t>
            </a:r>
            <a:r>
              <a:rPr lang="ru-RU" sz="2400" dirty="0"/>
              <a:t>. </a:t>
            </a:r>
            <a:endParaRPr lang="en-US" sz="2400" dirty="0" smtClean="0"/>
          </a:p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жаль,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плітки</a:t>
            </a:r>
            <a:r>
              <a:rPr lang="ru-RU" sz="2400" dirty="0"/>
              <a:t> порушили </a:t>
            </a:r>
            <a:r>
              <a:rPr lang="ru-RU" sz="2400" dirty="0" err="1"/>
              <a:t>безпосередність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взаємин</a:t>
            </a:r>
            <a:r>
              <a:rPr lang="ru-RU" sz="2400" dirty="0"/>
              <a:t>, а але й у </a:t>
            </a:r>
            <a:r>
              <a:rPr lang="ru-RU" sz="2400" dirty="0" err="1"/>
              <a:t>наступні</a:t>
            </a:r>
            <a:r>
              <a:rPr lang="ru-RU" sz="2400" dirty="0"/>
              <a:t> роки вони </a:t>
            </a:r>
            <a:r>
              <a:rPr lang="ru-RU" sz="2400" dirty="0" err="1"/>
              <a:t>підтримували</a:t>
            </a:r>
            <a:r>
              <a:rPr lang="ru-RU" sz="2400" dirty="0"/>
              <a:t> </a:t>
            </a:r>
            <a:r>
              <a:rPr lang="ru-RU" sz="2400" dirty="0" err="1"/>
              <a:t>дружні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.</a:t>
            </a:r>
            <a:r>
              <a:rPr lang="ru-RU" sz="2400" dirty="0" smtClean="0"/>
              <a:t> </a:t>
            </a:r>
            <a:endParaRPr lang="uk-UA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6246"/>
            <a:ext cx="3600400" cy="5023814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074">
            <a:off x="765055" y="352196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" b="92099" l="9932" r="100000">
                        <a14:foregroundMark x1="45205" y1="33183" x2="76712" y2="32957"/>
                        <a14:foregroundMark x1="82877" y1="48984" x2="72945" y2="68172"/>
                        <a14:foregroundMark x1="79452" y1="65688" x2="91781" y2="71332"/>
                        <a14:foregroundMark x1="17123" y1="75395" x2="10274" y2="63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32" y="859367"/>
            <a:ext cx="2248343" cy="3411011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560" y="2681707"/>
            <a:ext cx="1514302" cy="2019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1429" y="4272745"/>
            <a:ext cx="1778648" cy="2312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59" y="4575788"/>
            <a:ext cx="1625087" cy="2302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6174" y="3149985"/>
            <a:ext cx="1760802" cy="2071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05" y="4425743"/>
            <a:ext cx="1775894" cy="2316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6353"/>
          <a:stretch/>
        </p:blipFill>
        <p:spPr>
          <a:xfrm>
            <a:off x="7055202" y="763961"/>
            <a:ext cx="1879366" cy="241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12700" r="51507" b="9184"/>
          <a:stretch/>
        </p:blipFill>
        <p:spPr>
          <a:xfrm>
            <a:off x="334561" y="764705"/>
            <a:ext cx="1668552" cy="2084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416899" y="-14609"/>
            <a:ext cx="6345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Шевченко та його музи</a:t>
            </a:r>
            <a:endParaRPr lang="uk-U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0772" y="3909082"/>
            <a:ext cx="3240360" cy="646331"/>
          </a:xfrm>
          <a:prstGeom prst="rect">
            <a:avLst/>
          </a:prstGeom>
          <a:solidFill>
            <a:schemeClr val="lt1">
              <a:alpha val="34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«Не весело на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світі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 жить, </a:t>
            </a:r>
          </a:p>
          <a:p>
            <a:pPr algn="ctr"/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Коли нема кого любить». </a:t>
            </a:r>
          </a:p>
        </p:txBody>
      </p:sp>
    </p:spTree>
    <p:extLst>
      <p:ext uri="{BB962C8B-B14F-4D97-AF65-F5344CB8AC3E}">
        <p14:creationId xmlns:p14="http://schemas.microsoft.com/office/powerpoint/2010/main" val="216596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462">
            <a:off x="-415199" y="-543010"/>
            <a:ext cx="8180316" cy="665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2699792" y="1772816"/>
            <a:ext cx="3600400" cy="14768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«Матросе 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или Прогулке с удовольствием и не без морали</a:t>
            </a:r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» </a:t>
            </a:r>
            <a:r>
              <a:rPr lang="ru-RU" sz="2400" i="1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(роль </a:t>
            </a:r>
            <a:r>
              <a:rPr lang="ru-RU" sz="2400" i="1" dirty="0" err="1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Агафії</a:t>
            </a:r>
            <a:r>
              <a:rPr lang="ru-RU" sz="2400" i="1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2699792" y="3645024"/>
            <a:ext cx="3600400" cy="9630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Художник» 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(роль </a:t>
            </a:r>
            <a:r>
              <a:rPr lang="ru-RU" sz="2400" i="1" dirty="0" err="1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Агафії</a:t>
            </a:r>
            <a:r>
              <a:rPr lang="ru-RU" sz="2400" i="1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" name="Рисунок 9">
            <a:hlinkClick r:id="rId5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067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6927" y="511585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Єкатерина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Піунова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70897" y="2979494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8" y="1000243"/>
            <a:ext cx="4284476" cy="5040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1920" y="1484784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/>
              <a:t>Після десяти років солдатського побуту Шевченко </a:t>
            </a:r>
            <a:r>
              <a:rPr lang="ru-RU" sz="2200" dirty="0" err="1" smtClean="0"/>
              <a:t>мріяв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кохання</a:t>
            </a:r>
            <a:r>
              <a:rPr lang="ru-RU" sz="2200" dirty="0" smtClean="0"/>
              <a:t>. І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 у </a:t>
            </a:r>
            <a:r>
              <a:rPr lang="ru-RU" sz="2200" dirty="0" err="1" smtClean="0"/>
              <a:t>Нижньому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Новгороді</a:t>
            </a:r>
            <a:r>
              <a:rPr lang="ru-RU" sz="2200" dirty="0" smtClean="0"/>
              <a:t> поет все таки </a:t>
            </a:r>
            <a:r>
              <a:rPr lang="ru-RU" sz="2200" dirty="0" err="1" smtClean="0"/>
              <a:t>знайшов</a:t>
            </a:r>
            <a:r>
              <a:rPr lang="ru-RU" sz="2200" dirty="0" smtClean="0"/>
              <a:t> </a:t>
            </a:r>
            <a:r>
              <a:rPr lang="ru-RU" sz="2200" dirty="0" err="1" smtClean="0"/>
              <a:t>дівчину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своїх</a:t>
            </a:r>
            <a:r>
              <a:rPr lang="ru-RU" sz="2200" dirty="0" smtClean="0"/>
              <a:t> </a:t>
            </a:r>
            <a:r>
              <a:rPr lang="ru-RU" sz="2200" dirty="0" err="1" smtClean="0"/>
              <a:t>мрій</a:t>
            </a:r>
            <a:r>
              <a:rPr lang="ru-RU" sz="2200" dirty="0" smtClean="0"/>
              <a:t>. </a:t>
            </a:r>
            <a:r>
              <a:rPr lang="ru-RU" sz="2200" dirty="0" err="1" smtClean="0"/>
              <a:t>Вперше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побачив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на </a:t>
            </a:r>
            <a:r>
              <a:rPr lang="ru-RU" sz="2200" dirty="0" err="1" smtClean="0"/>
              <a:t>театральній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сцені</a:t>
            </a:r>
            <a:r>
              <a:rPr lang="ru-RU" sz="2200" dirty="0" smtClean="0"/>
              <a:t> </a:t>
            </a:r>
            <a:r>
              <a:rPr lang="ru-RU" sz="2200" i="1" dirty="0" smtClean="0"/>
              <a:t>13 </a:t>
            </a:r>
            <a:r>
              <a:rPr lang="ru-RU" sz="2200" i="1" dirty="0" err="1" smtClean="0"/>
              <a:t>жовтня</a:t>
            </a:r>
            <a:r>
              <a:rPr lang="ru-RU" sz="2200" i="1" dirty="0" smtClean="0"/>
              <a:t> 1857 року</a:t>
            </a:r>
            <a:r>
              <a:rPr lang="ru-RU" sz="2200" dirty="0" smtClean="0"/>
              <a:t>. 16-річна </a:t>
            </a:r>
            <a:r>
              <a:rPr lang="ru-RU" sz="2200" dirty="0" err="1" smtClean="0"/>
              <a:t>актрисочка</a:t>
            </a:r>
            <a:r>
              <a:rPr lang="ru-RU" sz="2200" dirty="0" smtClean="0"/>
              <a:t> Катя </a:t>
            </a:r>
            <a:r>
              <a:rPr lang="ru-RU" sz="2200" dirty="0" err="1" smtClean="0"/>
              <a:t>Піунова</a:t>
            </a:r>
            <a:r>
              <a:rPr lang="ru-RU" sz="2200" dirty="0" smtClean="0"/>
              <a:t> </a:t>
            </a:r>
            <a:r>
              <a:rPr lang="ru-RU" sz="2200" dirty="0" err="1" smtClean="0"/>
              <a:t>здавалася</a:t>
            </a:r>
            <a:r>
              <a:rPr lang="ru-RU" sz="2200" dirty="0" smtClean="0"/>
              <a:t>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ідеалом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жіночої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вроди</a:t>
            </a:r>
            <a:r>
              <a:rPr lang="ru-RU" sz="2200" dirty="0" smtClean="0"/>
              <a:t>. Але вона не </a:t>
            </a:r>
            <a:r>
              <a:rPr lang="ru-RU" sz="2200" dirty="0" err="1" smtClean="0"/>
              <a:t>відповіла</a:t>
            </a:r>
            <a:r>
              <a:rPr lang="ru-RU" sz="2200" dirty="0" smtClean="0"/>
              <a:t> </a:t>
            </a:r>
            <a:r>
              <a:rPr lang="ru-RU" sz="2200" dirty="0" err="1" smtClean="0"/>
              <a:t>йому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взаємністю</a:t>
            </a:r>
            <a:r>
              <a:rPr lang="ru-RU" sz="2200" dirty="0" smtClean="0"/>
              <a:t> і </a:t>
            </a:r>
            <a:r>
              <a:rPr lang="ru-RU" sz="2200" dirty="0" err="1" smtClean="0"/>
              <a:t>врешті</a:t>
            </a:r>
            <a:r>
              <a:rPr lang="ru-RU" sz="2200" dirty="0" smtClean="0"/>
              <a:t> з </a:t>
            </a:r>
            <a:r>
              <a:rPr lang="ru-RU" sz="2200" dirty="0" err="1" smtClean="0"/>
              <a:t>актором</a:t>
            </a:r>
            <a:r>
              <a:rPr lang="ru-RU" sz="2200" dirty="0" smtClean="0"/>
              <a:t> </a:t>
            </a:r>
            <a:r>
              <a:rPr lang="ru-RU" sz="2200" dirty="0" err="1" smtClean="0"/>
              <a:t>Максиміліаном</a:t>
            </a:r>
            <a:r>
              <a:rPr lang="ru-RU" sz="2200" dirty="0" smtClean="0"/>
              <a:t> </a:t>
            </a:r>
            <a:r>
              <a:rPr lang="ru-RU" sz="2200" dirty="0" err="1" smtClean="0"/>
              <a:t>Шмідтгофом</a:t>
            </a:r>
            <a:r>
              <a:rPr lang="ru-RU" sz="2200" dirty="0" smtClean="0"/>
              <a:t> вона </a:t>
            </a:r>
            <a:r>
              <a:rPr lang="ru-RU" sz="2200" dirty="0" err="1" smtClean="0"/>
              <a:t>переїхала</a:t>
            </a:r>
            <a:r>
              <a:rPr lang="ru-RU" sz="2200" dirty="0" smtClean="0"/>
              <a:t> у Казань, де з ним </a:t>
            </a:r>
            <a:r>
              <a:rPr lang="ru-RU" sz="2200" dirty="0" err="1" smtClean="0"/>
              <a:t>одружилися</a:t>
            </a:r>
            <a:r>
              <a:rPr lang="ru-RU" sz="2200" dirty="0" smtClean="0"/>
              <a:t>.</a:t>
            </a:r>
            <a:endParaRPr lang="uk-UA" sz="2200" dirty="0"/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7" y="1167337"/>
            <a:ext cx="3535369" cy="4772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6927" y="1187039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Марія Василівна Максимович</a:t>
            </a: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84843" y="2636912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023955"/>
            <a:ext cx="3819525" cy="4981575"/>
          </a:xfrm>
          <a:prstGeom prst="rect">
            <a:avLst/>
          </a:prstGeom>
        </p:spPr>
      </p:pic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4865528" y="3731794"/>
            <a:ext cx="3018837" cy="751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ПРИСВЯЧЕНІ 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5058" y="1265956"/>
            <a:ext cx="488539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По дорозі з Нижнього до Петербурга Шевченко на декілька днів затримався в Москві, де відвідав родину </a:t>
            </a:r>
            <a:r>
              <a:rPr lang="uk-UA" sz="2400" dirty="0" err="1" smtClean="0"/>
              <a:t>Максімовічей</a:t>
            </a:r>
            <a:r>
              <a:rPr lang="uk-UA" sz="2400" dirty="0" smtClean="0"/>
              <a:t>. Там він і познайомився з його молодою дружиною Марією, якій в той же вечір подарував автограф одного з кращих своїх ліричних віршів «Садок вишневий коло хати». Вони не раз писали листа один одному. </a:t>
            </a:r>
            <a:r>
              <a:rPr lang="ru-RU" sz="2400" dirty="0" smtClean="0"/>
              <a:t>Але </a:t>
            </a:r>
            <a:r>
              <a:rPr lang="ru-RU" sz="2400" dirty="0" err="1" smtClean="0"/>
              <a:t>їхні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приречені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200" dirty="0" smtClean="0"/>
              <a:t> </a:t>
            </a:r>
            <a:endParaRPr lang="uk-UA" sz="2200" dirty="0" smtClean="0"/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023955"/>
            <a:ext cx="38195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65539"/>
            <a:ext cx="7632848" cy="8431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«Садок 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вишневий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коло </a:t>
            </a:r>
            <a:r>
              <a:rPr lang="ru-RU" sz="2400" dirty="0" err="1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хати</a:t>
            </a:r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» </a:t>
            </a:r>
            <a:r>
              <a:rPr lang="ru-RU" sz="2400" i="1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(</a:t>
            </a:r>
            <a:r>
              <a:rPr lang="ru-RU" sz="2400" i="1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подарував</a:t>
            </a:r>
            <a:r>
              <a:rPr lang="ru-RU" sz="2400" i="1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автограф </a:t>
            </a:r>
            <a:r>
              <a:rPr lang="ru-RU" sz="2400" i="1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цього</a:t>
            </a:r>
            <a:r>
              <a:rPr lang="ru-RU" sz="2400" i="1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вірша</a:t>
            </a:r>
            <a:r>
              <a:rPr lang="ru-RU" sz="2400" i="1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endParaRPr lang="ru-RU" sz="2400" i="1" dirty="0">
              <a:ln w="1841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2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067" y="5949280"/>
            <a:ext cx="855001" cy="755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78288" y="1160251"/>
            <a:ext cx="35101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«Садок </a:t>
            </a:r>
            <a:r>
              <a:rPr lang="ru-RU" sz="2000" b="1" i="1" dirty="0" err="1"/>
              <a:t>вишневий</a:t>
            </a:r>
            <a:r>
              <a:rPr lang="ru-RU" sz="2000" b="1" i="1" dirty="0"/>
              <a:t> коло </a:t>
            </a:r>
            <a:r>
              <a:rPr lang="ru-RU" sz="2000" b="1" i="1" dirty="0" err="1"/>
              <a:t>хати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 err="1"/>
              <a:t>Хрущі</a:t>
            </a:r>
            <a:r>
              <a:rPr lang="ru-RU" sz="2000" b="1" i="1" dirty="0"/>
              <a:t> над вишнями </a:t>
            </a:r>
            <a:r>
              <a:rPr lang="ru-RU" sz="2000" b="1" i="1" dirty="0" err="1"/>
              <a:t>гудуть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 err="1"/>
              <a:t>Плугатарі</a:t>
            </a:r>
            <a:r>
              <a:rPr lang="ru-RU" sz="2000" b="1" i="1" dirty="0"/>
              <a:t> з плугами </a:t>
            </a:r>
            <a:r>
              <a:rPr lang="ru-RU" sz="2000" b="1" i="1" dirty="0" err="1"/>
              <a:t>йдуть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 err="1"/>
              <a:t>Співають</a:t>
            </a:r>
            <a:r>
              <a:rPr lang="ru-RU" sz="2000" b="1" i="1" dirty="0"/>
              <a:t> </a:t>
            </a:r>
            <a:r>
              <a:rPr lang="ru-RU" sz="2000" b="1" i="1" dirty="0" err="1"/>
              <a:t>ідучи</a:t>
            </a:r>
            <a:r>
              <a:rPr lang="ru-RU" sz="2000" b="1" i="1" dirty="0"/>
              <a:t> </a:t>
            </a:r>
            <a:r>
              <a:rPr lang="ru-RU" sz="2000" b="1" i="1" dirty="0" err="1"/>
              <a:t>дівчата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/>
              <a:t>А </a:t>
            </a:r>
            <a:r>
              <a:rPr lang="ru-RU" sz="2000" b="1" i="1" dirty="0" err="1"/>
              <a:t>матері</a:t>
            </a:r>
            <a:r>
              <a:rPr lang="ru-RU" sz="2000" b="1" i="1" dirty="0"/>
              <a:t> вечерять </a:t>
            </a:r>
            <a:r>
              <a:rPr lang="ru-RU" sz="2000" b="1" i="1" dirty="0" err="1"/>
              <a:t>ждуть</a:t>
            </a:r>
            <a:r>
              <a:rPr lang="ru-RU" sz="2000" b="1" i="1" dirty="0"/>
              <a:t>.</a:t>
            </a:r>
          </a:p>
          <a:p>
            <a:pPr algn="ctr"/>
            <a:r>
              <a:rPr lang="ru-RU" sz="2000" b="1" i="1" dirty="0" err="1"/>
              <a:t>Сем'я</a:t>
            </a:r>
            <a:r>
              <a:rPr lang="ru-RU" sz="2000" b="1" i="1" dirty="0"/>
              <a:t> вечеря коло </a:t>
            </a:r>
            <a:r>
              <a:rPr lang="ru-RU" sz="2000" b="1" i="1" dirty="0" err="1"/>
              <a:t>хати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 err="1"/>
              <a:t>Вечірня</a:t>
            </a:r>
            <a:r>
              <a:rPr lang="ru-RU" sz="2000" b="1" i="1" dirty="0"/>
              <a:t> </a:t>
            </a:r>
            <a:r>
              <a:rPr lang="ru-RU" sz="2000" b="1" i="1" dirty="0" err="1"/>
              <a:t>зіронька</a:t>
            </a:r>
            <a:r>
              <a:rPr lang="ru-RU" sz="2000" b="1" i="1" dirty="0"/>
              <a:t> </a:t>
            </a:r>
            <a:r>
              <a:rPr lang="ru-RU" sz="2000" b="1" i="1" dirty="0" err="1"/>
              <a:t>встає</a:t>
            </a:r>
            <a:r>
              <a:rPr lang="ru-RU" sz="2000" b="1" i="1" dirty="0"/>
              <a:t>. </a:t>
            </a:r>
            <a:br>
              <a:rPr lang="ru-RU" sz="2000" b="1" i="1" dirty="0"/>
            </a:br>
            <a:r>
              <a:rPr lang="ru-RU" sz="2000" b="1" i="1" dirty="0"/>
              <a:t>Дочка вечерять </a:t>
            </a:r>
            <a:r>
              <a:rPr lang="ru-RU" sz="2000" b="1" i="1" dirty="0" err="1"/>
              <a:t>подає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/>
              <a:t>А </a:t>
            </a:r>
            <a:r>
              <a:rPr lang="ru-RU" sz="2000" b="1" i="1" dirty="0" err="1"/>
              <a:t>мати</a:t>
            </a:r>
            <a:r>
              <a:rPr lang="ru-RU" sz="2000" b="1" i="1" dirty="0"/>
              <a:t> </a:t>
            </a:r>
            <a:r>
              <a:rPr lang="ru-RU" sz="2000" b="1" i="1" dirty="0" err="1"/>
              <a:t>хоче</a:t>
            </a:r>
            <a:r>
              <a:rPr lang="ru-RU" sz="2000" b="1" i="1" dirty="0"/>
              <a:t> </a:t>
            </a:r>
            <a:r>
              <a:rPr lang="ru-RU" sz="2000" b="1" i="1" dirty="0" err="1"/>
              <a:t>научати</a:t>
            </a:r>
            <a:r>
              <a:rPr lang="ru-RU" sz="2000" b="1" i="1" dirty="0"/>
              <a:t>, </a:t>
            </a:r>
            <a:br>
              <a:rPr lang="ru-RU" sz="2000" b="1" i="1" dirty="0"/>
            </a:br>
            <a:r>
              <a:rPr lang="ru-RU" sz="2000" b="1" i="1" dirty="0"/>
              <a:t>Так соловейко не </a:t>
            </a:r>
            <a:r>
              <a:rPr lang="ru-RU" sz="2000" b="1" i="1" dirty="0" err="1"/>
              <a:t>дає</a:t>
            </a:r>
            <a:r>
              <a:rPr lang="ru-RU" sz="2000" b="1" i="1" dirty="0"/>
              <a:t>.</a:t>
            </a:r>
          </a:p>
          <a:p>
            <a:pPr algn="ctr"/>
            <a:r>
              <a:rPr lang="ru-RU" sz="2000" b="1" i="1" dirty="0" err="1"/>
              <a:t>Поклала</a:t>
            </a:r>
            <a:r>
              <a:rPr lang="ru-RU" sz="2000" b="1" i="1" dirty="0"/>
              <a:t> </a:t>
            </a:r>
            <a:r>
              <a:rPr lang="ru-RU" sz="2000" b="1" i="1" dirty="0" err="1"/>
              <a:t>мати</a:t>
            </a:r>
            <a:r>
              <a:rPr lang="ru-RU" sz="2000" b="1" i="1" dirty="0"/>
              <a:t> коло </a:t>
            </a:r>
            <a:r>
              <a:rPr lang="ru-RU" sz="2000" b="1" i="1" dirty="0" err="1"/>
              <a:t>хати</a:t>
            </a:r>
            <a:r>
              <a:rPr lang="ru-RU" sz="2000" b="1" i="1" dirty="0"/>
              <a:t> </a:t>
            </a:r>
            <a:br>
              <a:rPr lang="ru-RU" sz="2000" b="1" i="1" dirty="0"/>
            </a:br>
            <a:r>
              <a:rPr lang="ru-RU" sz="2000" b="1" i="1" dirty="0"/>
              <a:t>Маленьких </a:t>
            </a:r>
            <a:r>
              <a:rPr lang="ru-RU" sz="2000" b="1" i="1" dirty="0" err="1"/>
              <a:t>діточок</a:t>
            </a:r>
            <a:r>
              <a:rPr lang="ru-RU" sz="2000" b="1" i="1" dirty="0"/>
              <a:t> </a:t>
            </a:r>
            <a:r>
              <a:rPr lang="ru-RU" sz="2000" b="1" i="1" dirty="0" err="1"/>
              <a:t>своїх</a:t>
            </a:r>
            <a:r>
              <a:rPr lang="ru-RU" sz="2000" b="1" i="1" dirty="0"/>
              <a:t>; </a:t>
            </a:r>
            <a:br>
              <a:rPr lang="ru-RU" sz="2000" b="1" i="1" dirty="0"/>
            </a:br>
            <a:r>
              <a:rPr lang="ru-RU" sz="2000" b="1" i="1" dirty="0"/>
              <a:t>Сама заснула коло </a:t>
            </a:r>
            <a:r>
              <a:rPr lang="ru-RU" sz="2000" b="1" i="1" dirty="0" err="1"/>
              <a:t>їх</a:t>
            </a:r>
            <a:r>
              <a:rPr lang="ru-RU" sz="2000" b="1" i="1" dirty="0"/>
              <a:t>. </a:t>
            </a:r>
            <a:br>
              <a:rPr lang="ru-RU" sz="2000" b="1" i="1" dirty="0"/>
            </a:br>
            <a:r>
              <a:rPr lang="ru-RU" sz="2000" b="1" i="1" dirty="0"/>
              <a:t>Затихло все, </a:t>
            </a:r>
            <a:r>
              <a:rPr lang="ru-RU" sz="2000" b="1" i="1" dirty="0" err="1"/>
              <a:t>тілько</a:t>
            </a:r>
            <a:r>
              <a:rPr lang="ru-RU" sz="2000" b="1" i="1" dirty="0"/>
              <a:t> </a:t>
            </a:r>
            <a:r>
              <a:rPr lang="ru-RU" sz="2000" b="1" i="1" dirty="0" err="1"/>
              <a:t>дівчата</a:t>
            </a:r>
            <a:r>
              <a:rPr lang="ru-RU" sz="2000" b="1" i="1" dirty="0"/>
              <a:t> </a:t>
            </a:r>
            <a:br>
              <a:rPr lang="ru-RU" sz="2000" b="1" i="1" dirty="0"/>
            </a:br>
            <a:r>
              <a:rPr lang="ru-RU" sz="2000" b="1" i="1" dirty="0"/>
              <a:t>Та соловейко не затих</a:t>
            </a:r>
            <a:r>
              <a:rPr lang="ru-RU" sz="2000" b="1" i="1" dirty="0" smtClean="0"/>
              <a:t>.»</a:t>
            </a:r>
            <a:endParaRPr lang="ru-RU" sz="20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0" y="1023953"/>
            <a:ext cx="38195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6927" y="1187039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Ликера</a:t>
            </a: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Полусмак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4884843" y="2636912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4865528" y="3731794"/>
            <a:ext cx="3018837" cy="751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ПРИСВЯЧЕНІ 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6353"/>
          <a:stretch/>
        </p:blipFill>
        <p:spPr>
          <a:xfrm>
            <a:off x="179512" y="1191830"/>
            <a:ext cx="4047459" cy="4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39952" y="1412776"/>
            <a:ext cx="5004048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/>
              <a:t>Останнім коханням поета була ще одна молода, 19-річна дівчина - </a:t>
            </a:r>
            <a:r>
              <a:rPr lang="uk-UA" sz="2500" i="1" dirty="0"/>
              <a:t>Лукерія </a:t>
            </a:r>
            <a:r>
              <a:rPr lang="uk-UA" sz="2500" i="1" dirty="0" err="1"/>
              <a:t>Полусмак</a:t>
            </a:r>
            <a:r>
              <a:rPr lang="uk-UA" sz="2500" i="1" dirty="0"/>
              <a:t>, </a:t>
            </a:r>
            <a:r>
              <a:rPr lang="uk-UA" sz="2500" dirty="0"/>
              <a:t>яка наймитувала в Петербурзі. Простакувату дівчину Тарас зваблював дорогими подарунками. </a:t>
            </a:r>
            <a:r>
              <a:rPr lang="uk-UA" sz="2500" dirty="0" smtClean="0"/>
              <a:t>Але </a:t>
            </a:r>
            <a:r>
              <a:rPr lang="uk-UA" sz="2500" dirty="0"/>
              <a:t>крутійка не захотіла залишати столичного життя і переїжджати в Україну, щоб жити у селі. Вона покинула поета і вийшла заміж за перукаря Яковлєва.</a:t>
            </a:r>
            <a:endParaRPr lang="uk-UA" sz="2500" dirty="0" smtClean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6" b="6353"/>
          <a:stretch/>
        </p:blipFill>
        <p:spPr>
          <a:xfrm>
            <a:off x="179512" y="1191830"/>
            <a:ext cx="4047459" cy="4974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2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85" r="14262"/>
          <a:stretch/>
        </p:blipFill>
        <p:spPr bwMode="auto">
          <a:xfrm>
            <a:off x="523163" y="8016"/>
            <a:ext cx="4464662" cy="154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55494" y="221322"/>
            <a:ext cx="3096344" cy="6489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«Л»</a:t>
            </a:r>
            <a:endParaRPr lang="ru-RU" sz="2400" i="1" dirty="0">
              <a:ln w="1841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hlinkClick r:id="rId4" action="ppaction://hlinksldjump" tooltip="До головної сторінки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3067" y="5949280"/>
            <a:ext cx="855001" cy="755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2940" y="1087276"/>
            <a:ext cx="3581452" cy="4893647"/>
          </a:xfrm>
          <a:prstGeom prst="rect">
            <a:avLst/>
          </a:prstGeom>
          <a:gradFill>
            <a:gsLst>
              <a:gs pos="100000">
                <a:schemeClr val="accent3">
                  <a:tint val="83000"/>
                  <a:shade val="100000"/>
                  <a:hueMod val="100000"/>
                  <a:satMod val="220000"/>
                  <a:alpha val="19000"/>
                  <a:lumMod val="35000"/>
                  <a:lumOff val="65000"/>
                </a:schemeClr>
              </a:gs>
              <a:gs pos="100000">
                <a:schemeClr val="accent3">
                  <a:shade val="100000"/>
                </a:schemeClr>
              </a:gs>
              <a:gs pos="100000">
                <a:schemeClr val="accent3">
                  <a:shade val="93000"/>
                  <a:alpha val="100000"/>
                  <a:satMod val="100000"/>
                  <a:lumMod val="93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«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Давнє-колишній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та </a:t>
            </a:r>
            <a:r>
              <a:rPr lang="ru-RU" sz="2400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ясний</a:t>
            </a:r>
            <a:endParaRPr lang="ru-RU" sz="2400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Присниться сон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мені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!.. і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ти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!..</a:t>
            </a:r>
          </a:p>
          <a:p>
            <a:pPr algn="ctr"/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Ні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я не буду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спочивати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Бо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й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ти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приснишся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І в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малий</a:t>
            </a:r>
            <a:endParaRPr lang="ru-RU" sz="2400" i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Райочок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мій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спідтиха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-тиха</a:t>
            </a:r>
          </a:p>
          <a:p>
            <a:pPr algn="ctr"/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Підкрадешся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наробиш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лиха...</a:t>
            </a:r>
          </a:p>
          <a:p>
            <a:pPr algn="ctr"/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Запалиш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рай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мій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самотний</a:t>
            </a:r>
            <a:r>
              <a:rPr lang="ru-RU" sz="2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7637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344816" cy="144016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УВАГУ!</a:t>
            </a:r>
            <a:endParaRPr lang="uk-UA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18030" y="5877272"/>
            <a:ext cx="2376264" cy="792088"/>
          </a:xfrm>
          <a:prstGeom prst="leftArrow">
            <a:avLst>
              <a:gd name="adj1" fmla="val 68324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Повернутися на 1 слайд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3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32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7810">
            <a:off x="2381426" y="1254078"/>
            <a:ext cx="630019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7857"/>
            <a:ext cx="9144000" cy="68947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Перше кохання - </a:t>
            </a:r>
            <a:r>
              <a:rPr lang="uk-UA" sz="4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</a:t>
            </a:r>
            <a:r>
              <a:rPr lang="uk-UA" sz="49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Коваленко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64" b="87912" l="6456" r="45467">
                        <a14:foregroundMark x1="25000" y1="25824" x2="33104" y2="36081"/>
                        <a14:foregroundMark x1="20330" y1="23993" x2="25412" y2="18864"/>
                        <a14:foregroundMark x1="25824" y1="21245" x2="32005" y2="25824"/>
                        <a14:foregroundMark x1="31593" y1="27473" x2="37088" y2="36081"/>
                        <a14:foregroundMark x1="38187" y1="32051" x2="40385" y2="38462"/>
                        <a14:foregroundMark x1="29121" y1="34799" x2="32418" y2="46703"/>
                        <a14:foregroundMark x1="31181" y1="44505" x2="35577" y2="53663"/>
                        <a14:foregroundMark x1="16071" y1="36081" x2="15247" y2="41026"/>
                        <a14:foregroundMark x1="14835" y1="41026" x2="17033" y2="45055"/>
                        <a14:foregroundMark x1="15385" y1="43407" x2="19918" y2="5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3947" r="56522" b="12337"/>
          <a:stretch/>
        </p:blipFill>
        <p:spPr>
          <a:xfrm flipH="1">
            <a:off x="179512" y="562595"/>
            <a:ext cx="3524407" cy="5446398"/>
          </a:xfrm>
          <a:prstGeom prst="rect">
            <a:avLst/>
          </a:prstGeom>
        </p:spPr>
      </p:pic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4870897" y="2545948"/>
            <a:ext cx="3018835" cy="7398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ЗНАЙОМСТВО</a:t>
            </a:r>
            <a:endParaRPr lang="uk-UA" b="1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4865530" y="3789040"/>
            <a:ext cx="3018837" cy="7513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ПРИСВЯЧЕНІ </a:t>
            </a: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7431" y="5949280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1043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Оксана явилась саме тоді, коли малий </a:t>
            </a:r>
            <a:r>
              <a:rPr lang="uk-UA" dirty="0">
                <a:solidFill>
                  <a:schemeClr val="tx1"/>
                </a:solidFill>
              </a:rPr>
              <a:t>кріпачок саме переживав свою чергову підліткову депресію, сховавшись від усіх на пасовиську за Кирилівкою. </a:t>
            </a:r>
            <a:r>
              <a:rPr lang="uk-UA" dirty="0" smtClean="0">
                <a:solidFill>
                  <a:schemeClr val="tx1"/>
                </a:solidFill>
              </a:rPr>
              <a:t>І </a:t>
            </a:r>
            <a:r>
              <a:rPr lang="uk-UA" dirty="0">
                <a:solidFill>
                  <a:schemeClr val="tx1"/>
                </a:solidFill>
              </a:rPr>
              <a:t>раптом прийшла вона – така сама, як він, мала </a:t>
            </a:r>
            <a:r>
              <a:rPr lang="uk-UA" dirty="0" smtClean="0">
                <a:solidFill>
                  <a:schemeClr val="tx1"/>
                </a:solidFill>
              </a:rPr>
              <a:t>пастушка…Спогад </a:t>
            </a:r>
            <a:r>
              <a:rPr lang="uk-UA" dirty="0">
                <a:solidFill>
                  <a:schemeClr val="tx1"/>
                </a:solidFill>
              </a:rPr>
              <a:t>про той поцілунок, яким висушила його сльози </a:t>
            </a:r>
            <a:r>
              <a:rPr lang="uk-UA" dirty="0" smtClean="0">
                <a:solidFill>
                  <a:schemeClr val="tx1"/>
                </a:solidFill>
              </a:rPr>
              <a:t>Оксана у той день, </a:t>
            </a:r>
            <a:r>
              <a:rPr lang="uk-UA" dirty="0">
                <a:solidFill>
                  <a:schemeClr val="tx1"/>
                </a:solidFill>
              </a:rPr>
              <a:t>згодом з`явився в одній із рідкісних ліричних поезій Шевченка.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49" y="617372"/>
            <a:ext cx="4718937" cy="328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23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95590"/>
            <a:ext cx="9144000" cy="21766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</a:rPr>
              <a:t>Але </a:t>
            </a:r>
            <a:r>
              <a:rPr lang="uk-UA" dirty="0" smtClean="0">
                <a:solidFill>
                  <a:schemeClr val="tx1"/>
                </a:solidFill>
              </a:rPr>
              <a:t>підліткова </a:t>
            </a:r>
            <a:r>
              <a:rPr lang="uk-UA" dirty="0">
                <a:solidFill>
                  <a:schemeClr val="tx1"/>
                </a:solidFill>
              </a:rPr>
              <a:t>закоханість не переросли у справжнє і глибоке почуття. Забракло часу. 15-річний «козачок» Тарас у валці свого пана Павла </a:t>
            </a:r>
            <a:r>
              <a:rPr lang="uk-UA" dirty="0" err="1">
                <a:solidFill>
                  <a:schemeClr val="tx1"/>
                </a:solidFill>
              </a:rPr>
              <a:t>Енгельгардта</a:t>
            </a:r>
            <a:r>
              <a:rPr lang="uk-UA" dirty="0">
                <a:solidFill>
                  <a:schemeClr val="tx1"/>
                </a:solidFill>
              </a:rPr>
              <a:t> мусив поїхати до </a:t>
            </a:r>
            <a:r>
              <a:rPr lang="uk-UA" dirty="0" smtClean="0">
                <a:solidFill>
                  <a:schemeClr val="tx1"/>
                </a:solidFill>
              </a:rPr>
              <a:t>Вільна. </a:t>
            </a:r>
            <a:r>
              <a:rPr lang="uk-UA" dirty="0">
                <a:solidFill>
                  <a:schemeClr val="tx1"/>
                </a:solidFill>
              </a:rPr>
              <a:t>Розлука була неспо­дівана і довга. Тож своє перше кохання Тарасові залишалося тільки згадувати і малювати.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66" y="484082"/>
            <a:ext cx="4876800" cy="3590925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860032" y="1755866"/>
            <a:ext cx="3024336" cy="8810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Мені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тринадцятий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минало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4860032" y="2917155"/>
            <a:ext cx="3024336" cy="871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«Ми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вкупочці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росли»</a:t>
            </a: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4860032" y="4149080"/>
            <a:ext cx="3024336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«Не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молилася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за мене»</a:t>
            </a:r>
            <a:endParaRPr lang="uk-UA" sz="2400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64" b="87912" l="6456" r="45467">
                        <a14:foregroundMark x1="25000" y1="25824" x2="33104" y2="36081"/>
                        <a14:foregroundMark x1="20330" y1="23993" x2="25412" y2="18864"/>
                        <a14:foregroundMark x1="25824" y1="21245" x2="32005" y2="25824"/>
                        <a14:foregroundMark x1="31593" y1="27473" x2="37088" y2="36081"/>
                        <a14:foregroundMark x1="38187" y1="32051" x2="40385" y2="38462"/>
                        <a14:foregroundMark x1="29121" y1="34799" x2="32418" y2="46703"/>
                        <a14:foregroundMark x1="31181" y1="44505" x2="35577" y2="53663"/>
                        <a14:foregroundMark x1="16071" y1="36081" x2="15247" y2="41026"/>
                        <a14:foregroundMark x1="14835" y1="41026" x2="17033" y2="45055"/>
                        <a14:foregroundMark x1="15385" y1="43407" x2="19918" y2="5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3947" r="56522" b="12337"/>
          <a:stretch/>
        </p:blipFill>
        <p:spPr>
          <a:xfrm flipH="1">
            <a:off x="395536" y="548680"/>
            <a:ext cx="3240360" cy="5007450"/>
          </a:xfrm>
          <a:prstGeom prst="rect">
            <a:avLst/>
          </a:prstGeom>
        </p:spPr>
      </p:pic>
      <p:pic>
        <p:nvPicPr>
          <p:cNvPr id="13" name="Рисунок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06822" y="260648"/>
            <a:ext cx="3024336" cy="8810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Мені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тринадцятий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2400" dirty="0" err="1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минало</a:t>
            </a:r>
            <a:r>
              <a:rPr lang="ru-RU" sz="2400" dirty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64" b="87912" l="6456" r="45467">
                        <a14:foregroundMark x1="25000" y1="25824" x2="33104" y2="36081"/>
                        <a14:foregroundMark x1="20330" y1="23993" x2="25412" y2="18864"/>
                        <a14:foregroundMark x1="25824" y1="21245" x2="32005" y2="25824"/>
                        <a14:foregroundMark x1="31593" y1="27473" x2="37088" y2="36081"/>
                        <a14:foregroundMark x1="38187" y1="32051" x2="40385" y2="38462"/>
                        <a14:foregroundMark x1="29121" y1="34799" x2="32418" y2="46703"/>
                        <a14:foregroundMark x1="31181" y1="44505" x2="35577" y2="53663"/>
                        <a14:foregroundMark x1="16071" y1="36081" x2="15247" y2="41026"/>
                        <a14:foregroundMark x1="14835" y1="41026" x2="17033" y2="45055"/>
                        <a14:foregroundMark x1="15385" y1="43407" x2="19918" y2="5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3947" r="56522" b="12337"/>
          <a:stretch/>
        </p:blipFill>
        <p:spPr>
          <a:xfrm flipH="1">
            <a:off x="395536" y="548680"/>
            <a:ext cx="3240360" cy="5007450"/>
          </a:xfrm>
          <a:prstGeom prst="rect">
            <a:avLst/>
          </a:prstGeom>
        </p:spPr>
      </p:pic>
      <p:pic>
        <p:nvPicPr>
          <p:cNvPr id="13" name="Рисунок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9169" y="1745861"/>
            <a:ext cx="4536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/>
              <a:t>«…</a:t>
            </a:r>
            <a:r>
              <a:rPr lang="ru-RU" sz="2800" i="1" dirty="0" smtClean="0"/>
              <a:t>А </a:t>
            </a:r>
            <a:r>
              <a:rPr lang="ru-RU" sz="2800" i="1" dirty="0" err="1"/>
              <a:t>дівчина</a:t>
            </a:r>
            <a:endParaRPr lang="ru-RU" sz="2800" i="1" dirty="0"/>
          </a:p>
          <a:p>
            <a:pPr algn="ctr"/>
            <a:r>
              <a:rPr lang="ru-RU" sz="2800" i="1" dirty="0"/>
              <a:t>При </a:t>
            </a:r>
            <a:r>
              <a:rPr lang="ru-RU" sz="2800" i="1" dirty="0" err="1"/>
              <a:t>самій</a:t>
            </a:r>
            <a:r>
              <a:rPr lang="ru-RU" sz="2800" i="1" dirty="0"/>
              <a:t> </a:t>
            </a:r>
            <a:r>
              <a:rPr lang="ru-RU" sz="2800" i="1" dirty="0" err="1"/>
              <a:t>дорозі</a:t>
            </a:r>
            <a:endParaRPr lang="ru-RU" sz="2800" i="1" dirty="0"/>
          </a:p>
          <a:p>
            <a:pPr algn="ctr"/>
            <a:r>
              <a:rPr lang="ru-RU" sz="2800" i="1" dirty="0"/>
              <a:t>Недалеко коло мене</a:t>
            </a:r>
          </a:p>
          <a:p>
            <a:pPr algn="ctr"/>
            <a:r>
              <a:rPr lang="ru-RU" sz="2800" i="1" dirty="0" err="1"/>
              <a:t>Плоскінь</a:t>
            </a:r>
            <a:r>
              <a:rPr lang="ru-RU" sz="2800" i="1" dirty="0"/>
              <a:t> </a:t>
            </a:r>
            <a:r>
              <a:rPr lang="ru-RU" sz="2800" i="1" dirty="0" err="1"/>
              <a:t>вибирала</a:t>
            </a:r>
            <a:r>
              <a:rPr lang="ru-RU" sz="2800" i="1" dirty="0"/>
              <a:t>,</a:t>
            </a:r>
          </a:p>
          <a:p>
            <a:pPr algn="ctr"/>
            <a:r>
              <a:rPr lang="ru-RU" sz="2800" i="1" dirty="0"/>
              <a:t>Та й </a:t>
            </a:r>
            <a:r>
              <a:rPr lang="ru-RU" sz="2800" i="1" dirty="0" err="1"/>
              <a:t>почула</a:t>
            </a:r>
            <a:r>
              <a:rPr lang="ru-RU" sz="2800" i="1" dirty="0"/>
              <a:t>, </a:t>
            </a:r>
            <a:r>
              <a:rPr lang="ru-RU" sz="2800" i="1" dirty="0" err="1"/>
              <a:t>що</a:t>
            </a:r>
            <a:r>
              <a:rPr lang="ru-RU" sz="2800" i="1" dirty="0"/>
              <a:t> я плачу</a:t>
            </a:r>
            <a:r>
              <a:rPr lang="ru-RU" sz="2800" i="1" dirty="0" smtClean="0"/>
              <a:t>.</a:t>
            </a:r>
            <a:endParaRPr lang="en-US" sz="2800" i="1" dirty="0" smtClean="0"/>
          </a:p>
          <a:p>
            <a:pPr algn="ctr"/>
            <a:r>
              <a:rPr lang="ru-RU" sz="2800" i="1" dirty="0" smtClean="0"/>
              <a:t> </a:t>
            </a:r>
            <a:r>
              <a:rPr lang="ru-RU" sz="2800" i="1" dirty="0" err="1" smtClean="0"/>
              <a:t>Прийшла</a:t>
            </a:r>
            <a:r>
              <a:rPr lang="ru-RU" sz="2800" i="1" dirty="0"/>
              <a:t>, </a:t>
            </a:r>
            <a:r>
              <a:rPr lang="ru-RU" sz="2800" i="1" dirty="0" err="1"/>
              <a:t>привітала</a:t>
            </a:r>
            <a:r>
              <a:rPr lang="ru-RU" sz="2800" i="1" dirty="0"/>
              <a:t>,</a:t>
            </a:r>
          </a:p>
          <a:p>
            <a:pPr algn="ctr"/>
            <a:r>
              <a:rPr lang="ru-RU" sz="2800" i="1" dirty="0"/>
              <a:t>Утирала </a:t>
            </a:r>
            <a:r>
              <a:rPr lang="ru-RU" sz="2800" i="1" dirty="0" err="1"/>
              <a:t>мої</a:t>
            </a:r>
            <a:r>
              <a:rPr lang="ru-RU" sz="2800" i="1" dirty="0"/>
              <a:t> </a:t>
            </a:r>
            <a:r>
              <a:rPr lang="ru-RU" sz="2800" i="1" dirty="0" err="1"/>
              <a:t>сльози</a:t>
            </a:r>
            <a:endParaRPr lang="ru-RU" sz="2800" i="1" dirty="0"/>
          </a:p>
          <a:p>
            <a:pPr algn="ctr"/>
            <a:r>
              <a:rPr lang="ru-RU" sz="2800" i="1" dirty="0"/>
              <a:t>І </a:t>
            </a:r>
            <a:r>
              <a:rPr lang="ru-RU" sz="2800" i="1" dirty="0" err="1"/>
              <a:t>поцілувала</a:t>
            </a:r>
            <a:r>
              <a:rPr lang="ru-RU" sz="2800" i="1" dirty="0" smtClean="0"/>
              <a:t>...»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583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81961" y="108157"/>
            <a:ext cx="3024336" cy="8810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4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Ми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вкупочці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росли»</a:t>
            </a: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64" b="87912" l="6456" r="45467">
                        <a14:foregroundMark x1="25000" y1="25824" x2="33104" y2="36081"/>
                        <a14:foregroundMark x1="20330" y1="23993" x2="25412" y2="18864"/>
                        <a14:foregroundMark x1="25824" y1="21245" x2="32005" y2="25824"/>
                        <a14:foregroundMark x1="31593" y1="27473" x2="37088" y2="36081"/>
                        <a14:foregroundMark x1="38187" y1="32051" x2="40385" y2="38462"/>
                        <a14:foregroundMark x1="29121" y1="34799" x2="32418" y2="46703"/>
                        <a14:foregroundMark x1="31181" y1="44505" x2="35577" y2="53663"/>
                        <a14:foregroundMark x1="16071" y1="36081" x2="15247" y2="41026"/>
                        <a14:foregroundMark x1="14835" y1="41026" x2="17033" y2="45055"/>
                        <a14:foregroundMark x1="15385" y1="43407" x2="19918" y2="5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3947" r="56522" b="12337"/>
          <a:stretch/>
        </p:blipFill>
        <p:spPr>
          <a:xfrm flipH="1">
            <a:off x="395536" y="548680"/>
            <a:ext cx="3240360" cy="5007450"/>
          </a:xfrm>
          <a:prstGeom prst="rect">
            <a:avLst/>
          </a:prstGeom>
        </p:spPr>
      </p:pic>
      <p:pic>
        <p:nvPicPr>
          <p:cNvPr id="13" name="Рисунок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95936" y="1268760"/>
            <a:ext cx="40324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/>
              <a:t>«…</a:t>
            </a:r>
            <a:r>
              <a:rPr lang="ru-RU" sz="2000" i="1" dirty="0" smtClean="0"/>
              <a:t> </a:t>
            </a:r>
            <a:r>
              <a:rPr lang="ru-RU" sz="2000" i="1" dirty="0" err="1"/>
              <a:t>Ота</a:t>
            </a:r>
            <a:r>
              <a:rPr lang="ru-RU" sz="2000" i="1" dirty="0"/>
              <a:t> </a:t>
            </a:r>
            <a:r>
              <a:rPr lang="ru-RU" sz="2000" i="1" dirty="0" err="1"/>
              <a:t>маленька</a:t>
            </a:r>
            <a:r>
              <a:rPr lang="ru-RU" sz="2000" i="1" dirty="0"/>
              <a:t>, кучерява,</a:t>
            </a:r>
          </a:p>
          <a:p>
            <a:pPr algn="ctr"/>
            <a:r>
              <a:rPr lang="ru-RU" sz="2000" i="1" dirty="0" err="1"/>
              <a:t>Що</a:t>
            </a:r>
            <a:r>
              <a:rPr lang="ru-RU" sz="2000" i="1" dirty="0"/>
              <a:t> з нами </a:t>
            </a:r>
            <a:r>
              <a:rPr lang="ru-RU" sz="2000" i="1" dirty="0" err="1"/>
              <a:t>гралася</a:t>
            </a:r>
            <a:r>
              <a:rPr lang="ru-RU" sz="2000" i="1" dirty="0"/>
              <a:t> колись.</a:t>
            </a:r>
          </a:p>
          <a:p>
            <a:pPr algn="ctr"/>
            <a:r>
              <a:rPr lang="ru-RU" sz="2000" i="1" dirty="0" err="1"/>
              <a:t>Чого</a:t>
            </a:r>
            <a:r>
              <a:rPr lang="ru-RU" sz="2000" i="1" dirty="0"/>
              <a:t> ж </a:t>
            </a:r>
            <a:r>
              <a:rPr lang="ru-RU" sz="2000" i="1" dirty="0" err="1"/>
              <a:t>ти</a:t>
            </a:r>
            <a:r>
              <a:rPr lang="ru-RU" sz="2000" i="1" dirty="0"/>
              <a:t>, брате, </a:t>
            </a:r>
            <a:r>
              <a:rPr lang="ru-RU" sz="2000" i="1" dirty="0" err="1"/>
              <a:t>зажуривсь</a:t>
            </a:r>
            <a:r>
              <a:rPr lang="ru-RU" sz="2000" i="1" dirty="0"/>
              <a:t>?</a:t>
            </a:r>
          </a:p>
          <a:p>
            <a:pPr algn="ctr"/>
            <a:r>
              <a:rPr lang="ru-RU" sz="2000" i="1" dirty="0"/>
              <a:t>— Я не журюсь. </a:t>
            </a:r>
            <a:r>
              <a:rPr lang="ru-RU" sz="2000" i="1" dirty="0" err="1"/>
              <a:t>Помандрувала</a:t>
            </a:r>
            <a:endParaRPr lang="ru-RU" sz="2000" i="1" dirty="0"/>
          </a:p>
          <a:p>
            <a:pPr algn="ctr"/>
            <a:r>
              <a:rPr lang="ru-RU" sz="2000" i="1" dirty="0" err="1"/>
              <a:t>Ота</a:t>
            </a:r>
            <a:r>
              <a:rPr lang="ru-RU" sz="2000" i="1" dirty="0"/>
              <a:t> </a:t>
            </a:r>
            <a:r>
              <a:rPr lang="ru-RU" sz="2000" i="1" dirty="0" err="1"/>
              <a:t>Оксаночка</a:t>
            </a:r>
            <a:r>
              <a:rPr lang="ru-RU" sz="2000" i="1" dirty="0"/>
              <a:t> в поход</a:t>
            </a:r>
          </a:p>
          <a:p>
            <a:pPr algn="ctr"/>
            <a:r>
              <a:rPr lang="ru-RU" sz="2000" i="1" dirty="0"/>
              <a:t>За москалями та й пропала.</a:t>
            </a:r>
          </a:p>
          <a:p>
            <a:pPr algn="ctr"/>
            <a:r>
              <a:rPr lang="ru-RU" sz="2000" i="1" dirty="0"/>
              <a:t>Вернулась, правда, через год,</a:t>
            </a:r>
          </a:p>
          <a:p>
            <a:pPr algn="ctr"/>
            <a:r>
              <a:rPr lang="ru-RU" sz="2000" i="1" dirty="0"/>
              <a:t>Та </a:t>
            </a:r>
            <a:r>
              <a:rPr lang="ru-RU" sz="2000" i="1" dirty="0" err="1"/>
              <a:t>що</a:t>
            </a:r>
            <a:r>
              <a:rPr lang="ru-RU" sz="2000" i="1" dirty="0"/>
              <a:t> з того. З </a:t>
            </a:r>
            <a:r>
              <a:rPr lang="ru-RU" sz="2000" i="1" dirty="0" err="1"/>
              <a:t>байстрям</a:t>
            </a:r>
            <a:r>
              <a:rPr lang="ru-RU" sz="2000" i="1" dirty="0"/>
              <a:t> вернулась,</a:t>
            </a:r>
          </a:p>
          <a:p>
            <a:pPr algn="ctr"/>
            <a:r>
              <a:rPr lang="ru-RU" sz="2000" i="1" dirty="0"/>
              <a:t>Острижена. </a:t>
            </a:r>
            <a:r>
              <a:rPr lang="ru-RU" sz="2000" i="1" dirty="0" err="1"/>
              <a:t>Було</a:t>
            </a:r>
            <a:r>
              <a:rPr lang="ru-RU" sz="2000" i="1" dirty="0"/>
              <a:t>, </a:t>
            </a:r>
            <a:r>
              <a:rPr lang="ru-RU" sz="2000" i="1" dirty="0" err="1"/>
              <a:t>вночі</a:t>
            </a:r>
            <a:endParaRPr lang="ru-RU" sz="2000" i="1" dirty="0"/>
          </a:p>
          <a:p>
            <a:pPr algn="ctr"/>
            <a:r>
              <a:rPr lang="ru-RU" sz="2000" i="1" dirty="0" err="1"/>
              <a:t>Сидить</a:t>
            </a:r>
            <a:r>
              <a:rPr lang="ru-RU" sz="2000" i="1" dirty="0"/>
              <a:t> </a:t>
            </a:r>
            <a:r>
              <a:rPr lang="ru-RU" sz="2000" i="1" dirty="0" err="1"/>
              <a:t>під</a:t>
            </a:r>
            <a:r>
              <a:rPr lang="ru-RU" sz="2000" i="1" dirty="0"/>
              <a:t> </a:t>
            </a:r>
            <a:r>
              <a:rPr lang="ru-RU" sz="2000" i="1" dirty="0" err="1"/>
              <a:t>тином</a:t>
            </a:r>
            <a:r>
              <a:rPr lang="ru-RU" sz="2000" i="1" dirty="0"/>
              <a:t>, </a:t>
            </a:r>
            <a:r>
              <a:rPr lang="ru-RU" sz="2000" i="1" dirty="0" err="1"/>
              <a:t>мов</a:t>
            </a:r>
            <a:r>
              <a:rPr lang="ru-RU" sz="2000" i="1" dirty="0"/>
              <a:t> зозуля,</a:t>
            </a:r>
          </a:p>
          <a:p>
            <a:pPr algn="ctr"/>
            <a:r>
              <a:rPr lang="ru-RU" sz="2000" i="1" dirty="0"/>
              <a:t>Та </a:t>
            </a:r>
            <a:r>
              <a:rPr lang="ru-RU" sz="2000" i="1" dirty="0" err="1"/>
              <a:t>кукає</a:t>
            </a:r>
            <a:r>
              <a:rPr lang="ru-RU" sz="2000" i="1" dirty="0"/>
              <a:t>,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кричить</a:t>
            </a:r>
            <a:r>
              <a:rPr lang="ru-RU" sz="2000" i="1" dirty="0"/>
              <a:t>,</a:t>
            </a:r>
          </a:p>
          <a:p>
            <a:pPr algn="ctr"/>
            <a:r>
              <a:rPr lang="ru-RU" sz="2000" i="1" dirty="0"/>
              <a:t>Або </a:t>
            </a:r>
            <a:r>
              <a:rPr lang="ru-RU" sz="2000" i="1" dirty="0" err="1"/>
              <a:t>тихесенько</a:t>
            </a:r>
            <a:r>
              <a:rPr lang="ru-RU" sz="2000" i="1" dirty="0"/>
              <a:t> </a:t>
            </a:r>
            <a:r>
              <a:rPr lang="ru-RU" sz="2000" i="1" dirty="0" err="1"/>
              <a:t>співає</a:t>
            </a:r>
            <a:endParaRPr lang="ru-RU" sz="2000" i="1" dirty="0"/>
          </a:p>
          <a:p>
            <a:pPr algn="ctr"/>
            <a:r>
              <a:rPr lang="ru-RU" sz="2000" i="1" dirty="0"/>
              <a:t>Та </a:t>
            </a:r>
            <a:r>
              <a:rPr lang="ru-RU" sz="2000" i="1" dirty="0" err="1"/>
              <a:t>ніби</a:t>
            </a:r>
            <a:r>
              <a:rPr lang="ru-RU" sz="2000" i="1" dirty="0"/>
              <a:t> коси </a:t>
            </a:r>
            <a:r>
              <a:rPr lang="ru-RU" sz="2000" i="1" dirty="0" err="1"/>
              <a:t>розплітає</a:t>
            </a:r>
            <a:r>
              <a:rPr lang="ru-RU" sz="2000" i="1" dirty="0"/>
              <a:t>.</a:t>
            </a:r>
          </a:p>
          <a:p>
            <a:pPr algn="ctr"/>
            <a:r>
              <a:rPr lang="ru-RU" sz="2000" i="1" dirty="0"/>
              <a:t>А </a:t>
            </a:r>
            <a:r>
              <a:rPr lang="ru-RU" sz="2000" i="1" dirty="0" err="1"/>
              <a:t>потім</a:t>
            </a:r>
            <a:r>
              <a:rPr lang="ru-RU" sz="2000" i="1" dirty="0"/>
              <a:t> </a:t>
            </a:r>
            <a:r>
              <a:rPr lang="ru-RU" sz="2000" i="1" dirty="0" err="1"/>
              <a:t>знов</a:t>
            </a:r>
            <a:r>
              <a:rPr lang="ru-RU" sz="2000" i="1" dirty="0"/>
              <a:t> </a:t>
            </a:r>
            <a:r>
              <a:rPr lang="ru-RU" sz="2000" i="1" dirty="0" err="1"/>
              <a:t>кудись</a:t>
            </a:r>
            <a:r>
              <a:rPr lang="ru-RU" sz="2000" i="1" dirty="0"/>
              <a:t> </a:t>
            </a:r>
            <a:r>
              <a:rPr lang="ru-RU" sz="2000" i="1" dirty="0" err="1" smtClean="0"/>
              <a:t>пішла</a:t>
            </a:r>
            <a:r>
              <a:rPr lang="ru-RU" sz="2000" i="1" dirty="0" smtClean="0"/>
              <a:t>...»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4044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481961" y="108157"/>
            <a:ext cx="3024336" cy="8810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«Не </a:t>
            </a:r>
            <a:r>
              <a:rPr lang="ru-RU" sz="2400" dirty="0" err="1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молилася</a:t>
            </a:r>
            <a:r>
              <a:rPr lang="ru-RU" sz="24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 за мене»</a:t>
            </a:r>
            <a:endParaRPr lang="uk-UA" sz="2400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64" b="87912" l="6456" r="45467">
                        <a14:foregroundMark x1="25000" y1="25824" x2="33104" y2="36081"/>
                        <a14:foregroundMark x1="20330" y1="23993" x2="25412" y2="18864"/>
                        <a14:foregroundMark x1="25824" y1="21245" x2="32005" y2="25824"/>
                        <a14:foregroundMark x1="31593" y1="27473" x2="37088" y2="36081"/>
                        <a14:foregroundMark x1="38187" y1="32051" x2="40385" y2="38462"/>
                        <a14:foregroundMark x1="29121" y1="34799" x2="32418" y2="46703"/>
                        <a14:foregroundMark x1="31181" y1="44505" x2="35577" y2="53663"/>
                        <a14:foregroundMark x1="16071" y1="36081" x2="15247" y2="41026"/>
                        <a14:foregroundMark x1="14835" y1="41026" x2="17033" y2="45055"/>
                        <a14:foregroundMark x1="15385" y1="43407" x2="19918" y2="5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1" t="13947" r="56522" b="12337"/>
          <a:stretch/>
        </p:blipFill>
        <p:spPr>
          <a:xfrm flipH="1">
            <a:off x="395536" y="548680"/>
            <a:ext cx="3240360" cy="5007450"/>
          </a:xfrm>
          <a:prstGeom prst="rect">
            <a:avLst/>
          </a:prstGeom>
        </p:spPr>
      </p:pic>
      <p:pic>
        <p:nvPicPr>
          <p:cNvPr id="13" name="Рисунок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16598" y="6083645"/>
            <a:ext cx="855001" cy="7552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9952" y="1477775"/>
            <a:ext cx="39924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«…</a:t>
            </a:r>
            <a:r>
              <a:rPr lang="ru-RU" sz="2400" i="1" dirty="0"/>
              <a:t> А я так мало, </a:t>
            </a:r>
            <a:r>
              <a:rPr lang="ru-RU" sz="2400" i="1" dirty="0" err="1"/>
              <a:t>небагато</a:t>
            </a:r>
            <a:endParaRPr lang="ru-RU" sz="2400" i="1" dirty="0"/>
          </a:p>
          <a:p>
            <a:pPr algn="ctr"/>
            <a:r>
              <a:rPr lang="ru-RU" sz="2400" i="1" dirty="0" err="1"/>
              <a:t>Благав</a:t>
            </a:r>
            <a:r>
              <a:rPr lang="ru-RU" sz="2400" i="1" dirty="0"/>
              <a:t> у Бога, </a:t>
            </a:r>
            <a:r>
              <a:rPr lang="ru-RU" sz="2400" i="1" dirty="0" err="1"/>
              <a:t>тілько</a:t>
            </a:r>
            <a:r>
              <a:rPr lang="ru-RU" sz="2400" i="1" dirty="0"/>
              <a:t> хату,</a:t>
            </a:r>
          </a:p>
          <a:p>
            <a:pPr algn="ctr"/>
            <a:r>
              <a:rPr lang="ru-RU" sz="2400" i="1" dirty="0"/>
              <a:t>Одну </a:t>
            </a:r>
            <a:r>
              <a:rPr lang="ru-RU" sz="2400" i="1" dirty="0" err="1"/>
              <a:t>хатиночку</a:t>
            </a:r>
            <a:r>
              <a:rPr lang="ru-RU" sz="2400" i="1" dirty="0"/>
              <a:t> в гаю,</a:t>
            </a:r>
          </a:p>
          <a:p>
            <a:pPr algn="ctr"/>
            <a:r>
              <a:rPr lang="ru-RU" sz="2400" i="1" dirty="0"/>
              <a:t>Та </a:t>
            </a:r>
            <a:r>
              <a:rPr lang="ru-RU" sz="2400" i="1" dirty="0" err="1"/>
              <a:t>дві</a:t>
            </a:r>
            <a:r>
              <a:rPr lang="ru-RU" sz="2400" i="1" dirty="0"/>
              <a:t> </a:t>
            </a:r>
            <a:r>
              <a:rPr lang="ru-RU" sz="2400" i="1" dirty="0" err="1"/>
              <a:t>тополі</a:t>
            </a:r>
            <a:r>
              <a:rPr lang="ru-RU" sz="2400" i="1" dirty="0"/>
              <a:t> коло </a:t>
            </a:r>
            <a:r>
              <a:rPr lang="ru-RU" sz="2400" i="1" dirty="0" err="1"/>
              <a:t>неї</a:t>
            </a:r>
            <a:r>
              <a:rPr lang="ru-RU" sz="2400" i="1" dirty="0"/>
              <a:t>,</a:t>
            </a:r>
          </a:p>
          <a:p>
            <a:pPr algn="ctr"/>
            <a:r>
              <a:rPr lang="ru-RU" sz="2400" i="1" dirty="0"/>
              <a:t>Та </a:t>
            </a:r>
            <a:r>
              <a:rPr lang="ru-RU" sz="2400" i="1" dirty="0" err="1"/>
              <a:t>безталанную</a:t>
            </a:r>
            <a:r>
              <a:rPr lang="ru-RU" sz="2400" i="1" dirty="0"/>
              <a:t> мою,</a:t>
            </a:r>
          </a:p>
          <a:p>
            <a:pPr algn="ctr"/>
            <a:r>
              <a:rPr lang="ru-RU" sz="2400" i="1" dirty="0"/>
              <a:t>Мою </a:t>
            </a:r>
            <a:r>
              <a:rPr lang="ru-RU" sz="2400" i="1" dirty="0" err="1"/>
              <a:t>Оксаночку</a:t>
            </a:r>
            <a:r>
              <a:rPr lang="ru-RU" sz="2400" i="1" dirty="0"/>
              <a:t>; </a:t>
            </a:r>
            <a:r>
              <a:rPr lang="ru-RU" sz="2400" i="1" dirty="0" err="1"/>
              <a:t>щоб</a:t>
            </a:r>
            <a:r>
              <a:rPr lang="ru-RU" sz="2400" i="1" dirty="0"/>
              <a:t> з нею</a:t>
            </a:r>
          </a:p>
          <a:p>
            <a:pPr algn="ctr"/>
            <a:r>
              <a:rPr lang="ru-RU" sz="2400" i="1" dirty="0" err="1"/>
              <a:t>Удвох</a:t>
            </a:r>
            <a:r>
              <a:rPr lang="ru-RU" sz="2400" i="1" dirty="0"/>
              <a:t> </a:t>
            </a:r>
            <a:r>
              <a:rPr lang="ru-RU" sz="2400" i="1" dirty="0" err="1"/>
              <a:t>дивитися</a:t>
            </a:r>
            <a:r>
              <a:rPr lang="ru-RU" sz="2400" i="1" dirty="0"/>
              <a:t> з гори</a:t>
            </a:r>
          </a:p>
          <a:p>
            <a:pPr algn="ctr"/>
            <a:r>
              <a:rPr lang="ru-RU" sz="2400" i="1" dirty="0"/>
              <a:t>На </a:t>
            </a:r>
            <a:r>
              <a:rPr lang="ru-RU" sz="2400" i="1" dirty="0" err="1"/>
              <a:t>Дніпр</a:t>
            </a:r>
            <a:r>
              <a:rPr lang="ru-RU" sz="2400" i="1" dirty="0"/>
              <a:t> широкий, на яри,</a:t>
            </a:r>
          </a:p>
          <a:p>
            <a:pPr algn="ctr"/>
            <a:r>
              <a:rPr lang="ru-RU" sz="2400" i="1" dirty="0"/>
              <a:t>Та на лани </a:t>
            </a:r>
            <a:r>
              <a:rPr lang="ru-RU" sz="2400" i="1" dirty="0" err="1"/>
              <a:t>золотополі</a:t>
            </a:r>
            <a:r>
              <a:rPr lang="ru-RU" sz="2400" i="1" dirty="0"/>
              <a:t>,</a:t>
            </a:r>
          </a:p>
          <a:p>
            <a:pPr algn="ctr"/>
            <a:r>
              <a:rPr lang="ru-RU" sz="2400" i="1" dirty="0"/>
              <a:t>Та на </a:t>
            </a:r>
            <a:r>
              <a:rPr lang="ru-RU" sz="2400" i="1" dirty="0" err="1"/>
              <a:t>високії</a:t>
            </a:r>
            <a:r>
              <a:rPr lang="ru-RU" sz="2400" i="1" dirty="0"/>
              <a:t> </a:t>
            </a:r>
            <a:r>
              <a:rPr lang="ru-RU" sz="2400" i="1" dirty="0" err="1" smtClean="0"/>
              <a:t>могили</a:t>
            </a:r>
            <a:r>
              <a:rPr lang="ru-RU" sz="2400" i="1" dirty="0" smtClean="0"/>
              <a:t>...»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7690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892</TotalTime>
  <Words>794</Words>
  <Application>Microsoft Office PowerPoint</Application>
  <PresentationFormat>Экран (4:3)</PresentationFormat>
  <Paragraphs>118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NewsPrint</vt:lpstr>
      <vt:lpstr>Кохані жінки у житті Шевченка</vt:lpstr>
      <vt:lpstr>Презентация PowerPoint</vt:lpstr>
      <vt:lpstr>Перше кохання - Оксана Коваленко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Ганна Закревська</vt:lpstr>
      <vt:lpstr>Презентация PowerPoint</vt:lpstr>
      <vt:lpstr>Презентация PowerPoint</vt:lpstr>
      <vt:lpstr>Презентация PowerPoint</vt:lpstr>
      <vt:lpstr>Презентация PowerPoint</vt:lpstr>
      <vt:lpstr>Рєпніна Варвара Миколаївна</vt:lpstr>
      <vt:lpstr>Презентация PowerPoint</vt:lpstr>
      <vt:lpstr>Презентация PowerPoint</vt:lpstr>
      <vt:lpstr>Агата Ускова</vt:lpstr>
      <vt:lpstr>Презентация PowerPoint</vt:lpstr>
      <vt:lpstr>Презентация PowerPoint</vt:lpstr>
      <vt:lpstr>Єкатерина Піунова</vt:lpstr>
      <vt:lpstr>Презентация PowerPoint</vt:lpstr>
      <vt:lpstr>Марія Василівна Максимович</vt:lpstr>
      <vt:lpstr>Презентация PowerPoint</vt:lpstr>
      <vt:lpstr>Презентация PowerPoint</vt:lpstr>
      <vt:lpstr>Ликера Полусмак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Yulya3103</dc:creator>
  <cp:lastModifiedBy>Анастасия</cp:lastModifiedBy>
  <cp:revision>53</cp:revision>
  <dcterms:created xsi:type="dcterms:W3CDTF">2013-11-19T16:15:35Z</dcterms:created>
  <dcterms:modified xsi:type="dcterms:W3CDTF">2014-03-14T14:11:57Z</dcterms:modified>
</cp:coreProperties>
</file>