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256" r:id="rId2"/>
    <p:sldId id="257" r:id="rId3"/>
    <p:sldId id="284" r:id="rId4"/>
    <p:sldId id="261" r:id="rId5"/>
    <p:sldId id="265" r:id="rId6"/>
    <p:sldId id="277" r:id="rId7"/>
    <p:sldId id="281" r:id="rId8"/>
    <p:sldId id="273" r:id="rId9"/>
    <p:sldId id="270" r:id="rId10"/>
    <p:sldId id="283" r:id="rId11"/>
    <p:sldId id="272" r:id="rId12"/>
    <p:sldId id="285" r:id="rId13"/>
    <p:sldId id="268" r:id="rId14"/>
    <p:sldId id="282" r:id="rId15"/>
    <p:sldId id="269" r:id="rId16"/>
    <p:sldId id="27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00CC"/>
    <a:srgbClr val="FF9999"/>
    <a:srgbClr val="782A69"/>
    <a:srgbClr val="9E388B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60"/>
  </p:normalViewPr>
  <p:slideViewPr>
    <p:cSldViewPr>
      <p:cViewPr>
        <p:scale>
          <a:sx n="75" d="100"/>
          <a:sy n="75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3444A9-FA95-4AF9-B10F-765609C90CDA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BDA706-7582-4FCE-8ADF-A1750DF370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E9F3C-9DE0-4881-BE43-60ACC6F50AB5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413B3-A2B9-457F-8724-F1C022CBBB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07D333-7D6F-45E5-AE19-201A7CC30B48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68518-64C5-4550-A967-13055283825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BDFBC-6672-4E88-975C-F2C4D59105BF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7D17D-62E8-42EE-9725-D3F7FA30347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A26935-DDF8-41FB-AAF9-1398412FE76E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14FFF-D3B7-4D1C-A7E7-0FBA9C5C43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6CADFC-4C4A-4AF5-961A-AE1F28685314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82CC1-52B8-45EE-A3FD-CB24ACD8783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92BF7-6CD7-45F3-874B-5601BB77406E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3D6E6-08A8-4D46-ABF5-6158AA7E716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6C166-05F4-4050-85D5-1EF4AB8CB55E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C0709-41DA-468D-A7AD-2D295618F5B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A07FE-256E-4BC5-AE01-8EE251550622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AAA38-BB77-409C-B3D6-94E6923064D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9D85A-4D7C-4217-8C8A-1ABECAA0E931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E6EE3-C5E0-47D9-A35B-00C363455A1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66DB48-B867-4779-895E-41FC30A73030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8776-EDE0-45E3-B6FF-41928CBB37E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CFCB58F-C4B9-4232-9678-7697634AAF5C}" type="datetimeFigureOut">
              <a:rPr lang="ru-RU" smtClean="0"/>
              <a:pPr>
                <a:defRPr/>
              </a:pPr>
              <a:t>03.02.2014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18F6E962-072B-4093-8F31-79110785BCC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ua/imgres?imgurl=http://biographera.net/biographies/lina_kostenko/lina_kostenko_2.jpg&amp;imgrefurl=http://biographera.net/biography.php?id=107&amp;usg=__Y53vC4d19gGb5PWGCqIu6L6v7yk=&amp;h=286&amp;w=234&amp;sz=81&amp;hl=ru&amp;start=9&amp;zoom=1&amp;tbnid=SPFFyf7SmYFraM:&amp;tbnh=115&amp;tbnw=94&amp;ei=Cu6dTY_ZC8vAswbVpMCqBA&amp;prev=/search?q=%D0%BA%D0%BE%D1%81%D1%82%D0%B5%D0%BD%D0%BA%D0%BE+%D1%84%D0%BE%D1%82%D0%BE&amp;hl=ru&amp;sa=G&amp;biw=1152&amp;bih=682&amp;tbm=isch&amp;prmd=ivns&amp;itbs=1" TargetMode="External"/><Relationship Id="rId13" Type="http://schemas.openxmlformats.org/officeDocument/2006/relationships/hyperlink" Target="http://uk.wikipedia.org/wiki/%D0%A4%D0%B0%D0%B9%D0%BB:%D0%A1%D0%B2%D0%B5%D1%80%D1%81%D1%82%D1%8E%D0%BA_%D0%84.jpg" TargetMode="External"/><Relationship Id="rId3" Type="http://schemas.openxmlformats.org/officeDocument/2006/relationships/image" Target="../media/image32.jpeg"/><Relationship Id="rId7" Type="http://schemas.openxmlformats.org/officeDocument/2006/relationships/image" Target="../media/image35.jpeg"/><Relationship Id="rId12" Type="http://schemas.openxmlformats.org/officeDocument/2006/relationships/image" Target="../media/image38.jpeg"/><Relationship Id="rId2" Type="http://schemas.openxmlformats.org/officeDocument/2006/relationships/hyperlink" Target="http://uk.wikipedia.org/wiki/%D0%A4%D0%B0%D0%B9%D0%BB:Dzub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.ua/imgres?imgurl=http://photo.ukrinform.ua/JPEG/thumbnail/2004/05/52981_200.jpg&amp;imgrefurl=http://photo.ukrinform.ua/ukr/current/photo.php?id=51166&amp;usg=__rdGbAm5hy50c60LJElT2TE2QZx4=&amp;h=200&amp;w=144&amp;sz=22&amp;hl=ru&amp;start=95&amp;zoom=1&amp;tbnid=ScPk6UdVzUEmPM:&amp;tbnh=156&amp;tbnw=111&amp;ei=Ne-dTcKhOIfq4waD6rW3BA&amp;prev=/search?q=%D0%B2%D1%96%D0%BD%D0%B3%D1%80%D0%B0%D0%BD%D0%BE%D0%B2%D1%81%D1%8C%D0%BA%D0%B8%D0%B9+%D1%84%D0%BE%D1%82%D0%BE&amp;hl=ru&amp;sa=X&amp;biw=1152&amp;bih=682&amp;tbm=isch&amp;itbs=1&amp;iact=rc&amp;dur=623&amp;oei=E--dTdiuEojPtAaol6SqBA&amp;page=6&amp;ndsp=18&amp;ved=1t:429,r:13,s:95&amp;tx=50&amp;ty=84" TargetMode="External"/><Relationship Id="rId11" Type="http://schemas.openxmlformats.org/officeDocument/2006/relationships/hyperlink" Target="http://www.google.com.ua/imgres?imgurl=http://www.memo.ru/history/diss/carter/img/osadchiy.jpg&amp;imgrefurl=http://www.memo.ru/history/diss/carter/gallery.html&amp;usg=__n5OoojBiY-JZbseVHVU8jRkUaPE=&amp;h=1283&amp;w=800&amp;sz=209&amp;hl=ru&amp;start=0&amp;zoom=1&amp;tbnid=wWqFIqJLlUtySM:&amp;tbnh=126&amp;tbnw=103&amp;ei=E_CdTd7NK4r2sgagm8yvBA&amp;prev=/search?q=%D0%BC+%D0%BE%D1%81%D0%B0%D0%B4%D1%87%D0%B8%D0%B9+%D1%84%D0%BE%D1%82%D0%BE&amp;hl=ru&amp;sa=X&amp;biw=1152&amp;bih=682&amp;tbm=isch&amp;prmd=ivnsb&amp;itbs=1&amp;iact=rc&amp;dur=706&amp;oei=E_CdTd7NK4r2sgagm8yvBA&amp;page=1&amp;ndsp=25&amp;ved=1t:429,r:2,s:0&amp;tx=25&amp;ty=41" TargetMode="External"/><Relationship Id="rId5" Type="http://schemas.openxmlformats.org/officeDocument/2006/relationships/image" Target="../media/image34.jpeg"/><Relationship Id="rId10" Type="http://schemas.openxmlformats.org/officeDocument/2006/relationships/image" Target="../media/image37.jpeg"/><Relationship Id="rId4" Type="http://schemas.openxmlformats.org/officeDocument/2006/relationships/image" Target="../media/image33.jpeg"/><Relationship Id="rId9" Type="http://schemas.openxmlformats.org/officeDocument/2006/relationships/image" Target="../media/image36.jpeg"/><Relationship Id="rId14" Type="http://schemas.openxmlformats.org/officeDocument/2006/relationships/image" Target="../media/image3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hyperlink" Target="http://www.google.com.ua/imgres?imgurl=http://www.publicity.kiev.ua/images/5(38).jpg&amp;imgrefurl=http://www.publicity.kiev.ua/catalog/Nashe/Vasil_Stus.html&amp;usg=__nsFoDo-_HNkNX-x5pN6tKPdJ2Fg=&amp;h=696&amp;w=396&amp;sz=289&amp;hl=ru&amp;start=68&amp;zoom=1&amp;tbnid=6WlKoq4OJFwomM:&amp;tbnh=179&amp;tbnw=99&amp;ei=rzOcTazME4Xm4wa_l9GKBw&amp;prev=/search?q=%D1%84%D0%BE%D1%82%D0%BE+%D0%BF%D0%B0%D0%BC+%D1%8F%D1%82%D0%BD%D0%B8%D0%BA%D0%B0+%D1%81%D1%82%D1%83%D1%81%D0%BE%D0%B2%D1%96&amp;hl=ru&amp;sa=X&amp;biw=1152&amp;bih=682&amp;tbm=isch&amp;itbs=1&amp;iact=rc&amp;dur=567&amp;oei=jjOcTdyYI83Osgb2prHuBQ&amp;page=5&amp;ndsp=16&amp;ved=1t:429,r:0,s:68&amp;tx=38&amp;ty=63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jpeg"/><Relationship Id="rId4" Type="http://schemas.openxmlformats.org/officeDocument/2006/relationships/hyperlink" Target="http://upload.wikimedia.org/wikipedia/uk/4/48/%D0%9F%D0%B0%D0%BC'%D1%8F%D1%82%D0%BD%D0%B8%D0%B9_%D0%B7%D0%BD%D0%B0%D0%BA_%D0%92%D0%B0%D1%81%D0%B8%D0%BB%D1%8E_%D0%A1%D1%82%D1%83%D1%81%D1%83_%D0%B2_%D1%81%D0%BA%D0%B2%D0%B5%D1%80%D1%96_%D0%A1%D1%82%D1%83%D1%81%D0%B0_%D0%B2_%D0%9A%D0%B8%D1%94%D0%B2%D1%96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hyperlink" Target="http://www.google.com.ua/imgres?imgurl=http://olexandr.uuuq.com/img/Stus.jpg&amp;imgrefurl=http://olexandr.uuuq.com/images.html&amp;usg=__F4YIMm2qfgo7AGDnTd07PoMQZyc=&amp;h=223&amp;w=250&amp;sz=13&amp;hl=ru&amp;start=15&amp;zoom=1&amp;tbnid=nhweEXye8ZMMAM:&amp;tbnh=99&amp;tbnw=111&amp;ei=1EucTbXhE8qCswb9672BBg&amp;prev=/search?q=%D1%81%D1%82%D1%83%D1%81+%D0%BA%D0%B0%D1%80%D1%82%D0%B8%D0%BD%D0%BA%D0%B8&amp;hl=ru&amp;sa=X&amp;biw=1152&amp;bih=682&amp;tbm=isch&amp;itbs=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20.jpeg"/><Relationship Id="rId7" Type="http://schemas.openxmlformats.org/officeDocument/2006/relationships/hyperlink" Target="http://www.google.com.ua/imgres?imgurl=http://school.xvatit.com/images/c/c3/T15r12.jpeg&amp;imgrefurl=http://school.xvatit.com/index.php?title=%D0%A0%C3%A1%D0%B9%D0%BD%D0%B5%D1%80_%D0%9C%D0%B0%D1%80%C3%AD%D1%8F_%D0%A0%C3%8D%D0%9B%D0%AC%D0%9A%D0%95.%D0%9F%D0%BE%D0%B2%D0%BD%D1%96_%D1%83%D1%80%D0%BE%D0%BA%D0%B8&amp;usg=__uHUyFapO03RHP8ay85VhnIaqxcM=&amp;h=490&amp;w=387&amp;sz=53&amp;hl=ru&amp;start=10&amp;zoom=1&amp;tbnid=jIcXbYtqqY24DM:&amp;tbnh=130&amp;tbnw=103&amp;ei=zGqbTYjCLc_0sgaEyZzzBQ&amp;prev=/search?q=%D1%80%D1%96%D0%BB%D1%8C%D0%BA%D0%B5+%D1%84%D0%BE%D1%82%D0%BE&amp;hl=ru&amp;sa=X&amp;biw=1152&amp;bih=682&amp;tbm=isch0,2833&amp;itbs=1&amp;biw=1152&amp;bih=682" TargetMode="External"/><Relationship Id="rId2" Type="http://schemas.openxmlformats.org/officeDocument/2006/relationships/hyperlink" Target="http://www.google.com.ua/imgres?imgurl=http://www.dt.ua/system/illustrations/000/012/630/original.jpg?1294994659&amp;imgrefurl=http://www.dt.ua/newspaper/articles/54079&amp;usg=__ceSQvZaP9apcWhHaKPVjPkdeJtE=&amp;h=191&amp;w=220&amp;sz=12&amp;hl=ru&amp;start=5&amp;zoom=1&amp;tbnid=CiieotiA4S2sJM:&amp;tbnh=93&amp;tbnw=107&amp;ei=RGybTcuaNIbQtAbk2KGBBg&amp;prev=/search?q=%D0%BC%D0%B0%D0%BB%D0%B0%D0%BD%D1%8E%D0%BA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hyperlink" Target="http://www.google.com.ua/imgres?imgurl=http://ukreferats.org.ua/uploads/posts/2010-05/1274365418_pasternak.jpg&amp;imgrefurl=http://ukreferats.org.ua/base/literature/foreign-literature/page/12/&amp;usg=__RiH8pXVD4DjPhpdgos-Qq9ryisE=&amp;h=500&amp;w=340&amp;sz=38&amp;hl=ru&amp;start=2&amp;zoom=1&amp;tbnid=j-WZyAVdN1MlIM:&amp;tbnh=130&amp;tbnw=88&amp;ei=yGubTfiuFI7esgavvqj0BQ&amp;prev=/search?q=%D0%BF%D0%B0%D1%81%D1%82%D0%B5%D1%80%D0%BD%D0%B0%D0%BA+%D1%84%D0%BE%D1%82%D0%BE&amp;hl=ru&amp;sa=X&amp;biw=1152&amp;bih=682&amp;tbm=isch&amp;prmd=ivns&amp;itbs=1" TargetMode="External"/><Relationship Id="rId10" Type="http://schemas.openxmlformats.org/officeDocument/2006/relationships/image" Target="../media/image25.jpeg"/><Relationship Id="rId4" Type="http://schemas.openxmlformats.org/officeDocument/2006/relationships/image" Target="../media/image21.jpeg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48680"/>
            <a:ext cx="8856984" cy="2592288"/>
          </a:xfrm>
        </p:spPr>
        <p:txBody>
          <a:bodyPr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4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</a:t>
            </a:r>
            <a:r>
              <a:rPr lang="uk-UA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Василь Стус –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    постать,що єднає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    Україну</a:t>
            </a:r>
            <a:endParaRPr lang="ru-RU" sz="73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-39166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42988" y="5741988"/>
            <a:ext cx="8101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56176" y="4418549"/>
            <a:ext cx="3384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ru-RU" sz="2000" i="1" dirty="0" err="1" smtClean="0">
                <a:solidFill>
                  <a:schemeClr val="accent2">
                    <a:lumMod val="75000"/>
                  </a:schemeClr>
                </a:solidFill>
              </a:rPr>
              <a:t>ідготувала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b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i="1" dirty="0" err="1" smtClean="0">
                <a:solidFill>
                  <a:schemeClr val="accent2">
                    <a:lumMod val="75000"/>
                  </a:schemeClr>
                </a:solidFill>
              </a:rPr>
              <a:t>учениця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 11-а </a:t>
            </a:r>
            <a:r>
              <a:rPr lang="ru-RU" sz="2000" i="1" dirty="0" err="1" smtClean="0">
                <a:solidFill>
                  <a:schemeClr val="accent2">
                    <a:lumMod val="75000"/>
                  </a:schemeClr>
                </a:solidFill>
              </a:rPr>
              <a:t>класу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i="1" dirty="0" err="1" smtClean="0">
                <a:solidFill>
                  <a:schemeClr val="accent2">
                    <a:lumMod val="75000"/>
                  </a:schemeClr>
                </a:solidFill>
              </a:rPr>
              <a:t>Запорізької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 СШФК № 18</a:t>
            </a:r>
          </a:p>
          <a:p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Зайцева Катерина</a:t>
            </a:r>
            <a:endParaRPr lang="uk-UA" sz="20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63788"/>
            <a:ext cx="2552700" cy="34020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2552700" cy="28796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3132138" y="549275"/>
            <a:ext cx="568833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Як добре те, що смерті не боюсь я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 не питаю, чи тяжкий мій хрест,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що перед вами, судді, не клонюся,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 передчутті недовідомих верст,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що жив, любив, і не набрався скверни,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ненависті, прокльону, каяття.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Народе мій, до тебе я ще верну,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як в смерті обернуся до життя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своїм стражденним і незлим обличчям.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Як син, тобі доземно поклонюсь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 чесно гляну в чесні твої вічі</a:t>
            </a:r>
            <a:b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 в смерті з рідним краєм поріднюсь.</a:t>
            </a:r>
            <a:r>
              <a:rPr lang="uk-UA" sz="2800" b="1" dirty="0">
                <a:solidFill>
                  <a:srgbClr val="852F74"/>
                </a:solidFill>
                <a:latin typeface="Monotype Corsiva" pitchFamily="66" charset="0"/>
              </a:rPr>
              <a:t/>
            </a:r>
            <a:br>
              <a:rPr lang="uk-UA" sz="2800" b="1" dirty="0">
                <a:solidFill>
                  <a:srgbClr val="852F74"/>
                </a:solidFill>
                <a:latin typeface="Monotype Corsiva" pitchFamily="66" charset="0"/>
              </a:rPr>
            </a:br>
            <a:endParaRPr lang="uk-UA" sz="2800" b="1" dirty="0">
              <a:solidFill>
                <a:srgbClr val="852F74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3"/>
          <p:cNvSpPr txBox="1">
            <a:spLocks noChangeArrowheads="1"/>
          </p:cNvSpPr>
          <p:nvPr/>
        </p:nvSpPr>
        <p:spPr bwMode="auto">
          <a:xfrm>
            <a:off x="428625" y="5085879"/>
            <a:ext cx="85725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Constantia" pitchFamily="18" charset="0"/>
              </a:rPr>
              <a:t> 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...У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злочин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суворо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карають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Бьолль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"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 званий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злочин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по-українськи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інтерпретують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антирадянську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свідомо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по-українськи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63" y="142875"/>
            <a:ext cx="6929437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Тюремне життя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7" name="Рисунок 6" descr="http://www.ukrajinci.hu/arhiv/hromada_63_foto/Stus%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614" y="189101"/>
            <a:ext cx="1765970" cy="2809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http://www.ukrajinci.hu/arhiv/hromada_63_foto/Stus%2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3143249"/>
            <a:ext cx="2262188" cy="1928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2143125" y="785813"/>
            <a:ext cx="6858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років у Мордовських таборах суворого режиму, 3 роки заслання на Колиму. Короткочасне звільнення і новий арешт, в’язниця, Магадан: </a:t>
            </a:r>
            <a:r>
              <a:rPr lang="uk-UA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...ще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15 років! Майже 20-річна неволя – скільки це днів, ночей, місяців ?</a:t>
            </a:r>
            <a:r>
              <a:rPr lang="uk-UA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TextBox 9"/>
          <p:cNvSpPr txBox="1">
            <a:spLocks noChangeArrowheads="1"/>
          </p:cNvSpPr>
          <p:nvPr/>
        </p:nvSpPr>
        <p:spPr bwMode="auto">
          <a:xfrm>
            <a:off x="2143125" y="2000250"/>
            <a:ext cx="70008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тюрмі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нестерпні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фашисти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зламали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пожертвував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здоров’ям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стосунками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сином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перекладами і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віршами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психічним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станом… </a:t>
            </a:r>
          </a:p>
          <a:p>
            <a:r>
              <a:rPr lang="ru-RU" sz="2000" dirty="0">
                <a:latin typeface="Constantia" pitchFamily="18" charset="0"/>
              </a:rPr>
              <a:t> 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357188" y="3286125"/>
            <a:ext cx="635793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 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ув’язнення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звернувся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заявою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Ради СРСР 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відмовою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«…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мати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радянське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громадянство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є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неможливою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для мене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річчю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. Бути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радянським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громадянином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 — значить бути рабом…». </a:t>
            </a:r>
            <a:r>
              <a:rPr lang="ru-RU" sz="2000" dirty="0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 sz="2000" dirty="0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 dirty="0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 dirty="0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 dirty="0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 dirty="0">
                <a:solidFill>
                  <a:srgbClr val="000099"/>
                </a:solidFill>
                <a:latin typeface="Constantia" pitchFamily="18" charset="0"/>
              </a:rPr>
            </a:br>
            <a:endParaRPr lang="ru-RU" dirty="0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  <p:bldP spid="5" grpId="0"/>
      <p:bldP spid="27653" grpId="0"/>
      <p:bldP spid="276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5616" y="260648"/>
            <a:ext cx="6638972" cy="52790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258888" y="5373216"/>
            <a:ext cx="705752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uk-UA" sz="2400" b="1" i="1" dirty="0">
                <a:solidFill>
                  <a:schemeClr val="accent3">
                    <a:lumMod val="75000"/>
                  </a:schemeClr>
                </a:solidFill>
              </a:rPr>
              <a:t>Пам'ятник Василю Стусу у Вінниці     2003 рік</a:t>
            </a:r>
          </a:p>
          <a:p>
            <a:r>
              <a:rPr lang="uk-UA" b="1" i="1" dirty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         Автор: Д.Волков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37592" y="2725440"/>
            <a:ext cx="8215313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onstantia" pitchFamily="18" charset="0"/>
            </a:endParaRPr>
          </a:p>
          <a:p>
            <a:endParaRPr lang="ru-RU" dirty="0">
              <a:latin typeface="Constantia" pitchFamily="18" charset="0"/>
            </a:endParaRPr>
          </a:p>
          <a:p>
            <a:endParaRPr lang="ru-RU" sz="2000" dirty="0">
              <a:latin typeface="Constantia" pitchFamily="18" charset="0"/>
            </a:endParaRPr>
          </a:p>
          <a:p>
            <a:r>
              <a:rPr lang="ru-RU" sz="2000" dirty="0">
                <a:latin typeface="Constantia" pitchFamily="18" charset="0"/>
              </a:rPr>
              <a:t>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горя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i Шевченко за 47 рок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життя.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нiщо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виснажлива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мiзерна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зекiвська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пайка,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знущання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наглядачiв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ностальгiя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рiдною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Украïною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зломило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митцiв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Вони все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витерпiли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дивуючи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усiх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незламнiстю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вдачi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силою духу.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i Шевченко...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ïх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рiднить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патрiотизму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любовi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Украïни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незламнiсть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духу.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Рiзними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поети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далеких одна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одноï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епох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утверджували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справедливiсть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пройденого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шляху.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по-своєму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висловлює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упевненiсть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народ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зрозумiє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оцiнить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ïхнiй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подвиг.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42875"/>
            <a:ext cx="90730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        </a:t>
            </a: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Шевченко XX століття</a:t>
            </a:r>
          </a:p>
        </p:txBody>
      </p:sp>
      <p:pic>
        <p:nvPicPr>
          <p:cNvPr id="4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944612"/>
            <a:ext cx="2000250" cy="22145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002656" y="1196752"/>
            <a:ext cx="37147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Шевченком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радянських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Василя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Літератори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порівнюючи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поетів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арешти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заслання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заборона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найголовніше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талант.</a:t>
            </a:r>
          </a:p>
        </p:txBody>
      </p:sp>
      <p:pic>
        <p:nvPicPr>
          <p:cNvPr id="6" name="Рисунок 5" descr="http://www.hrono.ru/img/portrety/shevchenk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264" y="1052736"/>
            <a:ext cx="2000250" cy="22145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48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63" y="3000375"/>
            <a:ext cx="600075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Шістдесятники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увійшли в історію України та її літератури як оборонці національної честі й гідності рідного слова. Вони відкрили просту і незаперечну істину: людина нового часу - національна.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 «запеклих націоналістів» особливо вирізнялися українські письменники, які у своїх творах змальовували трагедію рідної мови.Україна повинна пишається своїми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синами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дочками,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переконання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3186" y="3175"/>
            <a:ext cx="3857625" cy="76993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Друзі-однодумці</a:t>
            </a:r>
            <a:endParaRPr lang="ru-RU" sz="4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 descr="Дзюба Іван Михайлович">
            <a:hlinkClick r:id="rId2" tooltip="&quot;Дзюба Іван Михайлович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196976"/>
            <a:ext cx="1143000" cy="1446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3438" y="2643188"/>
            <a:ext cx="14287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Дзюба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79586" y="682625"/>
            <a:ext cx="1143000" cy="1655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714500" y="2357438"/>
            <a:ext cx="18573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Алла Горська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1225551"/>
            <a:ext cx="1143000" cy="1446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3214688" y="2643188"/>
            <a:ext cx="1143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Драч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1" name="Рисунок 10" descr="http://t0.gstatic.com/images?q=tbn:ANd9GcTPIKj7gtD-NYa3UozzL-TFtbQy2BoG9htgBNtPiv8eQu_EKQXd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215901"/>
            <a:ext cx="1214438" cy="1785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7429500" y="2000250"/>
            <a:ext cx="1571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Микола Вінграновський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3" name="rg_hi" descr="http://t1.gstatic.com/images?q=tbn:ANd9GcQZBflpD4_b3L17gNZ65-Lzib5dCkx0-rkwqf9ZWmfXhL_J7MdY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86462" y="629246"/>
            <a:ext cx="1143000" cy="1785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6000750" y="2428875"/>
            <a:ext cx="1571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Ліна Костенко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9388" y="260350"/>
            <a:ext cx="1439862" cy="1785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304974" y="2046288"/>
            <a:ext cx="1143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    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Ігор   Калинець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9" name="Рисунок 18" descr="http://t1.gstatic.com/images?q=tbn:ANd9GcTR6l-FdU59VE_IFoS2E2aYFLiR8hB1bYyicYPvinpXjVEEz6HT9OJUhv8r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67625" y="3068638"/>
            <a:ext cx="1143000" cy="165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TextBox 19"/>
          <p:cNvSpPr txBox="1"/>
          <p:nvPr/>
        </p:nvSpPr>
        <p:spPr>
          <a:xfrm>
            <a:off x="7596188" y="4797425"/>
            <a:ext cx="135731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Михайло Осадчий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028" name="Picture 4" descr="Сверстюк Є.jpg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850" y="3141663"/>
            <a:ext cx="1238250" cy="1655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" name="TextBox 23"/>
          <p:cNvSpPr txBox="1"/>
          <p:nvPr/>
        </p:nvSpPr>
        <p:spPr>
          <a:xfrm>
            <a:off x="468313" y="4797425"/>
            <a:ext cx="107156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Євген Сверстюк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5859" name="TextBox 24"/>
          <p:cNvSpPr txBox="1">
            <a:spLocks noChangeArrowheads="1"/>
          </p:cNvSpPr>
          <p:nvPr/>
        </p:nvSpPr>
        <p:spPr bwMode="auto">
          <a:xfrm>
            <a:off x="1293181" y="5418138"/>
            <a:ext cx="67005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пройшли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дорогами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етапів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відсиділи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роки в казематах і,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відбувши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часто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змушені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далеко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домівки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тавром «ворог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10" grpId="0"/>
      <p:bldP spid="12" grpId="0"/>
      <p:bldP spid="14" grpId="0"/>
      <p:bldP spid="18" grpId="0"/>
      <p:bldP spid="20" grpId="0"/>
      <p:bldP spid="24" grpId="0"/>
      <p:bldP spid="358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-33660" y="215904"/>
            <a:ext cx="84296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 spc="200" dirty="0">
                <a:ln w="29210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Monotype Corsiva" pitchFamily="66" charset="0"/>
              </a:rPr>
              <a:t>«Народе </a:t>
            </a:r>
            <a:r>
              <a:rPr lang="uk-UA" sz="4000" b="1" spc="200" dirty="0">
                <a:ln w="29210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uk-UA" sz="4000" b="1" spc="200" dirty="0">
                <a:ln w="29210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Monotype Corsiva" pitchFamily="66" charset="0"/>
              </a:rPr>
              <a:t>мій</a:t>
            </a:r>
            <a:r>
              <a:rPr lang="uk-UA" sz="4000" b="1" spc="200" dirty="0">
                <a:ln w="29210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uk-UA" sz="4000" b="1" spc="200" dirty="0">
                <a:ln w="29210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Monotype Corsiva" pitchFamily="66" charset="0"/>
              </a:rPr>
              <a:t>, до тебе я ще верну…»</a:t>
            </a:r>
            <a:r>
              <a:rPr lang="uk-UA" sz="4000" b="1" dirty="0">
                <a:solidFill>
                  <a:srgbClr val="852F74"/>
                </a:solidFill>
                <a:latin typeface="Constantia" pitchFamily="18" charset="0"/>
              </a:rPr>
              <a:t/>
            </a:r>
            <a:br>
              <a:rPr lang="uk-UA" sz="4000" b="1" dirty="0">
                <a:solidFill>
                  <a:srgbClr val="852F74"/>
                </a:solidFill>
                <a:latin typeface="Constantia" pitchFamily="18" charset="0"/>
              </a:rPr>
            </a:br>
            <a:endParaRPr lang="uk-UA" sz="4000" b="1" dirty="0">
              <a:solidFill>
                <a:srgbClr val="852F74"/>
              </a:solidFill>
              <a:latin typeface="Constantia" pitchFamily="18" charset="0"/>
            </a:endParaRPr>
          </a:p>
          <a:p>
            <a:endParaRPr lang="ru-RU" b="1" dirty="0">
              <a:latin typeface="Constantia" pitchFamily="18" charset="0"/>
            </a:endParaRPr>
          </a:p>
        </p:txBody>
      </p:sp>
      <p:sp>
        <p:nvSpPr>
          <p:cNvPr id="37890" name="TextBox 4"/>
          <p:cNvSpPr txBox="1">
            <a:spLocks noChangeArrowheads="1"/>
          </p:cNvSpPr>
          <p:nvPr/>
        </p:nvSpPr>
        <p:spPr bwMode="auto">
          <a:xfrm>
            <a:off x="214313" y="857250"/>
            <a:ext cx="714375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onstantia" pitchFamily="18" charset="0"/>
              </a:rPr>
              <a:t>   </a:t>
            </a:r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2008 рік в Україні проходив під знаком В.Стуса.</a:t>
            </a:r>
            <a:b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Його ім'я добре відоме за межами України, а до широкого загалу  прийшло тільки на початку 90-х рр. ХХ ст. Він був справжнім поетом, а отже  і патріотом, який любив свій народ,  боровся проти сваволі влади. </a:t>
            </a:r>
            <a:b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  <a:endParaRPr lang="uk-UA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37891" name="TextBox 7"/>
          <p:cNvSpPr txBox="1">
            <a:spLocks noChangeArrowheads="1"/>
          </p:cNvSpPr>
          <p:nvPr/>
        </p:nvSpPr>
        <p:spPr bwMode="auto">
          <a:xfrm>
            <a:off x="214313" y="5357813"/>
            <a:ext cx="8572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onstantia" pitchFamily="18" charset="0"/>
              </a:rPr>
              <a:t/>
            </a:r>
            <a:br>
              <a:rPr lang="ru-RU" sz="1200">
                <a:latin typeface="Constantia" pitchFamily="18" charset="0"/>
              </a:rPr>
            </a:br>
            <a:endParaRPr lang="ru-RU" sz="12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7892" name="TextBox 8"/>
          <p:cNvSpPr txBox="1">
            <a:spLocks noChangeArrowheads="1"/>
          </p:cNvSpPr>
          <p:nvPr/>
        </p:nvSpPr>
        <p:spPr bwMode="auto">
          <a:xfrm>
            <a:off x="214313" y="2286000"/>
            <a:ext cx="71437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Constantia" pitchFamily="18" charset="0"/>
              </a:rPr>
              <a:t>  </a:t>
            </a:r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поезіями Стуса здійснено вистави: поетична композиція (1989, </a:t>
            </a:r>
          </a:p>
          <a:p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Львівський молодіжний театр), «Птах душі» (1993, київський </a:t>
            </a:r>
          </a:p>
          <a:p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мистецький колектив «Кін»), «Іду за край» (2006, Національний </a:t>
            </a:r>
          </a:p>
          <a:p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академічний театр російської драми ім. Лесі Українки, Київ) та інші. </a:t>
            </a:r>
          </a:p>
          <a:p>
            <a:r>
              <a:rPr lang="uk-UA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селі </a:t>
            </a:r>
            <a:r>
              <a:rPr lang="uk-UA" sz="2000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Рахнівка</a:t>
            </a:r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відкрито меморіальну дошку та пам'ятник поету. </a:t>
            </a:r>
          </a:p>
          <a:p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Твори Стуса введено до шкільної програми з української літератури.</a:t>
            </a:r>
          </a:p>
          <a:p>
            <a:r>
              <a:rPr lang="uk-UA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Засновано премію імені Василя Стуса.</a:t>
            </a:r>
          </a:p>
          <a:p>
            <a:endParaRPr lang="uk-UA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t2.gstatic.com/images?q=tbn:ANd9GcSLFFABl_pkfLLsw31yLnjtu2AaPN_c-5AdZgRMYu8N1JsRJ_POMXLm5GdX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5940" y="857250"/>
            <a:ext cx="1743956" cy="23895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0" name="Picture 4" descr="Файл:Пам'ятний знак Василю Стусу в сквері Стуса в Києві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62892" y="3640669"/>
            <a:ext cx="1750480" cy="2677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890" grpId="0"/>
      <p:bldP spid="378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0063" y="1198563"/>
            <a:ext cx="828675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"Минуть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десятиліття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... Не буде образу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як особи, не буде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розпинателів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не буде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теперішніх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критиків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Дисидентство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вивчатимуть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у школах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нудних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підручників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злоби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дня. Але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надовго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лишиться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універсальне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майстерне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щире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..." (Ю </a:t>
            </a:r>
            <a:r>
              <a:rPr lang="ru-RU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Шевельов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000099"/>
                </a:solidFill>
                <a:latin typeface="Constantia" pitchFamily="18" charset="0"/>
              </a:rPr>
              <a:t> </a:t>
            </a:r>
          </a:p>
          <a:p>
            <a:endParaRPr lang="ru-RU" dirty="0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3" name="rg_hi" descr="http://t2.gstatic.com/images?q=tbn:ANd9GcS2-8P8q3SM_2bUtgjOHqqENorGEH37vrrKbYr1CBDNeFZlqR0oq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9951" y="3356992"/>
            <a:ext cx="4343963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71500" y="428625"/>
            <a:ext cx="407193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Висновок  </a:t>
            </a:r>
            <a:endParaRPr lang="ru-RU" sz="4400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528" y="231775"/>
            <a:ext cx="2879725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"</a:t>
            </a: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Або світ прийме мене таким, як я </a:t>
            </a:r>
          </a:p>
          <a:p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є, як </a:t>
            </a:r>
            <a:r>
              <a:rPr lang="en-US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мене народила мати,</a:t>
            </a:r>
            <a:b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або вб'є, знищить мене.</a:t>
            </a:r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Але я – не поступлюся!</a:t>
            </a:r>
            <a:b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2400" b="1" dirty="0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dirty="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dirty="0">
                <a:solidFill>
                  <a:srgbClr val="210F17"/>
                </a:solidFill>
                <a:latin typeface="Monotype Corsiva" pitchFamily="66" charset="0"/>
              </a:rPr>
              <a:t/>
            </a:r>
            <a:br>
              <a:rPr lang="uk-UA" sz="2400" dirty="0">
                <a:solidFill>
                  <a:srgbClr val="210F17"/>
                </a:solidFill>
                <a:latin typeface="Monotype Corsiva" pitchFamily="66" charset="0"/>
              </a:rPr>
            </a:br>
            <a:endParaRPr lang="uk-UA" b="1" i="1" dirty="0">
              <a:solidFill>
                <a:srgbClr val="782A69"/>
              </a:solidFill>
            </a:endParaRPr>
          </a:p>
        </p:txBody>
      </p:sp>
      <p:pic>
        <p:nvPicPr>
          <p:cNvPr id="14338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4874" y="231775"/>
            <a:ext cx="2339975" cy="3168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539750" y="4089400"/>
            <a:ext cx="82089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nstantia" pitchFamily="18" charset="0"/>
              </a:rPr>
              <a:t>    </a:t>
            </a: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Виявляється, що об'єднати та згуртувати народ можуть не тільки подія, програма, гроші, але єдина справжня біографія людини, монумент якої має стати у самому серці України неподільним символом єднання, визнання та слави...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00688" y="1268413"/>
            <a:ext cx="364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ru-RU" sz="2400" b="1">
                <a:solidFill>
                  <a:srgbClr val="782A69"/>
                </a:solidFill>
                <a:latin typeface="Monotype Corsiva" pitchFamily="66" charset="0"/>
              </a:rPr>
            </a:br>
            <a:endParaRPr lang="ru-RU" sz="2400" b="1">
              <a:solidFill>
                <a:srgbClr val="782A69"/>
              </a:solidFill>
              <a:latin typeface="Constantia" pitchFamily="18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708400" y="3632200"/>
            <a:ext cx="1812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1938 - 1085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084888" y="231775"/>
            <a:ext cx="30591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З</a:t>
            </a: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кожної миті своєї, з </a:t>
            </a:r>
          </a:p>
          <a:p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кожного почуття й думки  зроблю свій портрет, тобто </a:t>
            </a:r>
          </a:p>
          <a:p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портрет цілого світу..."</a:t>
            </a:r>
            <a:r>
              <a:rPr lang="uk-UA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uk-UA" sz="24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endParaRPr lang="uk-UA" sz="2400" b="1" i="1" dirty="0">
              <a:solidFill>
                <a:schemeClr val="accent3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339" grpId="0"/>
      <p:bldP spid="14341" grpId="0"/>
      <p:bldP spid="143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5050" y="2362276"/>
            <a:ext cx="2649538" cy="4154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00" y="188640"/>
            <a:ext cx="2592388" cy="2138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716497"/>
              </p:ext>
            </p:extLst>
          </p:nvPr>
        </p:nvGraphicFramePr>
        <p:xfrm>
          <a:off x="78556" y="96738"/>
          <a:ext cx="6120680" cy="651088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060340"/>
                <a:gridCol w="3060340"/>
              </a:tblGrid>
              <a:tr h="680242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Дата народження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6 січня 1938 (73 роки)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971774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Місце народження: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с. </a:t>
                      </a:r>
                      <a:r>
                        <a:rPr lang="uk-UA" dirty="0" err="1" smtClean="0"/>
                        <a:t>Рахнівка</a:t>
                      </a:r>
                      <a:r>
                        <a:rPr lang="uk-UA" dirty="0" smtClean="0"/>
                        <a:t> Гайсинського району Вінницької області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680242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Дата смерті:	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 вересня 1985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971774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Місце смерті:	 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виправна колонія біля с. </a:t>
                      </a:r>
                      <a:r>
                        <a:rPr lang="uk-UA" dirty="0" err="1" smtClean="0"/>
                        <a:t>Кучино</a:t>
                      </a:r>
                      <a:r>
                        <a:rPr lang="uk-UA" dirty="0" smtClean="0"/>
                        <a:t>, Пермської області</a:t>
                      </a:r>
                      <a:endParaRPr lang="uk-UA" dirty="0"/>
                    </a:p>
                  </a:txBody>
                  <a:tcPr/>
                </a:tc>
              </a:tr>
              <a:tr h="1263306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Рід діяльності:	 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поет, перекладач, прозаїк,</a:t>
                      </a:r>
                    </a:p>
                    <a:p>
                      <a:r>
                        <a:rPr lang="uk-UA" dirty="0" smtClean="0"/>
                        <a:t>літературознавець, правозахисник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680242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Роки активності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1959—1985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1263306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Премії: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Національна премія України імені   Тараса Шевченка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http://msmb.org.ua/pic/6/stus19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2381250" cy="3324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00375" y="357188"/>
            <a:ext cx="550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 </a:t>
            </a:r>
            <a:endParaRPr lang="ru-RU" sz="2000">
              <a:solidFill>
                <a:srgbClr val="210F17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03575" y="188913"/>
            <a:ext cx="55689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Навчався у міській середній школі і закінчив її зі срібною медаллю, </a:t>
            </a:r>
          </a:p>
          <a:p>
            <a:pPr algn="just"/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   1954 - вступив на історико-літературний факультет педагогічного інституту міста </a:t>
            </a:r>
            <a:r>
              <a:rPr lang="uk-UA" sz="2000" b="1" i="1" dirty="0" err="1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Сталіно</a:t>
            </a:r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.</a:t>
            </a:r>
          </a:p>
          <a:p>
            <a:pPr algn="just"/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   У студентські роки Стус був членом літературного об’єднання «Обрій ». </a:t>
            </a:r>
          </a:p>
          <a:p>
            <a:pPr algn="just"/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   Два роки служив у  армії на Уралі.</a:t>
            </a:r>
          </a:p>
          <a:p>
            <a:pPr algn="just"/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Franklin Gothic Book"/>
                <a:cs typeface="Times New Roman" pitchFamily="18" charset="0"/>
              </a:rPr>
              <a:t>   Під час навчання і служби став писати вірші,а у 1959 вперше їх опублікував під псевдонімом –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1520" y="4149080"/>
            <a:ext cx="88924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  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1963 — літературний редактор газети « </a:t>
            </a:r>
            <a:r>
              <a:rPr lang="uk-UA" sz="2000" dirty="0" err="1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Социалистический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  <a:r>
              <a:rPr lang="uk-UA" sz="2000" dirty="0" err="1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Донбасс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 ».</a:t>
            </a:r>
            <a:r>
              <a:rPr lang="uk-UA" sz="2400" dirty="0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</a:p>
          <a:p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   Від 1.11.1963 аспірант Інституту літератури Академії наук УРСР ім. Т. Шевченка у Києві зі спеціальності « Теорія літератури ».</a:t>
            </a:r>
          </a:p>
          <a:p>
            <a:r>
              <a:rPr lang="uk-UA" sz="2400" dirty="0">
                <a:solidFill>
                  <a:schemeClr val="accent4">
                    <a:lumMod val="50000"/>
                  </a:schemeClr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4.09.1985 – помер у концтаборі біля с. </a:t>
            </a:r>
            <a:r>
              <a:rPr lang="uk-UA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Кучино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, Пермської області</a:t>
            </a:r>
          </a:p>
          <a:p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19.11.89 перепохований разом з Олексою Тихим і Юрієм Литвином на Байковому кладовищі в Києві. </a:t>
            </a:r>
          </a:p>
          <a:p>
            <a:endParaRPr lang="uk-UA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67944" y="3359012"/>
            <a:ext cx="3643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u="sng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ВАСИЛЬ ПЕТРИК</a:t>
            </a:r>
            <a:endParaRPr lang="ru-RU" sz="2400" b="1" u="sng" dirty="0">
              <a:solidFill>
                <a:schemeClr val="accent3">
                  <a:lumMod val="75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.io.ua/img_su/small/0010/46/00104634_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997200"/>
            <a:ext cx="2662237" cy="3594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857250" y="142875"/>
            <a:ext cx="5429250" cy="76993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Сім</a:t>
            </a: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’</a:t>
            </a:r>
            <a:r>
              <a:rPr lang="uk-UA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я Василя Стуса</a:t>
            </a:r>
            <a:endParaRPr lang="ru-RU" sz="4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286000" y="912813"/>
            <a:ext cx="36734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Дмитро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Стус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письменник, літературознавець, редактор, кандидат філологічних наук Як і батько нагороджений національною  премією України ім. Тараса Шевченка (2007) за книгу «Василь Стус: життя як творчість».</a:t>
            </a:r>
          </a:p>
        </p:txBody>
      </p:sp>
      <p:pic>
        <p:nvPicPr>
          <p:cNvPr id="8" name="Рисунок 7" descr="http://www.litakcent.com/upload/1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738" y="1196752"/>
            <a:ext cx="2127250" cy="2520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2411413" y="4022725"/>
            <a:ext cx="36734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1965 р.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безробітній Василь Стус одружується із людиною, яка прийняла на свої плечі весь тягар його бурлацького життя - Валентиною Попелюх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Жінка,що стала для поета Музою, втіленням небесної   </a:t>
            </a:r>
            <a:r>
              <a:rPr lang="uk-UA" sz="20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Беатріче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.</a:t>
            </a:r>
          </a:p>
          <a:p>
            <a:endParaRPr lang="uk-UA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http://www.angelfire.com/tn/tysovska/images/Stus6.jpg"/>
          <p:cNvPicPr>
            <a:picLocks noChangeAspect="1" noChangeArrowheads="1"/>
          </p:cNvPicPr>
          <p:nvPr/>
        </p:nvPicPr>
        <p:blipFill>
          <a:blip r:embed="rId4"/>
          <a:srcRect l="4475" r="3033"/>
          <a:stretch>
            <a:fillRect/>
          </a:stretch>
        </p:blipFill>
        <p:spPr bwMode="auto">
          <a:xfrm>
            <a:off x="5867400" y="237902"/>
            <a:ext cx="2952750" cy="2424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5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798" y="4293096"/>
            <a:ext cx="2095500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411" grpId="0"/>
      <p:bldP spid="174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611188" y="714375"/>
            <a:ext cx="83185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     ” Перші уроки поезії - мамині. Знала багато пісень і вміла дуже інтимно їх співати. Найбільший слід на душі - від маминої колискової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"Ой, </a:t>
            </a:r>
            <a:r>
              <a:rPr lang="uk-UA" sz="2400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люлі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, </a:t>
            </a:r>
            <a:r>
              <a:rPr lang="uk-UA" sz="2400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люлі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, моя дитино".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Шевченко над колискою - це не забувається…”</a:t>
            </a:r>
          </a:p>
          <a:p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    ” У четвертому класі щось заримував про собаку. По-російськи. Жартівливе. Скоро пройшло…”</a:t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      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Перша публіцистика у віршах надрукована в 1959році. </a:t>
            </a:r>
          </a:p>
          <a:p>
            <a:pPr algn="just"/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Власне місце в розвитку стилів української поезії Стус знаходить у поєднанні елементів експресіонізму й сюрреалізму.</a:t>
            </a:r>
          </a:p>
          <a:p>
            <a:pPr algn="just"/>
            <a:endParaRPr lang="uk-UA" dirty="0">
              <a:solidFill>
                <a:srgbClr val="000099"/>
              </a:solidFill>
              <a:latin typeface="Constantia" pitchFamily="18" charset="0"/>
            </a:endParaRPr>
          </a:p>
          <a:p>
            <a:endParaRPr lang="uk-UA" dirty="0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067944" y="3200400"/>
            <a:ext cx="6858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Минає час моїх дитячих вір.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 я себе з тим часом проминаю.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 вже не віднайдусь. І вже не знаю,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А чи впізнав би на човні новім 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 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Свій давній берег. Ні, напевно, ні.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Бо сам собі, відринутий від болю,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Пливу за днем, за часом, за собою</a:t>
            </a:r>
          </a:p>
          <a:p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 новому необжитому човні.</a:t>
            </a:r>
          </a:p>
          <a:p>
            <a:endParaRPr lang="ru-RU" sz="2400" dirty="0">
              <a:solidFill>
                <a:srgbClr val="852F74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142875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dirty="0">
                <a:latin typeface="Monotype Corsiva" pitchFamily="66" charset="0"/>
              </a:rPr>
              <a:t>       </a:t>
            </a:r>
            <a:r>
              <a:rPr lang="uk-UA" sz="4400" dirty="0">
                <a:solidFill>
                  <a:srgbClr val="852F74"/>
                </a:solidFill>
                <a:latin typeface="Monotype Corsiva" pitchFamily="66" charset="0"/>
              </a:rPr>
              <a:t>Проби пера</a:t>
            </a:r>
            <a:endParaRPr lang="ru-RU" sz="4400" dirty="0">
              <a:solidFill>
                <a:srgbClr val="852F74"/>
              </a:solidFill>
              <a:latin typeface="Monotype Corsiva" pitchFamily="66" charset="0"/>
            </a:endParaRPr>
          </a:p>
        </p:txBody>
      </p:sp>
      <p:pic>
        <p:nvPicPr>
          <p:cNvPr id="18436" name="Picture 2" descr="пе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3933056"/>
            <a:ext cx="3143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299442" y="3763764"/>
            <a:ext cx="8715375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Читати Василя Стуса надзвичайно цікаво і непросто. Його поезія “Наскрізь людська й людяна, вона повна піднесень і падінь, одчаїв і спалахів радості, прокльонів і прощень, криків болю й скреготів зціплених зубів, </a:t>
            </a:r>
            <a:r>
              <a:rPr lang="uk-UA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зіщулень</a:t>
            </a: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собі й </a:t>
            </a:r>
            <a:r>
              <a:rPr lang="uk-UA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розкривань</a:t>
            </a: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безмежності світу”, - пише Ю.</a:t>
            </a:r>
            <a:r>
              <a:rPr lang="uk-UA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Шевельов</a:t>
            </a: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uk-UA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accent1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388270" y="980728"/>
            <a:ext cx="57864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Палай душа. Палай, а не ридай.</a:t>
            </a:r>
            <a:b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У </a:t>
            </a:r>
            <a:r>
              <a:rPr lang="uk-UA" sz="2400" b="1" dirty="0" err="1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бiлiй</a:t>
            </a: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холоднечі сонце Україні.</a:t>
            </a:r>
            <a:b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Ти тінь шукай червону калини,</a:t>
            </a:r>
            <a:b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на чорних водах тінь її шукай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...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http://www.stus.kiev.ua/portretyf.files/image0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188640"/>
            <a:ext cx="1979613" cy="26400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285750" y="3463925"/>
            <a:ext cx="885825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    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Інтимний світ В. Стуса починався юнацькими поезіями про природу, здебільшого написана у в’язниці. Не флегматичним споглядачем, а вдумливим і уважним читачем природи постає поет у пейзажних замальовках: « Надворі сніг»,  « Ранній березень», «На розквітлому лузі», «Весняний етюд», «По голубих лугах, мов голуб».</a:t>
            </a:r>
            <a:b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500" y="0"/>
            <a:ext cx="5929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Інтимна лірика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2466975" cy="17859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www.stus.kiev.ua/babusjaf.files/image0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125538"/>
            <a:ext cx="1309811" cy="18714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http://www.stus.kiev.ua/popeluhf.files/image0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8087" y="1196975"/>
            <a:ext cx="1311139" cy="1871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142875" y="5929313"/>
            <a:ext cx="8715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20487" name="TextBox 9"/>
          <p:cNvSpPr txBox="1">
            <a:spLocks noChangeArrowheads="1"/>
          </p:cNvSpPr>
          <p:nvPr/>
        </p:nvSpPr>
        <p:spPr bwMode="auto">
          <a:xfrm>
            <a:off x="642938" y="3786188"/>
            <a:ext cx="2571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onstantia" pitchFamily="18" charset="0"/>
              </a:rPr>
              <a:t/>
            </a:r>
            <a:br>
              <a:rPr lang="ru-RU" sz="1100">
                <a:latin typeface="Constantia" pitchFamily="18" charset="0"/>
              </a:rPr>
            </a:br>
            <a:endParaRPr lang="ru-RU" sz="1100">
              <a:latin typeface="Constantia" pitchFamily="18" charset="0"/>
            </a:endParaRPr>
          </a:p>
        </p:txBody>
      </p:sp>
      <p:sp>
        <p:nvSpPr>
          <p:cNvPr id="20489" name="TextBox 11"/>
          <p:cNvSpPr txBox="1">
            <a:spLocks noChangeArrowheads="1"/>
          </p:cNvSpPr>
          <p:nvPr/>
        </p:nvSpPr>
        <p:spPr bwMode="auto">
          <a:xfrm>
            <a:off x="227013" y="5207000"/>
            <a:ext cx="87868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  </a:t>
            </a:r>
            <a:r>
              <a:rPr lang="uk-UA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Теплотою й щирістю, тихою печаллю й любов'ю пройняті Стусові посвяти своїй матері; спокутує провину перед дружиною, яка терпить наругу,перед сестрою, що вистоювала годинами біля неприступних мурів, аби зарадити, допомогти братові, щоб не відчував себе таким одиноким і покинутим. 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http://www.angelfire.com/tn/tysovska/images/Popelyukh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620713"/>
            <a:ext cx="1296987" cy="1894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429500" y="92868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http://www.rv.org.ua/country/ua/u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115888"/>
            <a:ext cx="2381250" cy="1781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3" grpId="0"/>
      <p:bldP spid="204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98066" y="1052810"/>
            <a:ext cx="5220965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uk-UA" sz="1600" dirty="0">
                <a:latin typeface="Constantia" pitchFamily="18" charset="0"/>
              </a:rPr>
              <a:t>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Звичайно, вони наявні в Стуса, як у кожного поета, великого й малого. Є рядок, подібний до Тичини. Концепція України, як уже </a:t>
            </a:r>
            <a:r>
              <a:rPr lang="uk-UA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згадувано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має деякі спільні риси з </a:t>
            </a:r>
            <a:r>
              <a:rPr lang="uk-UA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Маланюковою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Звукова організація виказує знайомство з Б. Пастернаком. Інтонації Миколи Зерова </a:t>
            </a:r>
            <a:r>
              <a:rPr lang="uk-UA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слідні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поезії «Пахтять кульбаби...» і, меншою мірою, «Про що тобі я зможу повісти». Вірш «У небі зорі...» виявляє спорідненість настрою з «</a:t>
            </a:r>
            <a:r>
              <a:rPr lang="uk-UA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Выхожу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один я на дорогу» М.Лермонтова. Але все це подібності в одному елементі поезії, там у мові, там у ритмі, там у настрої. Ні одна з цих поезій не копіює твору старшого автора як цілість. Усе це досить чистий Стус у його самостійності і оригінальності. Через те, що Стус робив переклади з Рільке, говорилося про вплив німецького поета на українського. </a:t>
            </a:r>
          </a:p>
          <a:p>
            <a:pPr algn="just"/>
            <a:endParaRPr lang="uk-UA" sz="16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 dirty="0">
              <a:solidFill>
                <a:srgbClr val="6600CC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0742" y="50800"/>
            <a:ext cx="6858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Літературні впливи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6" name="rg_hi" descr="http://t2.gstatic.com/images?q=tbn:ANd9GcRHauyyfWjDxjMz2udolqfbYX-Uh2cerMVCirPt9qsc7ghl5bf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" y="572939"/>
            <a:ext cx="1441450" cy="1366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9285" y="2276872"/>
            <a:ext cx="1466477" cy="1584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rg_hi" descr="http://t1.gstatic.com/images?q=tbn:ANd9GcSWD0WVh1J-k5P4VJYuG0wDX8PGoRO5niBsgxmTRoEpnNMkuixd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7325" y="4206676"/>
            <a:ext cx="1468437" cy="172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rg_hi" descr="http://t3.gstatic.com/images?q=tbn:ANd9GcRqnJLY_wuzY5GdF6DTUtnyw6MBc8oI8ququrSsqGWk4btxw59sn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86663" y="572939"/>
            <a:ext cx="1383311" cy="153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http://t0.gstatic.com/images?q=tbn:ANd9GcT0Kb7ZsFmi3SifqsUuOyZwkwN1D5eHbwzxyqAhZB_6piXTFSmpBMOW1z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86663" y="2492896"/>
            <a:ext cx="1439863" cy="1512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86664" y="4438500"/>
            <a:ext cx="1408906" cy="1512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1102</TotalTime>
  <Words>1187</Words>
  <Application>Microsoft Office PowerPoint</Application>
  <PresentationFormat>Экран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Customer</dc:creator>
  <cp:lastModifiedBy>Катюшка</cp:lastModifiedBy>
  <cp:revision>118</cp:revision>
  <dcterms:created xsi:type="dcterms:W3CDTF">2011-03-25T15:49:39Z</dcterms:created>
  <dcterms:modified xsi:type="dcterms:W3CDTF">2014-02-03T19:07:37Z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937510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