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59" r:id="rId2"/>
    <p:sldId id="261" r:id="rId3"/>
    <p:sldId id="265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9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280" r:id="rId38"/>
    <p:sldId id="281" r:id="rId39"/>
    <p:sldId id="284" r:id="rId40"/>
    <p:sldId id="285" r:id="rId41"/>
    <p:sldId id="282" r:id="rId42"/>
    <p:sldId id="283" r:id="rId43"/>
    <p:sldId id="290" r:id="rId44"/>
    <p:sldId id="286" r:id="rId45"/>
    <p:sldId id="287" r:id="rId46"/>
    <p:sldId id="288" r:id="rId47"/>
    <p:sldId id="319" r:id="rId48"/>
    <p:sldId id="289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31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B628F-337A-4F19-BF47-819F7798AD01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1131C-422F-4963-9A85-9B64A33E7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8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8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Туркменські аби в Каратау, 1851 -1857. Папір, акварель. 16</a:t>
            </a:r>
            <a:r>
              <a:rPr lang="en-US" smtClean="0"/>
              <a:t>x29,1. </a:t>
            </a:r>
            <a:br>
              <a:rPr lang="en-US" smtClean="0"/>
            </a:br>
            <a:r>
              <a:rPr lang="ru-RU" smtClean="0"/>
              <a:t>На звороті малюнка авторський напис: 9. Туркменскіе аби (гробницы) въ Кара-Тау. </a:t>
            </a:r>
            <a:br>
              <a:rPr lang="ru-RU" smtClean="0"/>
            </a:br>
            <a:r>
              <a:rPr lang="ru-RU" smtClean="0"/>
              <a:t>На малюнку зображено кладовище Агаспеяр, розташоване в однойменній долині між горами Каратау і Південним Актау. Опис цього місця залишив Броніслав Залєський: "Це — одне з найкращих кладовищ на півострові Мангишлак. Білі гори Ак-Тау, фантастичної форми, ніби гірляндою оточують долину, в якій розкинулось кладовище. Кількість гробниць на ньому незчисленна. ...Мавзолеї, за звичаями цієї частини степу, побудовано з тесаного каменю, зцементованого піском, глиною і вапном, і оточено брилами добре обтесаного вапняку... Поруч з великими монументами на кладовищі є безліч малих пам'ятників усіх видів; найчастіше трапляється вид обеліска з округленою верхівкою, вкритою рельєфними арабесками у східному дусі". Малюнок відтворює національну своєрідність цієї давньої архітектурно-художньої пам'ятки.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25F944-98F1-4E93-BBD7-CC63DD3676AF}" type="slidenum">
              <a:rPr lang="ru-RU" smtClean="0"/>
              <a:pPr/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Пожежа в степу </a:t>
            </a:r>
            <a:br>
              <a:rPr lang="ru-RU" smtClean="0"/>
            </a:br>
            <a:r>
              <a:rPr lang="ru-RU" smtClean="0"/>
              <a:t>1848. Папір, акварель. 21,4x29,6. </a:t>
            </a:r>
            <a:br>
              <a:rPr lang="ru-RU" smtClean="0"/>
            </a:br>
            <a:r>
              <a:rPr lang="ru-RU" smtClean="0"/>
              <a:t>Унизу посередині чорнилом авторські підпис і дата: Т. Шевченко. 1848. Шевченко виконав акварель під час переходу Аральської описової експедиції від Орська до Раїма, на прохання генерала І. П. Шрейбера, начальника експедиції. Цей твір художник йому і подарував. Це перший малюнок Аральської експедиції. Живописну картину степової пожежі, коли казахи, за звичаєм, підпалювали стару тирсу (ковилу), щоб добре росла нова, описав Шевченко в повісті "Близнецы": "Я стал внимательнее всматриваться в горизонт и, действительно, вместо тучки увидел белые клубы дыма, быстро исчезающие в раскаленном воздухе... Пожар был все еще впереди нас, и мы могли видеть только один дм, а пламя еще не показывалось из-за горизонта. С закатом солнца начал освещаться горизонт бледным заревом. С приближением ночи зарево краснело и к нам близилось. Из-за темной горизонтальной чуть-чуть кое-где изогнутой линии начали показываться красные струи и язычки... Чудная, неописанная картина! Я всю ночь просидел под своею джеломейкою и, любуясь огненною картиною, вспоминал..." </a:t>
            </a:r>
            <a:br>
              <a:rPr lang="ru-RU" smtClean="0"/>
            </a:br>
            <a:r>
              <a:rPr lang="ru-RU" smtClean="0"/>
              <a:t>На малюнку вогняна стіна охопила весь горизонт, а на передньому плані розкинулися вози транспорту експедиції, намети, юрти. Колористичний ключ акварелі — червона заграва. Йому довелося підпорядковувати все: і коричневий перший план, в який врізається світло-багряне плесо затоки, і такий же глухий і важкий фіолетовий тон піщаних горбів другого плану, що переходить у багрець заграви, прорізаної блідо-рожевими струменями вогню. Червоний колір вогняної стіни контрастує з синім тоном неба і перламутрово-сірими хмарками на ньому. Свіжість, соковитість і багатство колірної гами свідчать про високу майстерність Шевченка-художника.</a:t>
            </a: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5012DD-9C85-4419-A1B3-CDC68859AADE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Катерина </a:t>
            </a:r>
          </a:p>
          <a:p>
            <a:r>
              <a:rPr lang="ru-RU" smtClean="0"/>
              <a:t>1842. Полотно, олія. 93 х 72,3. </a:t>
            </a:r>
          </a:p>
          <a:p>
            <a:r>
              <a:rPr lang="ru-RU" smtClean="0"/>
              <a:t>Праворуч унизу чорною фарбою авторські дата і підпис: 1842. Т. Шевченко, а нижче написи повторено червоною фарбою. Картину створено на тему однойменної поеми "Катерина". Про створення картини та її сюжет художник повідомляв у листі до Григорія Тарновського від 25 січня 1843 року, де на третій сторінці зробив начерк композиції картини (25,5 х 20). </a:t>
            </a:r>
          </a:p>
          <a:p>
            <a:r>
              <a:rPr lang="ru-RU" smtClean="0"/>
              <a:t>Ця композиція посідає особливе місце в мистецькій спадщині художника. Її глибинність і багатошаровість спричинюють часом протилежні оцінки і тлумачення. Академічна композиція, м'яке пастозне письмо з тонким класичним лесируванням не відповідають художнім методам і прийомам, притаманним українському народному живописові. У межах академічних прийомів Шевченко намагається створити жанрове полотно з умовно задумливим і водночас трагічним та беззахисним обличчям героїні, ретельно і жорстко виписаним одягом, академічно визначеними межами світла і тіні. І водночас художник зумів висловити сміливість і внутрішній протест проти академічного мистецтва, прагнення сказати про життя українців без умовностей. Вже ця робота дає змогу наголосити на метафоричності Шевченкової пластичної мови. Символи-архетипи тут, окрім візуального, мають ще й асоціативне навантаження. Тому зміст твору сприймається воднораз як часовий і понадчасовий, читається і на глибинному зрізі історично-національних та моральних імперативів.</a:t>
            </a: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B6D6BD-01FE-4F61-ABE6-7259F5EACE42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Смерть Богдана Хмельницького </a:t>
            </a:r>
            <a:br>
              <a:rPr lang="ru-RU" smtClean="0"/>
            </a:br>
            <a:r>
              <a:rPr lang="ru-RU" smtClean="0"/>
              <a:t>1836—1837. Папір, туш, перо, пензель. 30,8</a:t>
            </a:r>
            <a:r>
              <a:rPr lang="en-US" smtClean="0"/>
              <a:t>x45,1. </a:t>
            </a:r>
            <a:br>
              <a:rPr lang="en-US" smtClean="0"/>
            </a:br>
            <a:r>
              <a:rPr lang="ru-RU" smtClean="0"/>
              <a:t>Уміння самостійно інтерпретувати та трактувати історію України блискуче проявилося у малюнку "Смерть Богдана Хмельницького" - одному з перших малюнків, де Шевченко звернувся до відображення подій з історії України. </a:t>
            </a:r>
            <a:br>
              <a:rPr lang="ru-RU" smtClean="0"/>
            </a:br>
            <a:r>
              <a:rPr lang="ru-RU" smtClean="0"/>
              <a:t>На малюнку — гетьман Богдан Хмельницький перед смертю передає булаву своєму синові Юрію. Булаву тримає на підносі дружина гетьмана — Ганна Золотаренко. За церемонією спостерігають козаки з найближчого оточен¬ня гетьмана. Деякі з них стоять з опущеними головами, інші вносять до кімнати регалії козацького війська: прапори, бунчуки, тулумбаси. Обабіч смертельно хворого гетьмана в дорогих кріслах сидять митрополит та боярин. Козаки одягнені в характерні запорозькі строї, з голених голів звисають "оселедці". </a:t>
            </a:r>
            <a:br>
              <a:rPr lang="ru-RU" smtClean="0"/>
            </a:br>
            <a:r>
              <a:rPr lang="ru-RU" smtClean="0"/>
              <a:t>В зображенні інтер'єру та численних побутових деталей, в окресленні поведінки персонажів Шевченко досягає правдивої конкретики та переконливості.</a:t>
            </a: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9AE0BD-4B77-48A8-A408-5D45A7873422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Смерть Олега, князя древлянського </a:t>
            </a:r>
            <a:br>
              <a:rPr lang="ru-RU" smtClean="0"/>
            </a:br>
            <a:r>
              <a:rPr lang="ru-RU" smtClean="0"/>
              <a:t>1836. Папір, туш, перо. 27,5 х 38,9. Ліворуч унизу авторські дата і підпис: 1836. Шевченко. В основу малюнка покладено один з епізодів князівської міжусобної боротьби часів Київської Русі, про який розповідається в Іпатіївському літописі, а саме — вбивство князя Олега його рідним братом Ярополком за намови воєводи Свенельда у 977 році. Багатофігурну композицію побудовано з повним дотриманням вимог академічного мистецтва: основна дія відбувається на передньому плані, персонажів згруповано й розміщено симетрично. У центрі малюнка зображено вбитого Олега, який лежить на килимі в оточенні натовпу своїх переможених прибічників, поблизу стоїть Ярополк. Жестом руки він вказує на вбитого, ніби звинувачуючи воєводу Свенельда у цій трагедії.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248D03-D277-4329-AEFD-9308B577FBC3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Аскольдова могила </a:t>
            </a:r>
            <a:br>
              <a:rPr lang="ru-RU" smtClean="0"/>
            </a:br>
            <a:r>
              <a:rPr lang="ru-RU" smtClean="0"/>
              <a:t>1846. Папір, сепія, акварель. 26 х 37. </a:t>
            </a:r>
            <a:br>
              <a:rPr lang="ru-RU" smtClean="0"/>
            </a:br>
            <a:r>
              <a:rPr lang="ru-RU" smtClean="0"/>
              <a:t>Праворуч під зображенням напис: Рисовалъ Михаилъ Сажинъ. У квітні 1846 року, оселившись у Києві після повернення з Седнева, Шевченко, як згадує Олександр Чужбинський, "задумав змалювати усі визначні види Києва, внутрішній вигляд храмів і цікаві околиці". Мистецтвознавці справедливо заперечують авторство Сажина. За композицією, освітленням, манерою відтворення окремих деталей і зображення дерев це — малюнок Шевченка. </a:t>
            </a:r>
            <a:br>
              <a:rPr lang="ru-RU" smtClean="0"/>
            </a:br>
            <a:r>
              <a:rPr lang="ru-RU" smtClean="0"/>
              <a:t>Вірогідно, що Аскольдова могила привернула увагу художника не лише як історично-архітектурна пам'ятка, а й як місце, овіяне переказами і легендами. Місцевість, відому ще з доби Київської Русі як Угорське урочище, а згодом — Хрести, кияни завжди вважали священною. У центрі композиції — кам'яна церква-ротонда з круглим периптером, зведена 1810 року архітектором Андрієм Меленським у стилі ампір. У підвалі храму була стародавня гробниця, де поховано князя Аскольда, якого, як і його брата Діра, підступно вбив у 882 році новгородський князь Олег. Навколо храму цвинтар-некрополь, де ховали київську аристократію. Заслуговує на увагу й те, що тут пізніше поховано відомого збирача української старовини, знайомого Тараса Шевченка і пристрасного поціновувача його спадщини Василя Тарновського. Колорит акварелі багатий відтінками, але спокійний. Особливо виразно передано як стан природи, так і настрій зображених персонажів. Завдяки тонким світлотіньовим нюансам Шевченко досяг значної експресивності в зображенні краєвиду.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D021A1-48E9-493D-AF48-53257FB15293}" type="slidenum">
              <a:rPr lang="ru-RU" smtClean="0"/>
              <a:pPr/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Церква всіх святих у </a:t>
            </a:r>
            <a:r>
              <a:rPr lang="uk-UA" dirty="0" err="1" smtClean="0"/>
              <a:t>Києво-Пичерській</a:t>
            </a:r>
            <a:r>
              <a:rPr lang="uk-UA" baseline="0" dirty="0" smtClean="0"/>
              <a:t> Лаврі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01D65-8441-4A8C-8733-51A90B67FD22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58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Орська фортеця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16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1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« Історія мого життя складає частину</a:t>
            </a:r>
            <a:r>
              <a:rPr lang="uk-UA" baseline="0" dirty="0" smtClean="0"/>
              <a:t> історії моєї Батьківщини»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456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52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9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 smtClean="0"/>
              <a:t>«Циганка</a:t>
            </a:r>
            <a:r>
              <a:rPr lang="uk-UA" baseline="0" noProof="0" dirty="0" smtClean="0"/>
              <a:t> – ворожка», 1841р.</a:t>
            </a:r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131C-422F-4963-9A85-9B64A33E7CD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8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Самарянка, 1856. Папір, сепія. 28,9</a:t>
            </a:r>
            <a:r>
              <a:rPr lang="en-US" smtClean="0"/>
              <a:t>x21,6. </a:t>
            </a:r>
            <a:br>
              <a:rPr lang="en-US" smtClean="0"/>
            </a:br>
            <a:r>
              <a:rPr lang="ru-RU" smtClean="0"/>
              <a:t>Ліворуч унизу чорнилом підпис автора: Т. Шевченко, на звороті номер і назва: 4. Самаритянка. </a:t>
            </a:r>
            <a:br>
              <a:rPr lang="ru-RU" smtClean="0"/>
            </a:br>
            <a:r>
              <a:rPr lang="ru-RU" smtClean="0"/>
              <a:t>Тарас Шевченко використав євангельський сюжет: біля криниці Христос зустрів жінку з Самарії, населення якої сповідувало іншу, ніж в Іудеї, релігію. Під час розмови Христос схилив жінку до своєї віри. Світловими рефлексами художник моделює обличчя молодої жінки, її постать у широкому східному одязі. Навколишній пейзаж, крім пальм, нагадує околиці Новопетровського укріплення. За допомогою другого плану художник надає зображенню просторовості й об'ємності. Вдалий вибір сюжету, вишукана композиція, майстерність та технічна досконалість виконання дають право назвати цю сепію однією з кращих у творчій спадщині Шевченка. У колекції музею зберігається ескіз до</a:t>
            </a:r>
            <a:endParaRPr lang="en-US" smtClean="0"/>
          </a:p>
          <a:p>
            <a:r>
              <a:rPr lang="ru-RU" smtClean="0"/>
              <a:t>малюнка.</a:t>
            </a:r>
            <a:r>
              <a:rPr lang="en-US" smtClean="0"/>
              <a:t> </a:t>
            </a:r>
            <a:endParaRPr lang="ru-RU" smtClean="0"/>
          </a:p>
          <a:p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C73ED6-1581-4A8B-B4AA-88F18C79EE86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Циганка-ворожка </a:t>
            </a:r>
            <a:br>
              <a:rPr lang="ru-RU" smtClean="0"/>
            </a:br>
            <a:r>
              <a:rPr lang="ru-RU" smtClean="0"/>
              <a:t>1841. Папір, акварель. 26,5x20,7. </a:t>
            </a:r>
            <a:br>
              <a:rPr lang="ru-RU" smtClean="0"/>
            </a:br>
            <a:r>
              <a:rPr lang="ru-RU" smtClean="0"/>
              <a:t>Праворуч унизу аквареллю авторські дата і підпис: 1841. Шевченко. 26 вересня 1841 року Рада Академії мистецтв утретє нагородила срібною медаллю другого ступеня «За успехи в художестве, доказанные представленными работами по живописи исторической и портретной" Тараса Шевченка за картину, изображающую цыганку...» В 1841 році цей твір експонувався на академічній виставці у Петербурзі, про що згадує в листі до Шевченка Г. Ф. Квітка-Основ'яненко: "...читав у "Литературной газете", що ваша дівчина, що через тин ворожила у циганки, продалась, та й зрадувався, бо я так і надіявся" (22 листопада 1841 року). Картину придбав з виставки тодішній комендант Петропавловської фортеці Г. М. Скобелєв. </a:t>
            </a:r>
            <a:br>
              <a:rPr lang="ru-RU" smtClean="0"/>
            </a:br>
            <a:r>
              <a:rPr lang="ru-RU" smtClean="0"/>
              <a:t>Цей перший жанровий твір, побудований на оригінальному сюжеті, за характером композиційного вирішення та колоритом має ознаки "брюлловського стилю". </a:t>
            </a:r>
            <a:br>
              <a:rPr lang="ru-RU" smtClean="0"/>
            </a:br>
            <a:r>
              <a:rPr lang="ru-RU" smtClean="0"/>
              <a:t>І в сюжеті, і в трактуванні образів є чимало умовного. Сцена ворожіння відбувається на тлі романтичної обстановки. Молода дівчина в українському вбранні простягла руку циганці і, відвернувшись від неї, насторожено слухає слова ворожіння. На спині у ворожки напівголе дитинча, біля дівчини стоїть собака. Пози персонажів підкреслено театралізовані й дещо статичні.</a:t>
            </a: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F40645-0509-4D10-BE8B-FAC73AD9C2D2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Козацький бенкет </a:t>
            </a:r>
            <a:br>
              <a:rPr lang="ru-RU" smtClean="0"/>
            </a:br>
            <a:r>
              <a:rPr lang="ru-RU" smtClean="0"/>
              <a:t>1838. Папір, олівець. 23,3 х 34. </a:t>
            </a:r>
            <a:br>
              <a:rPr lang="ru-RU" smtClean="0"/>
            </a:br>
            <a:r>
              <a:rPr lang="ru-RU" smtClean="0"/>
              <a:t>Праворуч унизу олівцем авторські дата і підпис: 1838 Декабря 25. Шевченко. </a:t>
            </a:r>
            <a:br>
              <a:rPr lang="ru-RU" smtClean="0"/>
            </a:br>
            <a:r>
              <a:rPr lang="ru-RU" smtClean="0"/>
              <a:t>Назву дано за Богданом Залєським. В літературі відомий під назвою "Прийом Богданом Хмельницьким польського посольства на чолі з Адамом Киселем у лютому 1649 року в Переяславі". У Шевченка є декілька творів на теми громадсько-політичної діяльності Богдана Хмельницького. Це — один з них. </a:t>
            </a:r>
            <a:br>
              <a:rPr lang="ru-RU" smtClean="0"/>
            </a:br>
            <a:r>
              <a:rPr lang="ru-RU" smtClean="0"/>
              <a:t>У спогадах польського поета Юзефа Богдана Залєського (1802—1886) є згадка про надіслані йому Костянтином Свідзінським (1793—1855) два Шевченкові малюнки: "Блаженної пам'яті Костянтин Свідзінський за кілька днів перед смертю прислав мені також приємний спомин про Шевченка: оригінальну акварель смерті Богдана Хмельницького та ескіз олівцем козацького бенкету".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CFD704-ABFB-4C24-B9FB-F242D34D1EA3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Селянська родина </a:t>
            </a:r>
            <a:br>
              <a:rPr lang="ru-RU" smtClean="0"/>
            </a:br>
            <a:r>
              <a:rPr lang="ru-RU" smtClean="0"/>
              <a:t>1843. Полотно, олія. 60 х 72,5. </a:t>
            </a:r>
            <a:br>
              <a:rPr lang="ru-RU" smtClean="0"/>
            </a:br>
            <a:r>
              <a:rPr lang="ru-RU" smtClean="0"/>
              <a:t>На картині під час реставрації 1928 року виявлено праворуч унизу залишки авторського підпису: Шевч. </a:t>
            </a:r>
            <a:br>
              <a:rPr lang="ru-RU" smtClean="0"/>
            </a:br>
            <a:r>
              <a:rPr lang="ru-RU" smtClean="0"/>
              <a:t>Художник написав картину під час першої подорожі на Україну. В цьому реалістичному, далекому від академічних канонів полотні Шевченко відтворив родинну сцену біля хати: молоде подружжя втішається першими кроками своєї дитини. Сніп сонячного проміння падає на стіну хати, на обличчя, увиразнює білий одяг чоловіка і сорочку жінки, відбивається рефлексами на голові дитини, на дідові, що гріється на призьбі. Світло є виразником змісту. За його допомогою художник виділяє головних персонажів, моделює складки одягу, особливо сорочку чоловіка, відтворює простір та повітря, яким наче напоєно картину. Контрастом до променистих теплих тонів звучать затінення — де напіввиразні й м'які, а де глибші й темніші. </a:t>
            </a:r>
            <a:br>
              <a:rPr lang="ru-RU" smtClean="0"/>
            </a:br>
            <a:r>
              <a:rPr lang="ru-RU" smtClean="0"/>
              <a:t>У композиції полотна, у трактуванні образів відчувається відгомін традиційного сюжету "Свята родина", до якого часто зверталися Шевченкові сучасники. </a:t>
            </a:r>
            <a:br>
              <a:rPr lang="ru-RU" smtClean="0"/>
            </a:br>
            <a:r>
              <a:rPr lang="ru-RU" smtClean="0"/>
              <a:t>Домінують на картині теплі вохристо-червоні відтінки. Вирізняється градація коричневого кольору — від майже чорного (тінь за спиною чоловіка) до ледь означеного коричневого (плахта жінки). Білим кольором з ніжним золотавим відтінком змальовано найяскравіші місця (сорочку, стіну хати). Підставою для датування картини є ескізи та етюди, виконані 1843 року. В "Киевской старине" за 1893 рік подано детальний опис картини, а також згадуються її імениті власники — С. С. Гулак-Артемовський, М. М. Лазаревський, Ф. М. Лазаревський.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647C2C-F584-4175-9146-A11A8904153A}" type="slidenum">
              <a:rPr lang="ru-RU" smtClean="0"/>
              <a:pPr/>
              <a:t>30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1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0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0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4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1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2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63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0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8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7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1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5ADE-735F-4382-9E80-8FC1A6D9A057}" type="datetimeFigureOut">
              <a:rPr lang="ru-RU" smtClean="0"/>
              <a:pPr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8620-731F-4D07-8C82-F2A7FDE08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8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1.jpeg"/><Relationship Id="rId9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98.png"/><Relationship Id="rId10" Type="http://schemas.openxmlformats.org/officeDocument/2006/relationships/image" Target="../media/image124.jpeg"/><Relationship Id="rId4" Type="http://schemas.openxmlformats.org/officeDocument/2006/relationships/image" Target="../media/image1.jpeg"/><Relationship Id="rId9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16631"/>
            <a:ext cx="6575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 smtClean="0">
                <a:solidFill>
                  <a:schemeClr val="bg1"/>
                </a:solidFill>
              </a:rPr>
              <a:t>Тарас Григорович Шевченко 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9222" name="Picture 6" descr="http://900igr.net/datai/izo/SHevchenko/0001-001-Taras-SHevchenko-khudozhni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24520"/>
            <a:ext cx="4464496" cy="5844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5" y="332656"/>
            <a:ext cx="4212059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Портрет П.В.Енгельгар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2676"/>
            <a:ext cx="3744416" cy="5888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6196662"/>
            <a:ext cx="3240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Портрет </a:t>
            </a:r>
            <a:r>
              <a:rPr lang="ru-RU" sz="2000" b="1" i="1" dirty="0" err="1">
                <a:solidFill>
                  <a:schemeClr val="bg1"/>
                </a:solidFill>
              </a:rPr>
              <a:t>П.В.Енгельгарда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nauch.com.ua/pars_docs/refs/29/28679/28679_html_m2bfc83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3" y="0"/>
            <a:ext cx="3325813" cy="413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toloka.hurtom.com/photos/120408084602151500_f0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281240" cy="413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school-world.com.ua/lib/wp-content/uploads/2012/01/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5411582" cy="3335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332656"/>
            <a:ext cx="2736304" cy="273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1694"/>
            <a:ext cx="2695927" cy="273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tarasshevchenko.at.ua/_ph/2/2/882507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9" y="361694"/>
            <a:ext cx="2863817" cy="274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pictures.bookshop.ua/TitleBooks/usn_nar_t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7" y="3515338"/>
            <a:ext cx="2286000" cy="317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mybook.in.ua/files/books/middle/image_39209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" b="11379"/>
          <a:stretch/>
        </p:blipFill>
        <p:spPr bwMode="auto">
          <a:xfrm>
            <a:off x="3600321" y="3532197"/>
            <a:ext cx="2070872" cy="317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likebook.so/store/pictures/184/184344/10000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/>
          <a:stretch/>
        </p:blipFill>
        <p:spPr bwMode="auto">
          <a:xfrm>
            <a:off x="6252179" y="3549056"/>
            <a:ext cx="2359904" cy="314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stigma.lunariffic.com/~inter379/images/oks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824536" cy="62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m1-tub-ua.yandex.net/i?id=628267899-33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81" y="598675"/>
            <a:ext cx="4680520" cy="56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www.encyclopediaofukraine.com/pic/S/T/Stetsenko_Kyry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2232248" cy="31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827048"/>
            <a:ext cx="2232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І</a:t>
            </a:r>
            <a:r>
              <a:rPr lang="ru-RU" u="sng" dirty="0"/>
              <a:t>.М. </a:t>
            </a:r>
            <a:r>
              <a:rPr lang="uk-UA" b="1" u="sng" dirty="0" smtClean="0"/>
              <a:t>Сошенко</a:t>
            </a:r>
            <a:endParaRPr lang="uk-UA" u="sng" dirty="0"/>
          </a:p>
        </p:txBody>
      </p:sp>
      <p:pic>
        <p:nvPicPr>
          <p:cNvPr id="27652" name="Picture 4" descr="http://cs5549.vkontakte.ru/u26508015/93506010/x_13c952c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83" y="115863"/>
            <a:ext cx="2434227" cy="31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8484" y="2596094"/>
            <a:ext cx="2434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/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u="sng" dirty="0" smtClean="0">
                <a:solidFill>
                  <a:schemeClr val="bg1"/>
                </a:solidFill>
              </a:rPr>
              <a:t>Гребінка Євген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27656" name="Picture 8" descr="http://www.rudata.ru/w/images/0/0d/%D0%93%D1%80%D0%B8%D0%B3%D0%BE%D1%80%D0%BE%D0%B2%D0%B8%D1%87_%D0%94%D0%BC%D0%B8%D1%82%D1%80%D0%B8%D0%B9_%D0%92%D0%B0%D1%81%D0%B8%D0%BB%D1%8C%D0%B5%D0%B2%D0%B8%D1%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5" y="115863"/>
            <a:ext cx="2376264" cy="307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2588219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Д. Григорович</a:t>
            </a:r>
            <a:endParaRPr lang="ru-RU" b="1" u="sng" dirty="0"/>
          </a:p>
        </p:txBody>
      </p:sp>
      <p:pic>
        <p:nvPicPr>
          <p:cNvPr id="27658" name="Picture 10" descr="http://www.booksite.ru/fulltext/1/001/010/001/2441759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45024"/>
            <a:ext cx="223224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1027" y="6302495"/>
            <a:ext cx="2240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chemeClr val="bg1"/>
                </a:solidFill>
              </a:rPr>
              <a:t>Венеціанов Олексій</a:t>
            </a:r>
            <a:endParaRPr lang="uk-UA" b="1" u="sng" dirty="0">
              <a:solidFill>
                <a:schemeClr val="bg1"/>
              </a:solidFill>
            </a:endParaRPr>
          </a:p>
        </p:txBody>
      </p:sp>
      <p:pic>
        <p:nvPicPr>
          <p:cNvPr id="27660" name="Picture 12" descr="http://www.yslish.com/thumbnail.php?file=Zhukovskij_140531708.jpg&amp;size=article_lar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84" y="3645024"/>
            <a:ext cx="243422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43320" y="6300028"/>
            <a:ext cx="2439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/>
              <a:t> Василій Жуковський</a:t>
            </a:r>
            <a:endParaRPr lang="uk-UA" b="1" u="sng" dirty="0"/>
          </a:p>
        </p:txBody>
      </p:sp>
      <p:pic>
        <p:nvPicPr>
          <p:cNvPr id="27662" name="Picture 14" descr="http://www.akinto.me/uploads/image/brullov_30_0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45024"/>
            <a:ext cx="23762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40152" y="6025496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chemeClr val="bg1"/>
                </a:solidFill>
              </a:rPr>
              <a:t/>
            </a:r>
            <a:br>
              <a:rPr lang="uk-UA" b="1" u="sng" dirty="0" smtClean="0">
                <a:solidFill>
                  <a:schemeClr val="bg1"/>
                </a:solidFill>
              </a:rPr>
            </a:br>
            <a:r>
              <a:rPr lang="uk-UA" b="1" u="sng" dirty="0" smtClean="0">
                <a:solidFill>
                  <a:schemeClr val="bg1"/>
                </a:solidFill>
              </a:rPr>
              <a:t>Брюллов Карл</a:t>
            </a:r>
            <a:endParaRPr lang="uk-UA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3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3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3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tarefer.ru/works/45/100091/pics/image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33" y="332656"/>
            <a:ext cx="4389438" cy="57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9759" y="6070699"/>
            <a:ext cx="5352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К.П.  </a:t>
            </a:r>
            <a:r>
              <a:rPr lang="uk-UA" sz="2000" b="1" dirty="0" smtClean="0">
                <a:solidFill>
                  <a:schemeClr val="bg1"/>
                </a:solidFill>
              </a:rPr>
              <a:t>Брюллов</a:t>
            </a:r>
            <a:r>
              <a:rPr lang="uk-UA" sz="2000" dirty="0" smtClean="0">
                <a:solidFill>
                  <a:schemeClr val="bg1"/>
                </a:solidFill>
              </a:rPr>
              <a:t>  </a:t>
            </a:r>
            <a:r>
              <a:rPr lang="uk-UA" sz="2000" b="1" dirty="0" smtClean="0">
                <a:solidFill>
                  <a:schemeClr val="bg1"/>
                </a:solidFill>
              </a:rPr>
              <a:t>Портрет</a:t>
            </a:r>
            <a:r>
              <a:rPr lang="uk-UA" sz="2000" dirty="0" smtClean="0">
                <a:solidFill>
                  <a:schemeClr val="bg1"/>
                </a:solidFill>
              </a:rPr>
              <a:t>  В.А. </a:t>
            </a:r>
            <a:r>
              <a:rPr lang="uk-UA" sz="2000" b="1" dirty="0" err="1" smtClean="0">
                <a:solidFill>
                  <a:schemeClr val="bg1"/>
                </a:solidFill>
              </a:rPr>
              <a:t>Жуко</a:t>
            </a:r>
            <a:r>
              <a:rPr lang="uk-UA" sz="2000" b="1" dirty="0" smtClean="0">
                <a:solidFill>
                  <a:schemeClr val="bg1"/>
                </a:solidFill>
              </a:rPr>
              <a:t>вського</a:t>
            </a:r>
            <a:r>
              <a:rPr lang="uk-UA" sz="2000" dirty="0" smtClean="0">
                <a:solidFill>
                  <a:schemeClr val="bg1"/>
                </a:solidFill>
              </a:rPr>
              <a:t> 1838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59" y="21585"/>
            <a:ext cx="5841417" cy="6858000"/>
          </a:xfrm>
          <a:prstGeom prst="rect">
            <a:avLst/>
          </a:prstGeom>
        </p:spPr>
      </p:pic>
      <p:pic>
        <p:nvPicPr>
          <p:cNvPr id="6" name="Picture 4" descr="Катер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759" y="-14330"/>
            <a:ext cx="584141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6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img.ura-inform.com/newses/1_d59cc36ecbedccf98eb10e4868b4d913%5b100045102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28" y="1052736"/>
            <a:ext cx="6307825" cy="42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2029" y="5254138"/>
            <a:ext cx="630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Академія </a:t>
            </a:r>
            <a:r>
              <a:rPr lang="uk-UA" sz="2400" b="1" dirty="0" err="1" smtClean="0"/>
              <a:t>образотворч</a:t>
            </a:r>
            <a:r>
              <a:rPr lang="uk-UA" sz="2400" b="1" dirty="0" smtClean="0"/>
              <a:t>ого мистецтва в Києві</a:t>
            </a:r>
            <a:endParaRPr lang="uk-UA" sz="2400" b="1" dirty="0"/>
          </a:p>
        </p:txBody>
      </p:sp>
      <p:pic>
        <p:nvPicPr>
          <p:cNvPr id="25604" name="Picture 4" descr="http://s.bookmix.ru/books/0/3/1/Taras_SHevchenko_Stihotvoreniya_8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3" y="1105947"/>
            <a:ext cx="2580111" cy="4646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skupiknigi.ru/multimedia/books_covers/10054571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29" y="1041523"/>
            <a:ext cx="3131840" cy="4671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i043.radikal.ru/0909/f6/ee83bcbb41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84" y="1105947"/>
            <a:ext cx="3456384" cy="4667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img.ria.ua/photosnew/general/adv_photos/prodam_medal_nbu_taras_shevchenko__1483014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r="16275" b="4516"/>
          <a:stretch/>
        </p:blipFill>
        <p:spPr bwMode="auto">
          <a:xfrm>
            <a:off x="2915816" y="1090581"/>
            <a:ext cx="3888432" cy="41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onlyart.org.ua/wp-content/uploads/2013/05/54-46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68603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602128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«Циганка – ворожка», 1841р.</a:t>
            </a:r>
          </a:p>
        </p:txBody>
      </p:sp>
    </p:spTree>
    <p:extLst>
      <p:ext uri="{BB962C8B-B14F-4D97-AF65-F5344CB8AC3E}">
        <p14:creationId xmlns:p14="http://schemas.microsoft.com/office/powerpoint/2010/main" val="28993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fa\Desktop\Новая папка\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60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" y="13129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litcult.ru/u/dd/news/6696/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-550" r="21215" b="3190"/>
          <a:stretch/>
        </p:blipFill>
        <p:spPr bwMode="auto">
          <a:xfrm>
            <a:off x="2863665" y="1700808"/>
            <a:ext cx="3428787" cy="420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" y="224644"/>
            <a:ext cx="30635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4" y="2469920"/>
            <a:ext cx="3024336" cy="438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97767" y="254258"/>
            <a:ext cx="62437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chemeClr val="bg1"/>
                </a:solidFill>
              </a:rPr>
              <a:t>Життєвий</a:t>
            </a:r>
            <a:r>
              <a:rPr lang="uk-UA" sz="4400" b="1" i="1" baseline="0" dirty="0" smtClean="0">
                <a:solidFill>
                  <a:schemeClr val="bg1"/>
                </a:solidFill>
              </a:rPr>
              <a:t> шлях Кобзаря</a:t>
            </a:r>
            <a:endParaRPr lang="uk-UA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fa\Desktop\Новая папка\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2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fa\Desktop\Новая папка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222" y="0"/>
            <a:ext cx="9223222" cy="7272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1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fa\Desktop\Новая папка\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fa\Desktop\Новая папка\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3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fa\Desktop\Новая папка\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550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27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fa\Desktop\Новая папка\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" y="0"/>
            <a:ext cx="913926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2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fa\Desktop\Новая папка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7006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4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87450" y="4437063"/>
            <a:ext cx="71438" cy="1703387"/>
          </a:xfrm>
        </p:spPr>
        <p:txBody>
          <a:bodyPr/>
          <a:lstStyle/>
          <a:p>
            <a:r>
              <a:rPr lang="en-US" sz="1400" smtClean="0"/>
              <a:t>=</a:t>
            </a:r>
            <a:endParaRPr lang="ru-RU" sz="1400" smtClean="0"/>
          </a:p>
        </p:txBody>
      </p:sp>
      <p:pic>
        <p:nvPicPr>
          <p:cNvPr id="205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16632"/>
            <a:ext cx="6761163" cy="655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Циганка-ворожка</a:t>
            </a:r>
            <a:endParaRPr lang="ru-RU" dirty="0" smtClean="0"/>
          </a:p>
        </p:txBody>
      </p:sp>
      <p:pic>
        <p:nvPicPr>
          <p:cNvPr id="307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1052736"/>
            <a:ext cx="4176464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Козацький бенкет </a:t>
            </a:r>
            <a:endParaRPr lang="uk-UA" dirty="0"/>
          </a:p>
        </p:txBody>
      </p:sp>
      <p:pic>
        <p:nvPicPr>
          <p:cNvPr id="409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7624" y="1340768"/>
            <a:ext cx="7200800" cy="4875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" y="-1"/>
            <a:ext cx="91398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Селянська родина</a:t>
            </a:r>
            <a:endParaRPr lang="uk-UA" dirty="0"/>
          </a:p>
        </p:txBody>
      </p:sp>
      <p:pic>
        <p:nvPicPr>
          <p:cNvPr id="512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1298181"/>
            <a:ext cx="6409010" cy="53137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Туркменські аби в </a:t>
            </a:r>
            <a:r>
              <a:rPr lang="uk-UA" kern="1200" dirty="0" err="1" smtClean="0">
                <a:solidFill>
                  <a:schemeClr val="tx1"/>
                </a:solidFill>
              </a:rPr>
              <a:t>Каратау</a:t>
            </a:r>
            <a:endParaRPr lang="uk-UA" dirty="0"/>
          </a:p>
        </p:txBody>
      </p:sp>
      <p:pic>
        <p:nvPicPr>
          <p:cNvPr id="614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1484784"/>
            <a:ext cx="6959600" cy="4503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Пожежа в степу </a:t>
            </a:r>
            <a:endParaRPr lang="uk-UA" dirty="0"/>
          </a:p>
        </p:txBody>
      </p:sp>
      <p:pic>
        <p:nvPicPr>
          <p:cNvPr id="7171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600" y="1340768"/>
            <a:ext cx="7344816" cy="50568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Катерина </a:t>
            </a:r>
            <a:br>
              <a:rPr lang="ru-RU" smtClean="0"/>
            </a:br>
            <a:endParaRPr lang="ru-RU" smtClean="0"/>
          </a:p>
        </p:txBody>
      </p:sp>
      <p:pic>
        <p:nvPicPr>
          <p:cNvPr id="819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9792" y="980728"/>
            <a:ext cx="4030298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Смерть Богдана Хмельницького </a:t>
            </a:r>
            <a:endParaRPr lang="uk-UA" dirty="0"/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600" y="1340768"/>
            <a:ext cx="7128792" cy="52679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Смерть Олега, князя древлянського </a:t>
            </a:r>
            <a:endParaRPr lang="uk-UA" dirty="0"/>
          </a:p>
        </p:txBody>
      </p:sp>
      <p:pic>
        <p:nvPicPr>
          <p:cNvPr id="1024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600" y="1340768"/>
            <a:ext cx="7382767" cy="52791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kern="1200" dirty="0" smtClean="0">
                <a:solidFill>
                  <a:schemeClr val="tx1"/>
                </a:solidFill>
              </a:rPr>
              <a:t>Аскольдова могила </a:t>
            </a:r>
            <a:endParaRPr lang="uk-UA" dirty="0"/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3568" y="1196752"/>
            <a:ext cx="7704856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://knygy.com.ua/pictures/l/9789661434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694444"/>
            <a:ext cx="3888432" cy="546911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1871" r="10322" b="3935"/>
          <a:stretch/>
        </p:blipFill>
        <p:spPr>
          <a:xfrm>
            <a:off x="1295636" y="620688"/>
            <a:ext cx="6984776" cy="55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book-ye.com.ua/shop/data/big/shevchenk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13" y="332656"/>
            <a:ext cx="410445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uateka.org/uploads/photo/2011/08/09/09b82b2b77a99c7a95d3e25d6eb78c4dc994a1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9" y="332656"/>
            <a:ext cx="777686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graphics.in.ua/cat/PSD.Book.Template.3780x2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909382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853287">
            <a:off x="625862" y="1057095"/>
            <a:ext cx="60845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dirty="0" smtClean="0">
                <a:solidFill>
                  <a:srgbClr val="7030A0"/>
                </a:solidFill>
                <a:latin typeface="Monotype Corsiva" pitchFamily="66" charset="0"/>
              </a:rPr>
              <a:t>У 1843 році Тарас покидає Петербург та відправляється у свою мандрівку Україною під час якої малює низку гарних картин :</a:t>
            </a:r>
            <a:endParaRPr lang="uk-UA" sz="19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2532" name="Picture 4" descr="Костел у Києв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70985">
            <a:off x="4533792" y="1356735"/>
            <a:ext cx="2896403" cy="265607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6218">
            <a:off x="925989" y="2345120"/>
            <a:ext cx="3342768" cy="275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20641704">
            <a:off x="5796137" y="3789040"/>
            <a:ext cx="253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Костел у </a:t>
            </a:r>
            <a:r>
              <a:rPr lang="uk-UA" dirty="0" smtClean="0"/>
              <a:t>Києві, 1846 рік.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 rot="21155501">
            <a:off x="1208795" y="4690001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/>
              <a:t>Церква всіх святих у Києво-Печерській</a:t>
            </a:r>
            <a:r>
              <a:rPr lang="uk-UA" sz="1600" baseline="0" dirty="0" smtClean="0"/>
              <a:t> Лаврі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243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xn--e1arcfalc6e.com.ua/images/joomgallery/originals/__4/__20121230_19472542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3110" r="2743" b="3063"/>
          <a:stretch/>
        </p:blipFill>
        <p:spPr bwMode="auto">
          <a:xfrm>
            <a:off x="-12177" y="0"/>
            <a:ext cx="3312368" cy="4429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common.regnum.ru/pictures/news/2012-05/shevchenko_litva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10045" r="33852" b="16837"/>
          <a:stretch/>
        </p:blipFill>
        <p:spPr bwMode="auto">
          <a:xfrm>
            <a:off x="5569709" y="37428"/>
            <a:ext cx="3528392" cy="4429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upload.wikimedia.org/wikipedia/ru/d/d3/Dndz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8548" r="9582" b="30147"/>
          <a:stretch/>
        </p:blipFill>
        <p:spPr bwMode="auto">
          <a:xfrm>
            <a:off x="2375243" y="3729628"/>
            <a:ext cx="4537017" cy="307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ics.in.ua/cat/PSD.Book.Template.3780x2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0795">
            <a:off x="961217" y="1337310"/>
            <a:ext cx="316835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20746598">
            <a:off x="1502083" y="4347771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3300"/>
                </a:solidFill>
              </a:rPr>
              <a:t>Будинок І.Котляревського в Полтаві, </a:t>
            </a:r>
            <a:r>
              <a:rPr lang="ru-RU" dirty="0" smtClean="0">
                <a:solidFill>
                  <a:srgbClr val="003300"/>
                </a:solidFill>
              </a:rPr>
              <a:t>1845 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5" name="Picture 4" descr="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7547">
            <a:off x="4388139" y="827012"/>
            <a:ext cx="2695927" cy="251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20577448">
            <a:off x="5037942" y="3291751"/>
            <a:ext cx="2349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uk-UA" dirty="0"/>
              <a:t>Пожежа в степу</a:t>
            </a:r>
            <a:r>
              <a:rPr lang="en-GB" dirty="0"/>
              <a:t>. </a:t>
            </a:r>
            <a:r>
              <a:rPr lang="ru-RU" dirty="0"/>
              <a:t>1848 </a:t>
            </a:r>
          </a:p>
        </p:txBody>
      </p:sp>
    </p:spTree>
    <p:extLst>
      <p:ext uri="{BB962C8B-B14F-4D97-AF65-F5344CB8AC3E}">
        <p14:creationId xmlns:p14="http://schemas.microsoft.com/office/powerpoint/2010/main" val="344531581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2187" r="5866" b="2880"/>
          <a:stretch/>
        </p:blipFill>
        <p:spPr>
          <a:xfrm>
            <a:off x="251520" y="116632"/>
            <a:ext cx="3465871" cy="4689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3388485" cy="4689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50235"/>
            <a:ext cx="3439300" cy="47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ac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petrovka.ua/thumbs/119532---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8" y="1298064"/>
            <a:ext cx="35050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l4b.s3.amazonaws.com/public/bookimages/41878ffc781034a258c224a1b468995682c20b05bbd0ddfa6425da646c8809b2-1440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86" y="1329720"/>
            <a:ext cx="3493626" cy="46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rasova-nch-Zapovt-na-slova-TG-Shevchenka(muztun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0" y="332656"/>
            <a:ext cx="6096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28" name="Picture 8" descr="http://knygy.com.ua/pictures/l/97896648153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06840"/>
            <a:ext cx="3096982" cy="47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oceni.ua/photos/oceni/models/19/1961/196178/196178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315691"/>
            <a:ext cx="2376264" cy="47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4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400" decel="100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400" decel="100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Янукович хоче відродити Кирило-Мефодіївське брат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2565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www.histans.com/LiberUA/Serh_Shevch_1983/Serh_Shevch_19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05" y="188640"/>
            <a:ext cx="547260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4" y="0"/>
            <a:ext cx="9152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://mybook.in.ua/files/books/middle/image_6522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80" y="696463"/>
            <a:ext cx="3744416" cy="54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img0.liveinternet.ru/images/attach/c/8/101/766/101766354_8775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8988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0150"/>
            <a:ext cx="4536504" cy="5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://photos.wikimapia.org/p/00/01/57/94/66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68" y="692696"/>
            <a:ext cx="672074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9925" y="5157192"/>
            <a:ext cx="3672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Орська фортеця</a:t>
            </a:r>
            <a:endParaRPr lang="uk-UA" sz="4000" dirty="0">
              <a:solidFill>
                <a:schemeClr val="bg1"/>
              </a:solidFill>
            </a:endParaRPr>
          </a:p>
        </p:txBody>
      </p:sp>
      <p:pic>
        <p:nvPicPr>
          <p:cNvPr id="36868" name="Picture 4" descr="http://www.friends-torrent.com/thumbnail.php?image=175140.jpg&amp;for=detai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2" y="592862"/>
            <a:ext cx="793763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digiseller.ru/preview/96977/p1_107291531433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2"/>
          <a:stretch/>
        </p:blipFill>
        <p:spPr bwMode="auto">
          <a:xfrm>
            <a:off x="2045661" y="297123"/>
            <a:ext cx="5040560" cy="62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1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ok.znaimo.com.ua/pars_docs/refs/35/34716/img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natolіy+Solov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956" y="119622"/>
            <a:ext cx="6096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73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://sfw.so/uploads/posts/2008-05/1211121829_maliar_t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01" y="908720"/>
            <a:ext cx="7106679" cy="4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900igr.net/datai/literatura/SHevchenko-Taras/0011-030-U-1848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9" y="956887"/>
            <a:ext cx="7106679" cy="43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://tainy.net/wp-content/uploads/2010/06/point3945_Taras_Shevchenko_Barsa_Kelmes_Isl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3" y="929966"/>
            <a:ext cx="7104965" cy="4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onlyart.org.ua/wp-content/uploads/2013/05/18-46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1" y="881435"/>
            <a:ext cx="7132747" cy="46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4239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sevua.com/foto/news/208/20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9" y="344137"/>
            <a:ext cx="4248472" cy="3084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dok.znaimo.com.ua/pars_docs/refs/34/33907/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041433" cy="303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static.24.ua/images/0/25/25534/medium_255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8678"/>
            <a:ext cx="4129501" cy="2935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mage.zn.ua/media/images/original/Mar2013/558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90" y="3696015"/>
            <a:ext cx="4219852" cy="2866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81" y="620688"/>
            <a:ext cx="4680520" cy="52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5" y="323436"/>
            <a:ext cx="4018965" cy="62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портрет Маевск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2736304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портрет Закревск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8357" y="2132856"/>
            <a:ext cx="2808312" cy="29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Погруддя жі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658149"/>
            <a:ext cx="28083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199" y="3370920"/>
            <a:ext cx="2579687" cy="352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04985"/>
            <a:ext cx="2466975" cy="30972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84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41" y="1040581"/>
            <a:ext cx="6299200" cy="467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41" y="35974"/>
            <a:ext cx="629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5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://www.primetour.ua/~uploads/fck/345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2371"/>
            <a:ext cx="683346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5132028"/>
            <a:ext cx="6833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Похорони Т. Шевченка в Петербурзі </a:t>
            </a:r>
            <a:r>
              <a:rPr lang="uk-UA" b="1" dirty="0" err="1" smtClean="0"/>
              <a:t>на Смоленському кладов</a:t>
            </a:r>
            <a:r>
              <a:rPr lang="uk-UA" b="1" dirty="0" smtClean="0"/>
              <a:t>ищі</a:t>
            </a:r>
            <a:endParaRPr lang="uk-UA" b="1" dirty="0"/>
          </a:p>
        </p:txBody>
      </p:sp>
      <p:pic>
        <p:nvPicPr>
          <p:cNvPr id="40964" name="Picture 4" descr="http://mydim.ua/pub/images/bd87e5a98c891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4021"/>
            <a:ext cx="6833466" cy="48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5501360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Шевченкова </a:t>
            </a:r>
            <a:r>
              <a:rPr lang="uk-UA" sz="2400" b="1" dirty="0" err="1" smtClean="0"/>
              <a:t>гора в К</a:t>
            </a:r>
            <a:r>
              <a:rPr lang="uk-UA" sz="2400" b="1" dirty="0" smtClean="0"/>
              <a:t>аневі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2429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6728"/>
            <a:ext cx="4608512" cy="6464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7600"/>
            <a:ext cx="5191125" cy="6458026"/>
          </a:xfrm>
          <a:prstGeom prst="rect">
            <a:avLst/>
          </a:prstGeom>
        </p:spPr>
      </p:pic>
      <p:pic>
        <p:nvPicPr>
          <p:cNvPr id="39938" name="Picture 2" descr="http://www.charivnytsya.com/files/photos/j-0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13" y="181083"/>
            <a:ext cx="5183332" cy="64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ttp://www.chasipodii.net/pix/img_23053_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1" y="332656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dozor.kharkov.ua/content/documents/10939/1093848/mainNews-210x210-c5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1" y="332656"/>
            <a:ext cx="7311773" cy="55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2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drіy+Shkurgan,+Miroslav+Dragan+-+Reve+ta+stogne+Dnіpr+shirokiy_(mp3top100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771" y="251058"/>
            <a:ext cx="6096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9614" y="332656"/>
            <a:ext cx="7884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«Реве </a:t>
            </a:r>
            <a:r>
              <a:rPr lang="uk-UA" sz="3600" b="1" i="1" dirty="0">
                <a:solidFill>
                  <a:schemeClr val="bg1"/>
                </a:solidFill>
              </a:rPr>
              <a:t>та стогне Дніпр широкий…»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poems-shevchenko.nethouse.ua/static/img/0000/0000/4421/4421675.fw6xu819bn.W6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37095"/>
            <a:ext cx="2808312" cy="21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neizvestniy-geniy.ru/images/works/photo/2012/05/628365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6" y="1137094"/>
            <a:ext cx="2942762" cy="20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rts.in.ua/i/13792/reve-ta-stogne-dnpr-shirokiyza-prichinnoyu-tarasa-shevchenka_nesterchuk_miron_136282107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4266" r="5829" b="6235"/>
          <a:stretch/>
        </p:blipFill>
        <p:spPr bwMode="auto">
          <a:xfrm>
            <a:off x="6228184" y="1137095"/>
            <a:ext cx="2736304" cy="20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1.liveinternet.ru/images/foto/b/3/287/3034287/f_169926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4" y="3861048"/>
            <a:ext cx="28742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vnmusic.com.vn/images/dnhep_riv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6" y="3890087"/>
            <a:ext cx="2942762" cy="26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m.io.ua/img_aa/medium/1826/78/1826786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890087"/>
            <a:ext cx="2736304" cy="26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35" y="4005064"/>
            <a:ext cx="337729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://skarbnichkapedagoga.klasna.com/uploads/editor/6819/458441/kartinki/images/200_shevchenk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8575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vip.volyn.ua/sites/default/files/images/1066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28" y="3429000"/>
            <a:ext cx="297708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1" y="172157"/>
            <a:ext cx="7092280" cy="2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5" y="162153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48884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http://www.volynnews.com/files/news/2013/07-28/45647-1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5" y="2592423"/>
            <a:ext cx="3240360" cy="232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age.zn.ua/media/images/original/Aug2013/692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5" y="4817446"/>
            <a:ext cx="3240360" cy="2034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pid Segodnya v Kieve otkroetsya vyistavka rabot laureatov SHevchenkovskoy premii 0 Сегодня в Киеве откроется выставка работ лауреатов Шевченковской прем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3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latin typeface="Gabriola" pitchFamily="82" charset="0"/>
              </a:rPr>
              <a:t>« Історія мого життя складає частину</a:t>
            </a:r>
            <a:r>
              <a:rPr lang="uk-UA" sz="4000" b="1" i="1" baseline="0" dirty="0" smtClean="0">
                <a:solidFill>
                  <a:schemeClr val="bg1"/>
                </a:solidFill>
                <a:latin typeface="Gabriola" pitchFamily="82" charset="0"/>
              </a:rPr>
              <a:t> історії моєї Батьківщини»</a:t>
            </a:r>
            <a:endParaRPr lang="uk-UA" sz="4000" b="1" i="1" dirty="0">
              <a:solidFill>
                <a:schemeClr val="bg1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ogoom.com/uploads/posts/2011-07/thumbs/ogoom.com_1311512345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" y="0"/>
            <a:ext cx="913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3583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I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645024"/>
            <a:ext cx="3456384" cy="279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50"/>
            <a:ext cx="3456384" cy="266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645024"/>
            <a:ext cx="3358356" cy="279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3879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91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419</Words>
  <Application>Microsoft Office PowerPoint</Application>
  <PresentationFormat>Экран (4:3)</PresentationFormat>
  <Paragraphs>69</Paragraphs>
  <Slides>57</Slides>
  <Notes>19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Циганка-ворожка</vt:lpstr>
      <vt:lpstr>Козацький бенкет </vt:lpstr>
      <vt:lpstr>Селянська родина</vt:lpstr>
      <vt:lpstr>Туркменські аби в Каратау</vt:lpstr>
      <vt:lpstr>Пожежа в степу </vt:lpstr>
      <vt:lpstr>Катерина  </vt:lpstr>
      <vt:lpstr>Смерть Богдана Хмельницького </vt:lpstr>
      <vt:lpstr>Смерть Олега, князя древлянського </vt:lpstr>
      <vt:lpstr>Аскольдова могила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42</cp:revision>
  <dcterms:created xsi:type="dcterms:W3CDTF">2014-02-26T19:17:46Z</dcterms:created>
  <dcterms:modified xsi:type="dcterms:W3CDTF">2014-03-04T20:33:30Z</dcterms:modified>
</cp:coreProperties>
</file>