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0DD1-4247-46A4-9046-74512CC8B0AB}" type="datetimeFigureOut">
              <a:rPr lang="uk-UA" smtClean="0"/>
              <a:t>03.06.2014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6BE1B-4ED1-4345-ABC6-7ABDACD3A505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0DD1-4247-46A4-9046-74512CC8B0AB}" type="datetimeFigureOut">
              <a:rPr lang="uk-UA" smtClean="0"/>
              <a:t>03.06.2014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BE1B-4ED1-4345-ABC6-7ABDACD3A50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0DD1-4247-46A4-9046-74512CC8B0AB}" type="datetimeFigureOut">
              <a:rPr lang="uk-UA" smtClean="0"/>
              <a:t>03.06.2014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BE1B-4ED1-4345-ABC6-7ABDACD3A50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0DD1-4247-46A4-9046-74512CC8B0AB}" type="datetimeFigureOut">
              <a:rPr lang="uk-UA" smtClean="0"/>
              <a:t>03.06.2014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6BE1B-4ED1-4345-ABC6-7ABDACD3A505}" type="slidenum">
              <a:rPr lang="uk-UA" smtClean="0"/>
              <a:t>‹№›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0DD1-4247-46A4-9046-74512CC8B0AB}" type="datetimeFigureOut">
              <a:rPr lang="uk-UA" smtClean="0"/>
              <a:t>03.06.2014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6BE1B-4ED1-4345-ABC6-7ABDACD3A505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0DD1-4247-46A4-9046-74512CC8B0AB}" type="datetimeFigureOut">
              <a:rPr lang="uk-UA" smtClean="0"/>
              <a:t>03.06.2014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6BE1B-4ED1-4345-ABC6-7ABDACD3A505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0DD1-4247-46A4-9046-74512CC8B0AB}" type="datetimeFigureOut">
              <a:rPr lang="uk-UA" smtClean="0"/>
              <a:t>03.06.2014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6BE1B-4ED1-4345-ABC6-7ABDACD3A505}" type="slidenum">
              <a:rPr lang="uk-UA" smtClean="0"/>
              <a:t>‹№›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0DD1-4247-46A4-9046-74512CC8B0AB}" type="datetimeFigureOut">
              <a:rPr lang="uk-UA" smtClean="0"/>
              <a:t>03.06.2014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6BE1B-4ED1-4345-ABC6-7ABDACD3A505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0DD1-4247-46A4-9046-74512CC8B0AB}" type="datetimeFigureOut">
              <a:rPr lang="uk-UA" smtClean="0"/>
              <a:t>03.06.2014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6BE1B-4ED1-4345-ABC6-7ABDACD3A505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0DD1-4247-46A4-9046-74512CC8B0AB}" type="datetimeFigureOut">
              <a:rPr lang="uk-UA" smtClean="0"/>
              <a:t>03.06.2014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6BE1B-4ED1-4345-ABC6-7ABDACD3A505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0DD1-4247-46A4-9046-74512CC8B0AB}" type="datetimeFigureOut">
              <a:rPr lang="uk-UA" smtClean="0"/>
              <a:t>03.06.2014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6BE1B-4ED1-4345-ABC6-7ABDACD3A505}" type="slidenum">
              <a:rPr lang="uk-UA" smtClean="0"/>
              <a:t>‹№›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B620DD1-4247-46A4-9046-74512CC8B0AB}" type="datetimeFigureOut">
              <a:rPr lang="uk-UA" smtClean="0"/>
              <a:t>03.06.2014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F6BE1B-4ED1-4345-ABC6-7ABDACD3A505}" type="slidenum">
              <a:rPr lang="uk-UA" smtClean="0"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07"/>
            <a:ext cx="9144000" cy="684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760" y="260648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92D050"/>
                </a:solidFill>
              </a:rPr>
              <a:t>Леся Україна «Лісова пісня»</a:t>
            </a:r>
            <a:endParaRPr lang="uk-UA" sz="40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700" y="4019705"/>
            <a:ext cx="7686600" cy="1077218"/>
          </a:xfrm>
          <a:prstGeom prst="rect">
            <a:avLst/>
          </a:prstGeom>
          <a:noFill/>
          <a:ln>
            <a:solidFill>
              <a:srgbClr val="99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99FF99"/>
                </a:solidFill>
              </a:rPr>
              <a:t>Цитатна характеристика Килини та матері Лукаша</a:t>
            </a:r>
            <a:endParaRPr lang="uk-UA" sz="3200" dirty="0">
              <a:solidFill>
                <a:srgbClr val="99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1663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Килини</a:t>
            </a:r>
            <a:endParaRPr lang="uk-UA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971600" y="1124744"/>
            <a:ext cx="675049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Образ </a:t>
            </a:r>
            <a:r>
              <a:rPr lang="ru-RU" sz="2000" dirty="0" err="1" smtClean="0">
                <a:solidFill>
                  <a:schemeClr val="bg1"/>
                </a:solidFill>
              </a:rPr>
              <a:t>Килини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творі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Лісова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пісня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втілює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людську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бездуховність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егоїзм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лукавість</a:t>
            </a:r>
            <a:r>
              <a:rPr lang="ru-RU" sz="2000" dirty="0" smtClean="0">
                <a:solidFill>
                  <a:schemeClr val="bg1"/>
                </a:solidFill>
              </a:rPr>
              <a:t>. Він </a:t>
            </a:r>
            <a:r>
              <a:rPr lang="ru-RU" sz="2000" dirty="0" err="1" smtClean="0">
                <a:solidFill>
                  <a:schemeClr val="bg1"/>
                </a:solidFill>
              </a:rPr>
              <a:t>контрастує</a:t>
            </a:r>
            <a:r>
              <a:rPr lang="ru-RU" sz="2000" dirty="0" smtClean="0">
                <a:solidFill>
                  <a:schemeClr val="bg1"/>
                </a:solidFill>
              </a:rPr>
              <a:t> з образом </a:t>
            </a:r>
            <a:r>
              <a:rPr lang="ru-RU" sz="2000" dirty="0" err="1" smtClean="0">
                <a:solidFill>
                  <a:schemeClr val="bg1"/>
                </a:solidFill>
              </a:rPr>
              <a:t>Мавки</a:t>
            </a:r>
            <a:r>
              <a:rPr lang="ru-RU" sz="2000" dirty="0" smtClean="0">
                <a:solidFill>
                  <a:schemeClr val="bg1"/>
                </a:solidFill>
              </a:rPr>
              <a:t> і є </a:t>
            </a:r>
            <a:r>
              <a:rPr lang="ru-RU" sz="2000" dirty="0" err="1" smtClean="0">
                <a:solidFill>
                  <a:schemeClr val="bg1"/>
                </a:solidFill>
              </a:rPr>
              <a:t>близьким</a:t>
            </a:r>
            <a:r>
              <a:rPr lang="ru-RU" sz="2000" dirty="0" smtClean="0">
                <a:solidFill>
                  <a:schemeClr val="bg1"/>
                </a:solidFill>
              </a:rPr>
              <a:t> до образу матері Лукаша.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52347" y="3068960"/>
            <a:ext cx="7495290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Зовнішність:</a:t>
            </a:r>
            <a:r>
              <a:rPr lang="uk-UA" sz="2000" dirty="0" smtClean="0">
                <a:solidFill>
                  <a:schemeClr val="bg1"/>
                </a:solidFill>
              </a:rPr>
              <a:t/>
            </a:r>
            <a:br>
              <a:rPr lang="uk-UA" sz="2000" dirty="0" smtClean="0">
                <a:solidFill>
                  <a:schemeClr val="bg1"/>
                </a:solidFill>
              </a:rPr>
            </a:br>
            <a:r>
              <a:rPr lang="uk-UA" sz="2000" dirty="0" smtClean="0">
                <a:solidFill>
                  <a:schemeClr val="bg1"/>
                </a:solidFill>
              </a:rPr>
              <a:t>« повновида молодиця, в червоній хустці з торочками, в бурячковій спідниці, дрібно та рівно зафалдованій; так само зафалдований зелений фартух з нашитими на ньому білими, червоними та жовтими стяжками; сорочка густо натикана червоним та синім, намисто дзвонить дукачами на білій, пухкій шиї, міцна крайка тісно перетягає стан і від того кругла, заживна постать здається ще розкішною. Молодиця йде замашистою ходою..»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716016" y="1384811"/>
            <a:ext cx="4320480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Килина підступна жінка, тому що знаючи про кохання Лукаша і Мавки все ж таки зваблює молодика, чим завдає сильних страждань Мавці. Килина в житті цінує лише матеріальні цінності (у неї дороге вбрання і худоба - «корова </a:t>
            </a:r>
            <a:r>
              <a:rPr lang="uk-UA" sz="2400" dirty="0" err="1" smtClean="0">
                <a:solidFill>
                  <a:schemeClr val="bg1"/>
                </a:solidFill>
              </a:rPr>
              <a:t>турського</a:t>
            </a:r>
            <a:r>
              <a:rPr lang="uk-UA" sz="2400" dirty="0" smtClean="0">
                <a:solidFill>
                  <a:schemeClr val="bg1"/>
                </a:solidFill>
              </a:rPr>
              <a:t> заводу»), а душа її не здатна до справжніх почуттів. 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9667"/>
            <a:ext cx="356235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1520" y="898469"/>
            <a:ext cx="504056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С</a:t>
            </a:r>
            <a:r>
              <a:rPr lang="ru-RU" sz="2000" dirty="0" err="1" smtClean="0">
                <a:solidFill>
                  <a:schemeClr val="bg1"/>
                </a:solidFill>
              </a:rPr>
              <a:t>початку</a:t>
            </a:r>
            <a:r>
              <a:rPr lang="ru-RU" sz="2000" dirty="0" smtClean="0">
                <a:solidFill>
                  <a:schemeClr val="bg1"/>
                </a:solidFill>
              </a:rPr>
              <a:t> ми </a:t>
            </a:r>
            <a:r>
              <a:rPr lang="ru-RU" sz="2000" dirty="0" err="1" smtClean="0">
                <a:solidFill>
                  <a:schemeClr val="bg1"/>
                </a:solidFill>
              </a:rPr>
              <a:t>спостерігаємо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Килину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працьовитою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господаркою</a:t>
            </a:r>
            <a:r>
              <a:rPr lang="ru-RU" sz="2000" dirty="0" smtClean="0">
                <a:solidFill>
                  <a:schemeClr val="bg1"/>
                </a:solidFill>
              </a:rPr>
              <a:t>, але у </a:t>
            </a:r>
            <a:r>
              <a:rPr lang="ru-RU" sz="2000" dirty="0" err="1" smtClean="0">
                <a:solidFill>
                  <a:schemeClr val="bg1"/>
                </a:solidFill>
              </a:rPr>
              <a:t>третій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дії</a:t>
            </a:r>
            <a:r>
              <a:rPr lang="ru-RU" sz="2000" dirty="0" smtClean="0">
                <a:solidFill>
                  <a:schemeClr val="bg1"/>
                </a:solidFill>
              </a:rPr>
              <a:t> показано </a:t>
            </a:r>
            <a:r>
              <a:rPr lang="ru-RU" sz="2000" dirty="0" err="1" smtClean="0">
                <a:solidFill>
                  <a:schemeClr val="bg1"/>
                </a:solidFill>
              </a:rPr>
              <a:t>її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конфлікт</a:t>
            </a:r>
            <a:r>
              <a:rPr lang="ru-RU" sz="2000" dirty="0" smtClean="0">
                <a:solidFill>
                  <a:schemeClr val="bg1"/>
                </a:solidFill>
              </a:rPr>
              <a:t> з мамою Лукаша за </a:t>
            </a:r>
            <a:r>
              <a:rPr lang="ru-RU" sz="2000" dirty="0" err="1" smtClean="0">
                <a:solidFill>
                  <a:schemeClr val="bg1"/>
                </a:solidFill>
              </a:rPr>
              <a:t>її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неробство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196426"/>
            <a:ext cx="475252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« Сину. Ой синоньку! О, що ж я набідилась з </a:t>
            </a:r>
            <a:r>
              <a:rPr lang="uk-UA" sz="2400" dirty="0" err="1" smtClean="0">
                <a:solidFill>
                  <a:schemeClr val="bg1"/>
                </a:solidFill>
              </a:rPr>
              <a:t>отею</a:t>
            </a:r>
            <a:r>
              <a:rPr lang="uk-UA" sz="2400" dirty="0" smtClean="0">
                <a:solidFill>
                  <a:schemeClr val="bg1"/>
                </a:solidFill>
              </a:rPr>
              <a:t> відьмою!»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607963"/>
            <a:ext cx="475252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«Якби ж я знала, що вона така нехлюя, </a:t>
            </a:r>
            <a:r>
              <a:rPr lang="uk-UA" sz="2400" dirty="0" err="1" smtClean="0">
                <a:solidFill>
                  <a:schemeClr val="bg1"/>
                </a:solidFill>
              </a:rPr>
              <a:t>некукібниця</a:t>
            </a:r>
            <a:r>
              <a:rPr lang="uk-UA" sz="2400" dirty="0" smtClean="0">
                <a:solidFill>
                  <a:schemeClr val="bg1"/>
                </a:solidFill>
              </a:rPr>
              <a:t>!...»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30674"/>
            <a:ext cx="356235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4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427984" y="2207816"/>
            <a:ext cx="4536504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Образ </a:t>
            </a:r>
            <a:r>
              <a:rPr lang="ru-RU" sz="2400" dirty="0" err="1" smtClean="0">
                <a:solidFill>
                  <a:schemeClr val="bg1"/>
                </a:solidFill>
              </a:rPr>
              <a:t>Килини</a:t>
            </a:r>
            <a:r>
              <a:rPr lang="ru-RU" sz="2400" dirty="0" smtClean="0">
                <a:solidFill>
                  <a:schemeClr val="bg1"/>
                </a:solidFill>
              </a:rPr>
              <a:t> є символом </a:t>
            </a:r>
            <a:r>
              <a:rPr lang="ru-RU" sz="2400" dirty="0" err="1" smtClean="0">
                <a:solidFill>
                  <a:schemeClr val="bg1"/>
                </a:solidFill>
              </a:rPr>
              <a:t>ненажерливості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непримиренності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насильства</a:t>
            </a:r>
            <a:r>
              <a:rPr lang="ru-RU" sz="2400" dirty="0" smtClean="0">
                <a:solidFill>
                  <a:schemeClr val="bg1"/>
                </a:solidFill>
              </a:rPr>
              <a:t> й </a:t>
            </a:r>
            <a:r>
              <a:rPr lang="ru-RU" sz="2400" dirty="0" err="1" smtClean="0">
                <a:solidFill>
                  <a:schemeClr val="bg1"/>
                </a:solidFill>
              </a:rPr>
              <a:t>ненависті</a:t>
            </a:r>
            <a:r>
              <a:rPr lang="ru-RU" sz="2400" dirty="0" smtClean="0">
                <a:solidFill>
                  <a:schemeClr val="bg1"/>
                </a:solidFill>
              </a:rPr>
              <a:t>, це людина, в якої немає </a:t>
            </a:r>
            <a:r>
              <a:rPr lang="ru-RU" sz="2400" dirty="0" err="1" smtClean="0">
                <a:solidFill>
                  <a:schemeClr val="bg1"/>
                </a:solidFill>
              </a:rPr>
              <a:t>нічого</a:t>
            </a:r>
            <a:r>
              <a:rPr lang="ru-RU" sz="2400" dirty="0" smtClean="0">
                <a:solidFill>
                  <a:schemeClr val="bg1"/>
                </a:solidFill>
              </a:rPr>
              <a:t> святого.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56235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8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9847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Матір Лукаша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51520" y="908720"/>
            <a:ext cx="8280920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</a:rPr>
              <a:t>Лукашева</a:t>
            </a:r>
            <a:r>
              <a:rPr lang="uk-UA" sz="2400" dirty="0" smtClean="0">
                <a:solidFill>
                  <a:schemeClr val="bg1"/>
                </a:solidFill>
              </a:rPr>
              <a:t> Мати і Килина - близькі між собою образи. Стара селянка вважає щастям багатство. Постійні лиха, вдівство, втрата дорослої доньки зробили </a:t>
            </a:r>
            <a:r>
              <a:rPr lang="uk-UA" sz="2400" dirty="0" err="1" smtClean="0">
                <a:solidFill>
                  <a:schemeClr val="bg1"/>
                </a:solidFill>
              </a:rPr>
              <a:t>Лукашеву</a:t>
            </a:r>
            <a:r>
              <a:rPr lang="uk-UA" sz="2400" dirty="0" smtClean="0">
                <a:solidFill>
                  <a:schemeClr val="bg1"/>
                </a:solidFill>
              </a:rPr>
              <a:t> мати сварливою, жадібної.</a:t>
            </a:r>
            <a:br>
              <a:rPr lang="uk-UA" sz="2400" dirty="0" smtClean="0">
                <a:solidFill>
                  <a:schemeClr val="bg1"/>
                </a:solidFill>
              </a:rPr>
            </a:br>
            <a:endParaRPr lang="uk-UA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 Їй не подобається Мавка, тому що вона аж ніяк не є ідеалом сільського працьовитої, здорової і примітивною дівки. </a:t>
            </a:r>
            <a:br>
              <a:rPr lang="uk-UA" sz="2400" dirty="0" smtClean="0">
                <a:solidFill>
                  <a:schemeClr val="bg1"/>
                </a:solidFill>
              </a:rPr>
            </a:br>
            <a:endParaRPr lang="uk-UA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Мати докоряє Лукашу грою на сопілці, сама розпоряджається його долею. </a:t>
            </a:r>
            <a:br>
              <a:rPr lang="uk-UA" sz="2400" dirty="0" smtClean="0">
                <a:solidFill>
                  <a:schemeClr val="bg1"/>
                </a:solidFill>
              </a:rPr>
            </a:br>
            <a:endParaRPr lang="uk-UA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</a:rPr>
              <a:t>Д</a:t>
            </a:r>
            <a:r>
              <a:rPr lang="uk-UA" sz="2400" dirty="0" smtClean="0">
                <a:solidFill>
                  <a:schemeClr val="bg1"/>
                </a:solidFill>
              </a:rPr>
              <a:t>о брата Лева селянка ставилася зневажливо, грубо.</a:t>
            </a:r>
            <a:br>
              <a:rPr lang="uk-UA" sz="2400" dirty="0" smtClean="0">
                <a:solidFill>
                  <a:schemeClr val="bg1"/>
                </a:solidFill>
              </a:rPr>
            </a:br>
            <a:endParaRPr lang="uk-UA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err="1" smtClean="0">
                <a:solidFill>
                  <a:schemeClr val="bg1"/>
                </a:solidFill>
              </a:rPr>
              <a:t>Лукашева</a:t>
            </a:r>
            <a:r>
              <a:rPr lang="uk-UA" sz="2400" dirty="0" smtClean="0">
                <a:solidFill>
                  <a:schemeClr val="bg1"/>
                </a:solidFill>
              </a:rPr>
              <a:t> мати дволика.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39552" y="548680"/>
            <a:ext cx="7920880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Леся Українка майстерно створила характери Килини й матері Лукаша. Це досить типові образи жінок, утомлених тяжкою працею по господарству. </a:t>
            </a:r>
            <a:r>
              <a:rPr lang="uk-UA" sz="2000" dirty="0" err="1" smtClean="0">
                <a:solidFill>
                  <a:schemeClr val="bg1"/>
                </a:solidFill>
              </a:rPr>
              <a:t>Лукашевій</a:t>
            </a:r>
            <a:r>
              <a:rPr lang="uk-UA" sz="2000" dirty="0" smtClean="0">
                <a:solidFill>
                  <a:schemeClr val="bg1"/>
                </a:solidFill>
              </a:rPr>
              <a:t> матері потрібна роботяща невістка, а не мрійлива Мавка, яка сприймає природу як живу істоту. Мати настільки душевно згрубіла, що не помічає навіть </a:t>
            </a:r>
            <a:r>
              <a:rPr lang="uk-UA" sz="2000" dirty="0" err="1" smtClean="0">
                <a:solidFill>
                  <a:schemeClr val="bg1"/>
                </a:solidFill>
              </a:rPr>
              <a:t>Мавчиної</a:t>
            </a:r>
            <a:r>
              <a:rPr lang="uk-UA" sz="2000" dirty="0" smtClean="0">
                <a:solidFill>
                  <a:schemeClr val="bg1"/>
                </a:solidFill>
              </a:rPr>
              <a:t> вроди, а згадує про її чесноти лише тоді, коли «лукава, як видра, хижа, наче рись» Килина демонструє свою справжню натуру. Вона в житті так і не зазнала справжнього щастя, так і не збагнула, що не перемогла Мавки.</a:t>
            </a:r>
            <a:endParaRPr lang="uk-UA" sz="20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2" y="3645024"/>
            <a:ext cx="3816424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4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433997"/>
            <a:ext cx="54006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8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">
  <a:themeElements>
    <a:clrScheme name="Інше 4">
      <a:dk1>
        <a:sysClr val="windowText" lastClr="000000"/>
      </a:dk1>
      <a:lt1>
        <a:sysClr val="window" lastClr="FFFFFF"/>
      </a:lt1>
      <a:dk2>
        <a:srgbClr val="CAE9C0"/>
      </a:dk2>
      <a:lt2>
        <a:srgbClr val="54A838"/>
      </a:lt2>
      <a:accent1>
        <a:srgbClr val="54A838"/>
      </a:accent1>
      <a:accent2>
        <a:srgbClr val="CAE9C0"/>
      </a:accent2>
      <a:accent3>
        <a:srgbClr val="EDF2DA"/>
      </a:accent3>
      <a:accent4>
        <a:srgbClr val="B0DFA0"/>
      </a:accent4>
      <a:accent5>
        <a:srgbClr val="7CCA62"/>
      </a:accent5>
      <a:accent6>
        <a:srgbClr val="A5C249"/>
      </a:accent6>
      <a:hlink>
        <a:srgbClr val="C9DA91"/>
      </a:hlink>
      <a:folHlink>
        <a:srgbClr val="546321"/>
      </a:folHlink>
    </a:clrScheme>
    <a:fontScheme name="Базова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262</TotalTime>
  <Words>303</Words>
  <Application>Microsoft Office PowerPoint</Application>
  <PresentationFormat>Екран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Базова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7</cp:revision>
  <dcterms:created xsi:type="dcterms:W3CDTF">2014-04-03T16:36:39Z</dcterms:created>
  <dcterms:modified xsi:type="dcterms:W3CDTF">2014-06-03T16:17:55Z</dcterms:modified>
</cp:coreProperties>
</file>